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5" r:id="rId3"/>
    <p:sldId id="262" r:id="rId4"/>
    <p:sldId id="267" r:id="rId5"/>
    <p:sldId id="264" r:id="rId6"/>
    <p:sldId id="260" r:id="rId7"/>
    <p:sldId id="261" r:id="rId8"/>
    <p:sldId id="268" r:id="rId9"/>
    <p:sldId id="266" r:id="rId10"/>
    <p:sldId id="270" r:id="rId11"/>
    <p:sldId id="257" r:id="rId12"/>
    <p:sldId id="273" r:id="rId13"/>
    <p:sldId id="258" r:id="rId14"/>
    <p:sldId id="263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75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755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27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2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9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07F-F914-8E47-AAF3-C5A98A5E0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Event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8C78-BA9F-CF49-AC1B-BDEE3DA72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1B8D7-60EA-C540-82E5-252FE3C62AFB}"/>
              </a:ext>
            </a:extLst>
          </p:cNvPr>
          <p:cNvSpPr txBox="1"/>
          <p:nvPr/>
        </p:nvSpPr>
        <p:spPr>
          <a:xfrm>
            <a:off x="1429407" y="693683"/>
            <a:ext cx="3037490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Loop 1</a:t>
            </a:r>
          </a:p>
          <a:p>
            <a:r>
              <a:rPr lang="en-US" dirty="0"/>
              <a:t>	timers -</a:t>
            </a:r>
            <a:endParaRPr lang="en-US" b="1" dirty="0"/>
          </a:p>
          <a:p>
            <a:r>
              <a:rPr lang="en-US" dirty="0"/>
              <a:t>	poll -</a:t>
            </a:r>
          </a:p>
          <a:p>
            <a:r>
              <a:rPr lang="en-US" dirty="0"/>
              <a:t>	check –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2</a:t>
            </a:r>
          </a:p>
          <a:p>
            <a:r>
              <a:rPr lang="en-US" dirty="0"/>
              <a:t>	timers – </a:t>
            </a:r>
          </a:p>
          <a:p>
            <a:r>
              <a:rPr lang="en-US" dirty="0"/>
              <a:t>	poll – </a:t>
            </a:r>
            <a:r>
              <a:rPr lang="en-US" dirty="0" err="1">
                <a:solidFill>
                  <a:srgbClr val="FF0000"/>
                </a:solidFill>
              </a:rPr>
              <a:t>readFile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check – </a:t>
            </a:r>
            <a:r>
              <a:rPr lang="en-US" dirty="0">
                <a:solidFill>
                  <a:srgbClr val="FF0000"/>
                </a:solidFill>
              </a:rPr>
              <a:t>our immediate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3</a:t>
            </a:r>
          </a:p>
          <a:p>
            <a:r>
              <a:rPr lang="en-US" dirty="0"/>
              <a:t>	timers – </a:t>
            </a:r>
            <a:r>
              <a:rPr lang="en-US" dirty="0">
                <a:solidFill>
                  <a:srgbClr val="FF0000"/>
                </a:solidFill>
              </a:rPr>
              <a:t>our timeout</a:t>
            </a:r>
          </a:p>
          <a:p>
            <a:r>
              <a:rPr lang="en-US" dirty="0"/>
              <a:t>	poll – </a:t>
            </a:r>
          </a:p>
          <a:p>
            <a:r>
              <a:rPr lang="en-US" dirty="0"/>
              <a:t>	check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process.nextTick</a:t>
            </a: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Node.js specific</a:t>
            </a:r>
          </a:p>
          <a:p>
            <a:r>
              <a:rPr lang="en-US" b="1" dirty="0">
                <a:latin typeface="Courier" pitchFamily="2" charset="0"/>
              </a:rPr>
              <a:t>gets priority</a:t>
            </a:r>
          </a:p>
          <a:p>
            <a:r>
              <a:rPr lang="en-US" dirty="0">
                <a:latin typeface="Courier" pitchFamily="2" charset="0"/>
              </a:rPr>
              <a:t>Not really a part of the event loop</a:t>
            </a:r>
          </a:p>
          <a:p>
            <a:r>
              <a:rPr lang="en-US" dirty="0">
                <a:latin typeface="Courier" pitchFamily="2" charset="0"/>
              </a:rPr>
              <a:t>Good for returning quickly but </a:t>
            </a:r>
            <a:r>
              <a:rPr lang="en-US" dirty="0" err="1">
                <a:latin typeface="Courier" pitchFamily="2" charset="0"/>
              </a:rPr>
              <a:t>async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1842-6FD6-CE46-97AE-1054B03E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Promises?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DB6E-9DAD-284A-927A-7C4F48C5A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Promise.resolve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Runs in the ‘microtask’ queue</a:t>
            </a:r>
          </a:p>
          <a:p>
            <a:r>
              <a:rPr lang="en-US" dirty="0">
                <a:latin typeface="Courier" pitchFamily="2" charset="0"/>
              </a:rPr>
              <a:t>Runs after </a:t>
            </a:r>
            <a:r>
              <a:rPr lang="en-US" dirty="0" err="1">
                <a:latin typeface="Courier" pitchFamily="2" charset="0"/>
              </a:rPr>
              <a:t>process.nextTick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Not really a part of the event loop</a:t>
            </a:r>
          </a:p>
          <a:p>
            <a:r>
              <a:rPr lang="en-US" b="1" dirty="0">
                <a:latin typeface="Courier" pitchFamily="2" charset="0"/>
              </a:rPr>
              <a:t>‘.then()’ code runs </a:t>
            </a:r>
            <a:r>
              <a:rPr lang="en-US" b="1" dirty="0" err="1">
                <a:latin typeface="Courier" pitchFamily="2" charset="0"/>
              </a:rPr>
              <a:t>async</a:t>
            </a:r>
            <a:endParaRPr lang="en-US" b="1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same for .catch()/.finally()</a:t>
            </a:r>
          </a:p>
          <a:p>
            <a:r>
              <a:rPr lang="en-US" dirty="0">
                <a:latin typeface="Courier" pitchFamily="2" charset="0"/>
              </a:rPr>
              <a:t>Unhandled exceptions reported at end of queue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6C532-6164-E144-8648-15881FAE93E2}"/>
              </a:ext>
            </a:extLst>
          </p:cNvPr>
          <p:cNvSpPr/>
          <p:nvPr/>
        </p:nvSpPr>
        <p:spPr>
          <a:xfrm>
            <a:off x="2074843" y="474345"/>
            <a:ext cx="791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8D6B2-5EEF-7643-BD6E-8E3128DD989A}"/>
              </a:ext>
            </a:extLst>
          </p:cNvPr>
          <p:cNvSpPr/>
          <p:nvPr/>
        </p:nvSpPr>
        <p:spPr>
          <a:xfrm>
            <a:off x="1114097" y="289385"/>
            <a:ext cx="1065748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sz="1600" dirty="0">
                <a:latin typeface="Courier" pitchFamily="2" charset="0"/>
              </a:rPr>
              <a:t> fs 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require(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urier" pitchFamily="2" charset="0"/>
              </a:rPr>
              <a:t>let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 err="1">
                <a:latin typeface="Courier" pitchFamily="2" charset="0"/>
              </a:rPr>
              <a:t>fs.readFile</a:t>
            </a:r>
            <a:r>
              <a:rPr lang="en-US" sz="1600" dirty="0">
                <a:latin typeface="Courier" pitchFamily="2" charset="0"/>
              </a:rPr>
              <a:t>(__filename, () =&gt; {</a:t>
            </a:r>
          </a:p>
          <a:p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I/O`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setTimeout</a:t>
            </a:r>
            <a:r>
              <a:rPr lang="en-US" sz="1600" dirty="0">
                <a:latin typeface="Courier" pitchFamily="2" charset="0"/>
              </a:rPr>
              <a:t>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timeout`</a:t>
            </a:r>
            <a:r>
              <a:rPr lang="en-US" sz="1600" dirty="0">
                <a:latin typeface="Courier" pitchFamily="2" charset="0"/>
              </a:rPr>
              <a:t>), </a:t>
            </a:r>
            <a:r>
              <a:rPr lang="en-US" sz="1600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setImmediate</a:t>
            </a:r>
            <a:r>
              <a:rPr lang="en-US" sz="1600" dirty="0">
                <a:latin typeface="Courier" pitchFamily="2" charset="0"/>
              </a:rPr>
              <a:t>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immediate`</a:t>
            </a:r>
            <a:r>
              <a:rPr lang="en-US" sz="1600" dirty="0">
                <a:latin typeface="Courier" pitchFamily="2" charset="0"/>
              </a:rPr>
              <a:t>));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latin typeface="Courier" pitchFamily="2" charset="0"/>
              </a:rPr>
              <a:t>process.nextTick</a:t>
            </a:r>
            <a:r>
              <a:rPr lang="en-US" sz="1600" dirty="0">
                <a:latin typeface="Courier" pitchFamily="2" charset="0"/>
              </a:rPr>
              <a:t>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</a:t>
            </a:r>
            <a:r>
              <a:rPr lang="en-US" sz="1600" dirty="0" err="1">
                <a:solidFill>
                  <a:srgbClr val="CC3300"/>
                </a:solidFill>
                <a:latin typeface="Courier" pitchFamily="2" charset="0"/>
              </a:rPr>
              <a:t>nextTick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latin typeface="Courier" pitchFamily="2" charset="0"/>
              </a:rPr>
              <a:t>));</a:t>
            </a:r>
          </a:p>
          <a:p>
            <a:br>
              <a:rPr lang="en-US" sz="1600" dirty="0">
                <a:latin typeface="Courier" pitchFamily="2" charset="0"/>
              </a:rPr>
            </a:br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336666"/>
                </a:solidFill>
                <a:latin typeface="Courier" pitchFamily="2" charset="0"/>
              </a:rPr>
              <a:t>Promise</a:t>
            </a:r>
            <a:r>
              <a:rPr lang="en-US" sz="1600" dirty="0" err="1">
                <a:latin typeface="Courier" pitchFamily="2" charset="0"/>
              </a:rPr>
              <a:t>.resolve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    .then(()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promise`</a:t>
            </a:r>
            <a:r>
              <a:rPr lang="en-US" sz="1600" dirty="0">
                <a:latin typeface="Courier" pitchFamily="2" charset="0"/>
              </a:rPr>
              <a:t>))</a:t>
            </a:r>
          </a:p>
          <a:p>
            <a:r>
              <a:rPr lang="en-US" sz="1600" dirty="0">
                <a:latin typeface="Courier" pitchFamily="2" charset="0"/>
              </a:rPr>
              <a:t>    .then(()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promise`</a:t>
            </a:r>
            <a:r>
              <a:rPr lang="en-US" sz="1600" dirty="0">
                <a:latin typeface="Courier" pitchFamily="2" charset="0"/>
              </a:rPr>
              <a:t>))</a:t>
            </a:r>
          </a:p>
          <a:p>
            <a:r>
              <a:rPr lang="en-US" sz="1600" dirty="0">
                <a:latin typeface="Courier" pitchFamily="2" charset="0"/>
              </a:rPr>
              <a:t>    .then(() =&gt; </a:t>
            </a:r>
            <a:r>
              <a:rPr lang="en-US" sz="1600" dirty="0" err="1">
                <a:latin typeface="Courier" pitchFamily="2" charset="0"/>
              </a:rPr>
              <a:t>console.log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sz="1600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sz="1600" dirty="0" err="1"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sz="1600" dirty="0">
                <a:solidFill>
                  <a:srgbClr val="CC3300"/>
                </a:solidFill>
                <a:latin typeface="Courier" pitchFamily="2" charset="0"/>
              </a:rPr>
              <a:t>. in I/O - promise`</a:t>
            </a:r>
            <a:r>
              <a:rPr lang="en-US" sz="1600" dirty="0">
                <a:latin typeface="Courier" pitchFamily="2" charset="0"/>
              </a:rPr>
              <a:t>));</a:t>
            </a:r>
          </a:p>
          <a:p>
            <a:r>
              <a:rPr lang="en-US" sz="1600" dirty="0">
                <a:latin typeface="Courier" pitchFamily="2" charset="0"/>
              </a:rPr>
              <a:t>});</a:t>
            </a:r>
            <a:endParaRPr lang="en-US" sz="16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0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1B8D7-60EA-C540-82E5-252FE3C62AFB}"/>
              </a:ext>
            </a:extLst>
          </p:cNvPr>
          <p:cNvSpPr txBox="1"/>
          <p:nvPr/>
        </p:nvSpPr>
        <p:spPr>
          <a:xfrm>
            <a:off x="1429406" y="693683"/>
            <a:ext cx="4410561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Loop 1</a:t>
            </a:r>
          </a:p>
          <a:p>
            <a:r>
              <a:rPr lang="en-US" dirty="0"/>
              <a:t>	timers -</a:t>
            </a:r>
            <a:endParaRPr lang="en-US" b="1" dirty="0"/>
          </a:p>
          <a:p>
            <a:r>
              <a:rPr lang="en-US" dirty="0"/>
              <a:t>	poll -</a:t>
            </a:r>
          </a:p>
          <a:p>
            <a:r>
              <a:rPr lang="en-US" dirty="0"/>
              <a:t>	check –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Loop 2</a:t>
            </a:r>
          </a:p>
          <a:p>
            <a:r>
              <a:rPr lang="en-US" dirty="0"/>
              <a:t>	timers – </a:t>
            </a:r>
          </a:p>
          <a:p>
            <a:r>
              <a:rPr lang="en-US" dirty="0"/>
              <a:t>	poll – </a:t>
            </a:r>
            <a:r>
              <a:rPr lang="en-US" dirty="0" err="1">
                <a:solidFill>
                  <a:srgbClr val="FF0000"/>
                </a:solidFill>
              </a:rPr>
              <a:t>readFile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</a:rPr>
              <a:t>nextTick</a:t>
            </a:r>
            <a:r>
              <a:rPr lang="en-US" dirty="0">
                <a:solidFill>
                  <a:srgbClr val="FF0000"/>
                </a:solidFill>
              </a:rPr>
              <a:t> queue</a:t>
            </a:r>
          </a:p>
          <a:p>
            <a:r>
              <a:rPr lang="en-US" dirty="0"/>
              <a:t>	 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promises (</a:t>
            </a:r>
            <a:r>
              <a:rPr lang="en-US" dirty="0">
                <a:solidFill>
                  <a:srgbClr val="FF0000"/>
                </a:solidFill>
              </a:rPr>
              <a:t>microtasks queue) </a:t>
            </a:r>
          </a:p>
          <a:p>
            <a:r>
              <a:rPr lang="en-US" dirty="0"/>
              <a:t>	check – our immediate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Loop 3 </a:t>
            </a:r>
          </a:p>
          <a:p>
            <a:r>
              <a:rPr lang="en-US" dirty="0"/>
              <a:t>	timers – </a:t>
            </a:r>
            <a:r>
              <a:rPr lang="en-US" dirty="0">
                <a:solidFill>
                  <a:srgbClr val="FF0000"/>
                </a:solidFill>
              </a:rPr>
              <a:t>our timeout</a:t>
            </a:r>
          </a:p>
          <a:p>
            <a:r>
              <a:rPr lang="en-US" dirty="0"/>
              <a:t>	poll – </a:t>
            </a:r>
          </a:p>
          <a:p>
            <a:r>
              <a:rPr lang="en-US" dirty="0"/>
              <a:t>	check 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9443-66DB-384E-9DB1-3E83C4C8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process.nextTick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vs.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setImmediate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vs.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Promise.resolve.then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vs.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setTimeout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65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CEB0-0738-7A46-8A29-74B2A86E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53F2-872A-C54D-8A44-0B5732DB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12826-B72A-C145-B530-489DC17DA39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A595A-6930-7244-B12C-DDCDCE35AC4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75210-F4DD-6A48-B291-2E22732DE0D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E14A88-BD6E-7248-8D2D-930DC1D31626}"/>
              </a:ext>
            </a:extLst>
          </p:cNvPr>
          <p:cNvSpPr/>
          <p:nvPr/>
        </p:nvSpPr>
        <p:spPr>
          <a:xfrm>
            <a:off x="1660634" y="751344"/>
            <a:ext cx="9312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fs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require(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foo(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!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"ERROR"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006699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}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fs.readFile</a:t>
            </a:r>
            <a:r>
              <a:rPr lang="en-US" dirty="0">
                <a:latin typeface="Courier" pitchFamily="2" charset="0"/>
              </a:rPr>
              <a:t>(__filename, 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"I/O"</a:t>
            </a:r>
            <a:r>
              <a:rPr lang="en-US" dirty="0">
                <a:latin typeface="Courier" pitchFamily="2" charset="0"/>
              </a:rPr>
              <a:t>));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22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12826-B72A-C145-B530-489DC17DA39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A595A-6930-7244-B12C-DDCDCE35AC4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75210-F4DD-6A48-B291-2E22732DE0D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E14A88-BD6E-7248-8D2D-930DC1D31626}"/>
              </a:ext>
            </a:extLst>
          </p:cNvPr>
          <p:cNvSpPr/>
          <p:nvPr/>
        </p:nvSpPr>
        <p:spPr>
          <a:xfrm>
            <a:off x="1566041" y="764459"/>
            <a:ext cx="93121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fs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require(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foo(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  </a:t>
            </a: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  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!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"ERROR"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006699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}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fs.readFile</a:t>
            </a:r>
            <a:r>
              <a:rPr lang="en-US" dirty="0">
                <a:latin typeface="Courier" pitchFamily="2" charset="0"/>
              </a:rPr>
              <a:t>(__filename, 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"I/O"</a:t>
            </a:r>
            <a:r>
              <a:rPr lang="en-US" dirty="0">
                <a:latin typeface="Courier" pitchFamily="2" charset="0"/>
              </a:rPr>
              <a:t>));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foo(</a:t>
            </a:r>
            <a:r>
              <a:rPr lang="en-US" dirty="0" err="1">
                <a:solidFill>
                  <a:srgbClr val="336666"/>
                </a:solidFill>
                <a:latin typeface="Courier" pitchFamily="2" charset="0"/>
              </a:rPr>
              <a:t>Math</a:t>
            </a:r>
            <a:r>
              <a:rPr lang="en-US" dirty="0" err="1">
                <a:latin typeface="Courier" pitchFamily="2" charset="0"/>
              </a:rPr>
              <a:t>.random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&gt;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0.5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"done"</a:t>
            </a:r>
            <a:r>
              <a:rPr lang="en-US" dirty="0">
                <a:latin typeface="Courier" pitchFamily="2" charset="0"/>
              </a:rPr>
              <a:t>);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DFE3-0764-334E-A60A-A2CFE47F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EF8F-5A1D-7841-B4E5-67345517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is sync</a:t>
            </a:r>
          </a:p>
          <a:p>
            <a:r>
              <a:rPr lang="en-US" dirty="0"/>
              <a:t>I/O is </a:t>
            </a:r>
            <a:r>
              <a:rPr lang="en-US" dirty="0" err="1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33B08-F835-554C-91A5-E9838C81BB09}"/>
              </a:ext>
            </a:extLst>
          </p:cNvPr>
          <p:cNvSpPr/>
          <p:nvPr/>
        </p:nvSpPr>
        <p:spPr>
          <a:xfrm>
            <a:off x="1397876" y="740834"/>
            <a:ext cx="88707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fs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require(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foo(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  </a:t>
            </a: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  if</a:t>
            </a:r>
            <a:r>
              <a:rPr lang="en-US" dirty="0">
                <a:latin typeface="Courier" pitchFamily="2" charset="0"/>
              </a:rPr>
              <a:t> (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!</a:t>
            </a:r>
            <a:r>
              <a:rPr lang="en-US" dirty="0" err="1">
                <a:latin typeface="Courier" pitchFamily="2" charset="0"/>
              </a:rPr>
              <a:t>arg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i="1" dirty="0">
                <a:solidFill>
                  <a:srgbClr val="0099FF"/>
                </a:solidFill>
                <a:latin typeface="Courier" pitchFamily="2" charset="0"/>
              </a:rPr>
              <a:t>// this will run </a:t>
            </a:r>
            <a:r>
              <a:rPr lang="en-US" i="1" dirty="0" err="1">
                <a:solidFill>
                  <a:srgbClr val="0099FF"/>
                </a:solidFill>
                <a:latin typeface="Courier" pitchFamily="2" charset="0"/>
              </a:rPr>
              <a:t>async</a:t>
            </a:r>
            <a:r>
              <a:rPr lang="en-US" i="1" dirty="0">
                <a:solidFill>
                  <a:srgbClr val="0099FF"/>
                </a:solidFill>
                <a:latin typeface="Courier" pitchFamily="2" charset="0"/>
              </a:rPr>
              <a:t> now</a:t>
            </a:r>
            <a:endParaRPr lang="en-US" dirty="0">
              <a:solidFill>
                <a:srgbClr val="0099FF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  </a:t>
            </a:r>
            <a:r>
              <a:rPr lang="en-US" dirty="0" err="1">
                <a:latin typeface="Courier" pitchFamily="2" charset="0"/>
              </a:rPr>
              <a:t>setTimeout</a:t>
            </a:r>
            <a:r>
              <a:rPr lang="en-US" dirty="0">
                <a:latin typeface="Courier" pitchFamily="2" charset="0"/>
              </a:rPr>
              <a:t>(()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"ERROR"</a:t>
            </a:r>
            <a:r>
              <a:rPr lang="en-US" dirty="0">
                <a:latin typeface="Courier" pitchFamily="2" charset="0"/>
              </a:rPr>
              <a:t>),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006699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}</a:t>
            </a:r>
          </a:p>
          <a:p>
            <a:r>
              <a:rPr lang="en-US" dirty="0">
                <a:latin typeface="Courier" pitchFamily="2" charset="0"/>
              </a:rPr>
              <a:t>  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fs.readFile</a:t>
            </a:r>
            <a:r>
              <a:rPr lang="en-US" dirty="0">
                <a:latin typeface="Courier" pitchFamily="2" charset="0"/>
              </a:rPr>
              <a:t>(__filename, 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"I/O"</a:t>
            </a:r>
            <a:r>
              <a:rPr lang="en-US" dirty="0">
                <a:latin typeface="Courier" pitchFamily="2" charset="0"/>
              </a:rPr>
              <a:t>));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foo(</a:t>
            </a:r>
            <a:r>
              <a:rPr lang="en-US" dirty="0" err="1">
                <a:solidFill>
                  <a:srgbClr val="336666"/>
                </a:solidFill>
                <a:latin typeface="Courier" pitchFamily="2" charset="0"/>
              </a:rPr>
              <a:t>Math</a:t>
            </a:r>
            <a:r>
              <a:rPr lang="en-US" dirty="0" err="1">
                <a:latin typeface="Courier" pitchFamily="2" charset="0"/>
              </a:rPr>
              <a:t>.random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&gt;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0.5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"done"</a:t>
            </a:r>
            <a:r>
              <a:rPr lang="en-US" dirty="0">
                <a:latin typeface="Courier" pitchFamily="2" charset="0"/>
              </a:rPr>
              <a:t>);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4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event loop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Timers (and intervals)</a:t>
            </a:r>
          </a:p>
          <a:p>
            <a:pPr lvl="1"/>
            <a:r>
              <a:rPr lang="en-US" dirty="0">
                <a:latin typeface="Courier" pitchFamily="2" charset="0"/>
              </a:rPr>
              <a:t>Will run if timeout elapsed …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Poll –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Check - </a:t>
            </a:r>
            <a:r>
              <a:rPr lang="en-US" dirty="0" err="1">
                <a:latin typeface="Courier" pitchFamily="2" charset="0"/>
              </a:rPr>
              <a:t>setImmediate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6C532-6164-E144-8648-15881FAE93E2}"/>
              </a:ext>
            </a:extLst>
          </p:cNvPr>
          <p:cNvSpPr/>
          <p:nvPr/>
        </p:nvSpPr>
        <p:spPr>
          <a:xfrm>
            <a:off x="2074843" y="474345"/>
            <a:ext cx="791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03A3B-1979-A043-B2E9-96E2FA99EE3D}"/>
              </a:ext>
            </a:extLst>
          </p:cNvPr>
          <p:cNvSpPr/>
          <p:nvPr/>
        </p:nvSpPr>
        <p:spPr>
          <a:xfrm>
            <a:off x="1230217" y="1305342"/>
            <a:ext cx="79137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fs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require(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fs.readFile</a:t>
            </a:r>
            <a:r>
              <a:rPr lang="en-US" dirty="0">
                <a:latin typeface="Courier" pitchFamily="2" charset="0"/>
              </a:rPr>
              <a:t>(__filename, () =&gt; {</a:t>
            </a: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I/O`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});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setTimeout</a:t>
            </a:r>
            <a:r>
              <a:rPr lang="en-US" dirty="0">
                <a:latin typeface="Courier" pitchFamily="2" charset="0"/>
              </a:rPr>
              <a:t>(()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timeout`</a:t>
            </a:r>
            <a:r>
              <a:rPr lang="en-US" dirty="0">
                <a:latin typeface="Courier" pitchFamily="2" charset="0"/>
              </a:rPr>
              <a:t>),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setImmediate</a:t>
            </a:r>
            <a:r>
              <a:rPr lang="en-US" dirty="0">
                <a:latin typeface="Courier" pitchFamily="2" charset="0"/>
              </a:rPr>
              <a:t>(()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immediate`</a:t>
            </a:r>
            <a:r>
              <a:rPr lang="en-US" dirty="0">
                <a:latin typeface="Courier" pitchFamily="2" charset="0"/>
              </a:rPr>
              <a:t>));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1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1B8D7-60EA-C540-82E5-252FE3C62AFB}"/>
              </a:ext>
            </a:extLst>
          </p:cNvPr>
          <p:cNvSpPr txBox="1"/>
          <p:nvPr/>
        </p:nvSpPr>
        <p:spPr>
          <a:xfrm>
            <a:off x="1429407" y="693683"/>
            <a:ext cx="303749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Possibility 1: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1</a:t>
            </a:r>
          </a:p>
          <a:p>
            <a:r>
              <a:rPr lang="en-US" dirty="0"/>
              <a:t>	timers – </a:t>
            </a:r>
            <a:r>
              <a:rPr lang="en-US" dirty="0">
                <a:solidFill>
                  <a:srgbClr val="FF0000"/>
                </a:solidFill>
              </a:rPr>
              <a:t>our timeout </a:t>
            </a:r>
          </a:p>
          <a:p>
            <a:r>
              <a:rPr lang="en-US" dirty="0"/>
              <a:t>	poll -</a:t>
            </a:r>
          </a:p>
          <a:p>
            <a:r>
              <a:rPr lang="en-US" dirty="0"/>
              <a:t>	check – </a:t>
            </a:r>
            <a:r>
              <a:rPr lang="en-US" dirty="0">
                <a:solidFill>
                  <a:srgbClr val="FF0000"/>
                </a:solidFill>
              </a:rPr>
              <a:t>our immediate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2</a:t>
            </a:r>
          </a:p>
          <a:p>
            <a:r>
              <a:rPr lang="en-US" dirty="0"/>
              <a:t>	timers – </a:t>
            </a:r>
          </a:p>
          <a:p>
            <a:r>
              <a:rPr lang="en-US" dirty="0"/>
              <a:t>	poll – </a:t>
            </a:r>
            <a:r>
              <a:rPr lang="en-US" dirty="0" err="1">
                <a:solidFill>
                  <a:srgbClr val="FF0000"/>
                </a:solidFill>
              </a:rPr>
              <a:t>readFile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check –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8089F-A1A2-A64D-B23D-5F2FE53F4988}"/>
              </a:ext>
            </a:extLst>
          </p:cNvPr>
          <p:cNvSpPr txBox="1"/>
          <p:nvPr/>
        </p:nvSpPr>
        <p:spPr>
          <a:xfrm>
            <a:off x="5565227" y="693683"/>
            <a:ext cx="303749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Possibility 2: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1</a:t>
            </a:r>
          </a:p>
          <a:p>
            <a:r>
              <a:rPr lang="en-US" dirty="0"/>
              <a:t>	timers – </a:t>
            </a:r>
          </a:p>
          <a:p>
            <a:r>
              <a:rPr lang="en-US" dirty="0"/>
              <a:t>	poll -</a:t>
            </a:r>
          </a:p>
          <a:p>
            <a:r>
              <a:rPr lang="en-US" dirty="0"/>
              <a:t>	check – </a:t>
            </a:r>
            <a:r>
              <a:rPr lang="en-US" dirty="0">
                <a:solidFill>
                  <a:srgbClr val="FF0000"/>
                </a:solidFill>
              </a:rPr>
              <a:t>our immediate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Loop 2</a:t>
            </a:r>
          </a:p>
          <a:p>
            <a:r>
              <a:rPr lang="en-US" dirty="0"/>
              <a:t>	timers – </a:t>
            </a:r>
            <a:r>
              <a:rPr lang="en-US" dirty="0">
                <a:solidFill>
                  <a:srgbClr val="FF0000"/>
                </a:solidFill>
              </a:rPr>
              <a:t>our timeout </a:t>
            </a:r>
          </a:p>
          <a:p>
            <a:r>
              <a:rPr lang="en-US" dirty="0"/>
              <a:t>	poll – </a:t>
            </a:r>
            <a:r>
              <a:rPr lang="en-US" dirty="0" err="1">
                <a:solidFill>
                  <a:srgbClr val="FF0000"/>
                </a:solidFill>
              </a:rPr>
              <a:t>readFile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check –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685402-8D31-1149-AD5E-1FD1C1B316C8}"/>
              </a:ext>
            </a:extLst>
          </p:cNvPr>
          <p:cNvSpPr/>
          <p:nvPr/>
        </p:nvSpPr>
        <p:spPr>
          <a:xfrm>
            <a:off x="1250731" y="1582341"/>
            <a:ext cx="98587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6699"/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fs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require(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"fs"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006699"/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=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fs.readFile</a:t>
            </a:r>
            <a:r>
              <a:rPr lang="en-US" dirty="0">
                <a:latin typeface="Courier" pitchFamily="2" charset="0"/>
              </a:rPr>
              <a:t>(__filename, () =&gt; {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I/O`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setTimeout</a:t>
            </a:r>
            <a:r>
              <a:rPr lang="en-US" dirty="0">
                <a:latin typeface="Courier" pitchFamily="2" charset="0"/>
              </a:rPr>
              <a:t>(()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inside I/O - timeout`</a:t>
            </a:r>
            <a:r>
              <a:rPr lang="en-US" dirty="0">
                <a:latin typeface="Courier" pitchFamily="2" charset="0"/>
              </a:rPr>
              <a:t>), </a:t>
            </a:r>
            <a:r>
              <a:rPr lang="en-US" dirty="0">
                <a:solidFill>
                  <a:srgbClr val="FF66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  </a:t>
            </a:r>
            <a:r>
              <a:rPr lang="en-US" dirty="0" err="1">
                <a:latin typeface="Courier" pitchFamily="2" charset="0"/>
              </a:rPr>
              <a:t>setImmediate</a:t>
            </a:r>
            <a:r>
              <a:rPr lang="en-US" dirty="0">
                <a:latin typeface="Courier" pitchFamily="2" charset="0"/>
              </a:rPr>
              <a:t>(() =&gt; </a:t>
            </a:r>
            <a:r>
              <a:rPr lang="en-US" dirty="0" err="1">
                <a:latin typeface="Courier" pitchFamily="2" charset="0"/>
              </a:rPr>
              <a:t>console.log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`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${</a:t>
            </a:r>
            <a:r>
              <a:rPr lang="en-US" dirty="0">
                <a:solidFill>
                  <a:srgbClr val="555555"/>
                </a:solidFill>
                <a:latin typeface="Courier" pitchFamily="2" charset="0"/>
              </a:rPr>
              <a:t>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solidFill>
                  <a:srgbClr val="AA0000"/>
                </a:solidFill>
                <a:latin typeface="Courier" pitchFamily="2" charset="0"/>
              </a:rPr>
              <a:t>}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. inside I/O - immediate`</a:t>
            </a:r>
            <a:r>
              <a:rPr lang="en-US" dirty="0">
                <a:latin typeface="Courier" pitchFamily="2" charset="0"/>
              </a:rPr>
              <a:t>));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});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52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{E0BA2C0D-2AC9-7A44-8CB2-67A6204763FA}tf10001072</Template>
  <TotalTime>4301</TotalTime>
  <Words>174</Words>
  <Application>Microsoft Macintosh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</vt:lpstr>
      <vt:lpstr>Fira Code</vt:lpstr>
      <vt:lpstr>Franklin Gothic Book</vt:lpstr>
      <vt:lpstr>Crop</vt:lpstr>
      <vt:lpstr>Node.js Event Loop</vt:lpstr>
      <vt:lpstr>PowerPoint Presentation</vt:lpstr>
      <vt:lpstr>PowerPoint Presentation</vt:lpstr>
      <vt:lpstr>Async maybe?</vt:lpstr>
      <vt:lpstr>PowerPoint Presentation</vt:lpstr>
      <vt:lpstr>event loop (simplified)</vt:lpstr>
      <vt:lpstr>PowerPoint Presentation</vt:lpstr>
      <vt:lpstr>PowerPoint Presentation</vt:lpstr>
      <vt:lpstr>PowerPoint Presentation</vt:lpstr>
      <vt:lpstr>PowerPoint Presentation</vt:lpstr>
      <vt:lpstr>process.nextTick</vt:lpstr>
      <vt:lpstr>What about Promises?</vt:lpstr>
      <vt:lpstr>Promise.resolve().then()</vt:lpstr>
      <vt:lpstr>PowerPoint Presentation</vt:lpstr>
      <vt:lpstr>PowerPoint Presentation</vt:lpstr>
      <vt:lpstr>process.nextTick  vs. setImmediate vs. Promise.resolve.then() vs. setTimeout()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Event Loop</dc:title>
  <dc:creator>Itamar Nabriski</dc:creator>
  <cp:lastModifiedBy>Itamar Nabriski</cp:lastModifiedBy>
  <cp:revision>66</cp:revision>
  <dcterms:created xsi:type="dcterms:W3CDTF">2019-09-02T06:08:00Z</dcterms:created>
  <dcterms:modified xsi:type="dcterms:W3CDTF">2019-09-05T05:49:56Z</dcterms:modified>
</cp:coreProperties>
</file>