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59" r:id="rId4"/>
    <p:sldId id="260" r:id="rId5"/>
    <p:sldId id="257" r:id="rId6"/>
    <p:sldId id="258" r:id="rId7"/>
    <p:sldId id="261" r:id="rId8"/>
    <p:sldId id="262" r:id="rId9"/>
    <p:sldId id="263" r:id="rId10"/>
    <p:sldId id="264" r:id="rId11"/>
    <p:sldId id="265" r:id="rId12"/>
    <p:sldId id="266" r:id="rId13"/>
    <p:sldId id="273" r:id="rId14"/>
    <p:sldId id="275" r:id="rId15"/>
    <p:sldId id="277" r:id="rId16"/>
    <p:sldId id="283" r:id="rId17"/>
    <p:sldId id="281" r:id="rId18"/>
    <p:sldId id="282" r:id="rId19"/>
    <p:sldId id="284" r:id="rId20"/>
    <p:sldId id="280" r:id="rId21"/>
    <p:sldId id="271" r:id="rId22"/>
    <p:sldId id="279" r:id="rId23"/>
    <p:sldId id="286" r:id="rId24"/>
    <p:sldId id="287" r:id="rId25"/>
    <p:sldId id="270" r:id="rId26"/>
    <p:sldId id="272" r:id="rId27"/>
    <p:sldId id="285" r:id="rId28"/>
    <p:sldId id="288" r:id="rId29"/>
    <p:sldId id="290" r:id="rId30"/>
    <p:sldId id="291" r:id="rId31"/>
    <p:sldId id="292" r:id="rId32"/>
    <p:sldId id="293" r:id="rId33"/>
    <p:sldId id="294" r:id="rId3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概念圖解" id="{8F3688DC-3D08-45B2-94F2-037E10F7A4FF}">
          <p14:sldIdLst>
            <p14:sldId id="256"/>
            <p14:sldId id="278"/>
            <p14:sldId id="259"/>
            <p14:sldId id="260"/>
            <p14:sldId id="257"/>
            <p14:sldId id="258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CPython" id="{0C6CC204-9426-444E-9D86-5BEA0B789D65}">
          <p14:sldIdLst>
            <p14:sldId id="273"/>
            <p14:sldId id="275"/>
            <p14:sldId id="277"/>
            <p14:sldId id="283"/>
            <p14:sldId id="281"/>
            <p14:sldId id="282"/>
            <p14:sldId id="284"/>
            <p14:sldId id="280"/>
            <p14:sldId id="271"/>
            <p14:sldId id="279"/>
            <p14:sldId id="286"/>
            <p14:sldId id="287"/>
            <p14:sldId id="270"/>
            <p14:sldId id="272"/>
            <p14:sldId id="285"/>
          </p14:sldIdLst>
        </p14:section>
        <p14:section name="corouting" id="{98F697B5-2A6D-44A3-BCEC-1774BF196C3A}">
          <p14:sldIdLst>
            <p14:sldId id="288"/>
            <p14:sldId id="290"/>
            <p14:sldId id="291"/>
            <p14:sldId id="292"/>
            <p14:sldId id="293"/>
            <p14:sldId id="29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540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EA3B-8F12-4137-ABD9-C10B767ADFEE}" type="datetimeFigureOut">
              <a:rPr lang="zh-TW" altLang="en-US" smtClean="0"/>
              <a:t>2020/8/15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5E46-5C09-4F76-AD3A-03986CFC7A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81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EA3B-8F12-4137-ABD9-C10B767ADFEE}" type="datetimeFigureOut">
              <a:rPr lang="zh-TW" altLang="en-US" smtClean="0"/>
              <a:t>2020/8/15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5E46-5C09-4F76-AD3A-03986CFC7A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113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EA3B-8F12-4137-ABD9-C10B767ADFEE}" type="datetimeFigureOut">
              <a:rPr lang="zh-TW" altLang="en-US" smtClean="0"/>
              <a:t>2020/8/15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5E46-5C09-4F76-AD3A-03986CFC7A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231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EA3B-8F12-4137-ABD9-C10B767ADFEE}" type="datetimeFigureOut">
              <a:rPr lang="zh-TW" altLang="en-US" smtClean="0"/>
              <a:t>2020/8/15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5E46-5C09-4F76-AD3A-03986CFC7A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2817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EA3B-8F12-4137-ABD9-C10B767ADFEE}" type="datetimeFigureOut">
              <a:rPr lang="zh-TW" altLang="en-US" smtClean="0"/>
              <a:t>2020/8/15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5E46-5C09-4F76-AD3A-03986CFC7A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21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EA3B-8F12-4137-ABD9-C10B767ADFEE}" type="datetimeFigureOut">
              <a:rPr lang="zh-TW" altLang="en-US" smtClean="0"/>
              <a:t>2020/8/15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5E46-5C09-4F76-AD3A-03986CFC7A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0785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EA3B-8F12-4137-ABD9-C10B767ADFEE}" type="datetimeFigureOut">
              <a:rPr lang="zh-TW" altLang="en-US" smtClean="0"/>
              <a:t>2020/8/15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5E46-5C09-4F76-AD3A-03986CFC7A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2756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EA3B-8F12-4137-ABD9-C10B767ADFEE}" type="datetimeFigureOut">
              <a:rPr lang="zh-TW" altLang="en-US" smtClean="0"/>
              <a:t>2020/8/15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5E46-5C09-4F76-AD3A-03986CFC7A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5743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EA3B-8F12-4137-ABD9-C10B767ADFEE}" type="datetimeFigureOut">
              <a:rPr lang="zh-TW" altLang="en-US" smtClean="0"/>
              <a:t>2020/8/15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5E46-5C09-4F76-AD3A-03986CFC7A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21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EA3B-8F12-4137-ABD9-C10B767ADFEE}" type="datetimeFigureOut">
              <a:rPr lang="zh-TW" altLang="en-US" smtClean="0"/>
              <a:t>2020/8/15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5E46-5C09-4F76-AD3A-03986CFC7A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2744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EA3B-8F12-4137-ABD9-C10B767ADFEE}" type="datetimeFigureOut">
              <a:rPr lang="zh-TW" altLang="en-US" smtClean="0"/>
              <a:t>2020/8/15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5E46-5C09-4F76-AD3A-03986CFC7A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995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AEA3B-8F12-4137-ABD9-C10B767ADFEE}" type="datetimeFigureOut">
              <a:rPr lang="zh-TW" altLang="en-US" smtClean="0"/>
              <a:t>2020/8/15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35E46-5C09-4F76-AD3A-03986CFC7A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714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73629" y="2327328"/>
            <a:ext cx="120396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TW" sz="4800" dirty="0" smtClean="0">
                <a:latin typeface="Consolas" panose="020B0609020204030204" pitchFamily="49" charset="0"/>
              </a:rPr>
              <a:t> Multi-processing thread </a:t>
            </a:r>
            <a:r>
              <a:rPr lang="en-US" altLang="zh-TW" sz="4800" dirty="0" err="1" smtClean="0">
                <a:latin typeface="Consolas" panose="020B0609020204030204" pitchFamily="49" charset="0"/>
              </a:rPr>
              <a:t>coroutine</a:t>
            </a:r>
            <a:r>
              <a:rPr lang="en-US" altLang="zh-TW" sz="4800" dirty="0" smtClean="0">
                <a:latin typeface="Consolas" panose="020B0609020204030204" pitchFamily="49" charset="0"/>
              </a:rPr>
              <a:t/>
            </a:r>
            <a:br>
              <a:rPr lang="en-US" altLang="zh-TW" sz="4800" dirty="0" smtClean="0">
                <a:latin typeface="Consolas" panose="020B0609020204030204" pitchFamily="49" charset="0"/>
              </a:rPr>
            </a:br>
            <a:r>
              <a:rPr lang="en-US" altLang="zh-TW" sz="4800" dirty="0" smtClean="0">
                <a:latin typeface="Consolas" panose="020B0609020204030204" pitchFamily="49" charset="0"/>
              </a:rPr>
              <a:t>in Python</a:t>
            </a:r>
            <a:r>
              <a:rPr lang="en-US" altLang="zh-TW" sz="4800" dirty="0">
                <a:latin typeface="Consolas" panose="020B0609020204030204" pitchFamily="49" charset="0"/>
              </a:rPr>
              <a:t/>
            </a:r>
            <a:br>
              <a:rPr lang="en-US" altLang="zh-TW" sz="4800" dirty="0">
                <a:latin typeface="Consolas" panose="020B0609020204030204" pitchFamily="49" charset="0"/>
              </a:rPr>
            </a:br>
            <a:endParaRPr lang="zh-TW" altLang="en-US" sz="3200" dirty="0">
              <a:latin typeface="Consolas" panose="020B0609020204030204" pitchFamily="49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4171" y="5821255"/>
            <a:ext cx="9144000" cy="1655762"/>
          </a:xfrm>
        </p:spPr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By 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許雲輔 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Frankie Xu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895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575352"/>
            <a:ext cx="12039600" cy="869111"/>
          </a:xfrm>
        </p:spPr>
        <p:txBody>
          <a:bodyPr>
            <a:normAutofit/>
          </a:bodyPr>
          <a:lstStyle/>
          <a:p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互斥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鎖</a:t>
            </a:r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8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Mutual exclusion (</a:t>
            </a:r>
            <a:r>
              <a:rPr lang="en-US" altLang="zh-TW" sz="4800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Mutex</a:t>
            </a:r>
            <a:r>
              <a:rPr lang="en-US" altLang="zh-TW" sz="48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endParaRPr lang="zh-TW" altLang="en-US" sz="48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1066799" y="5599108"/>
            <a:ext cx="9905999" cy="11357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j-cs"/>
              </a:rPr>
              <a:t>How? </a:t>
            </a:r>
            <a:r>
              <a:rPr lang="zh-TW" altLang="en-US" sz="2800" dirty="0" smtClean="0">
                <a:solidFill>
                  <a:prstClr val="black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先到房間的人就先上鎖，外面的人看到鎖，就先在房門排隊，等鎖打開在進去。</a:t>
            </a:r>
            <a:endParaRPr kumimoji="0" lang="zh-TW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j-cs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425" y="1715452"/>
            <a:ext cx="5743575" cy="361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81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406398" y="5559263"/>
            <a:ext cx="11163300" cy="11357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j-cs"/>
              </a:rPr>
              <a:t>Why?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j-cs"/>
              </a:rPr>
              <a:t>線程間通訊簡單，容易分享內存訊息，但也可能被其他線程竄改、誤刪，</a:t>
            </a:r>
            <a:r>
              <a:rPr kumimoji="0" lang="en-US" altLang="zh-TW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j-cs"/>
              </a:rPr>
              <a:t>Mutex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j-cs"/>
              </a:rPr>
              <a:t>防止多線程同時讀取同一記憶體區塊</a:t>
            </a:r>
          </a:p>
        </p:txBody>
      </p:sp>
      <p:pic>
        <p:nvPicPr>
          <p:cNvPr id="6146" name="Picture 2" descr="Irisys SafeCount即時人流密集度監控解決方案可自動使人流密集度符合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647" y="914400"/>
            <a:ext cx="7260803" cy="393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80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571498" y="2400300"/>
            <a:ext cx="11163300" cy="27072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zh-TW" altLang="en-US" sz="2800" dirty="0" smtClean="0">
                <a:solidFill>
                  <a:prstClr val="black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進程 </a:t>
            </a:r>
            <a:r>
              <a:rPr lang="en-US" altLang="zh-TW" sz="2800" dirty="0" smtClean="0">
                <a:solidFill>
                  <a:prstClr val="black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process </a:t>
            </a:r>
            <a:r>
              <a:rPr lang="zh-TW" altLang="en-US" sz="2800" dirty="0" smtClean="0">
                <a:solidFill>
                  <a:prstClr val="black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是</a:t>
            </a:r>
            <a:r>
              <a:rPr lang="zh-TW" altLang="en-US" sz="2800" dirty="0">
                <a:solidFill>
                  <a:prstClr val="black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資源分配和擁有的</a:t>
            </a:r>
            <a:r>
              <a:rPr lang="zh-TW" altLang="en-US" sz="2800" dirty="0" smtClean="0">
                <a:solidFill>
                  <a:prstClr val="black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單位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j-cs"/>
              </a:rPr>
              <a:t>，</a:t>
            </a:r>
            <a:endParaRPr kumimoji="0" lang="en-US" altLang="zh-TW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j-cs"/>
            </a:endParaRPr>
          </a:p>
          <a:p>
            <a:pPr>
              <a:lnSpc>
                <a:spcPct val="170000"/>
              </a:lnSpc>
            </a:pP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j-cs"/>
              </a:rPr>
              <a:t>線程 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j-cs"/>
              </a:rPr>
              <a:t>thread 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j-cs"/>
              </a:rPr>
              <a:t>是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j-cs"/>
              </a:rPr>
              <a:t>CPU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j-cs"/>
              </a:rPr>
              <a:t>調度的基本單位</a:t>
            </a:r>
            <a:endParaRPr kumimoji="0" lang="en-US" altLang="zh-TW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j-cs"/>
            </a:endParaRPr>
          </a:p>
          <a:p>
            <a:pPr>
              <a:lnSpc>
                <a:spcPct val="170000"/>
              </a:lnSpc>
            </a:pPr>
            <a:r>
              <a:rPr lang="zh-TW" altLang="en-US" sz="2800" dirty="0" smtClean="0">
                <a:solidFill>
                  <a:prstClr val="black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兩者都可以併發執行</a:t>
            </a:r>
            <a:r>
              <a:rPr lang="en-US" altLang="zh-TW" sz="2800" dirty="0" smtClean="0">
                <a:solidFill>
                  <a:prstClr val="black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zh-TW" altLang="en-US" sz="2800" dirty="0" smtClean="0">
                <a:solidFill>
                  <a:prstClr val="black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多進程、多線程</a:t>
            </a:r>
            <a:r>
              <a:rPr lang="en-US" altLang="zh-TW" sz="2800" dirty="0" smtClean="0">
                <a:solidFill>
                  <a:prstClr val="black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70000"/>
              </a:lnSpc>
            </a:pPr>
            <a:r>
              <a:rPr lang="zh-TW" altLang="en-US" sz="2800" dirty="0" smtClean="0">
                <a:solidFill>
                  <a:prstClr val="black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一個程序至少有一個進程，一個進程至少有一個線程</a:t>
            </a:r>
            <a:endParaRPr lang="en-US" altLang="zh-TW" sz="2800" dirty="0" smtClean="0">
              <a:solidFill>
                <a:prstClr val="black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571498" y="3753916"/>
            <a:ext cx="11163300" cy="27072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n-US" altLang="zh-TW" sz="2800" dirty="0" smtClean="0">
                <a:solidFill>
                  <a:prstClr val="black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Ex.</a:t>
            </a:r>
            <a:r>
              <a:rPr lang="zh-TW" altLang="en-US" sz="2800" dirty="0" smtClean="0">
                <a:solidFill>
                  <a:prstClr val="black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網頁、遊戲</a:t>
            </a:r>
            <a:endParaRPr lang="en-US" altLang="zh-TW" sz="2800" dirty="0" smtClean="0">
              <a:solidFill>
                <a:prstClr val="black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773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0" y="787400"/>
            <a:ext cx="12192000" cy="8530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j-cs"/>
              </a:rPr>
              <a:t>Python</a:t>
            </a:r>
            <a:r>
              <a:rPr kumimoji="0" lang="zh-TW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j-cs"/>
              </a:rPr>
              <a:t> 的多線程</a:t>
            </a:r>
            <a:endParaRPr kumimoji="0" lang="en-US" altLang="zh-TW" sz="4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j-cs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514350" y="2921001"/>
            <a:ext cx="111633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70000"/>
              </a:lnSpc>
            </a:pPr>
            <a:r>
              <a:rPr lang="zh-TW" altLang="en-US" sz="2800" dirty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為什麼</a:t>
            </a:r>
            <a:r>
              <a:rPr lang="en-US" altLang="zh-TW" sz="2800" dirty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Python</a:t>
            </a:r>
            <a:r>
              <a:rPr lang="zh-TW" altLang="en-US" sz="2800" dirty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多線程不能使用</a:t>
            </a:r>
            <a:r>
              <a:rPr lang="en-US" altLang="zh-TW" sz="2800" dirty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CPU</a:t>
            </a:r>
            <a:r>
              <a:rPr lang="zh-TW" altLang="en-US" sz="2800" dirty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多核資源</a:t>
            </a:r>
            <a:r>
              <a:rPr lang="zh-TW" altLang="en-US" sz="28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？</a:t>
            </a:r>
            <a:endParaRPr lang="zh-TW" altLang="en-US" sz="28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514350" y="4201568"/>
            <a:ext cx="11163300" cy="15896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70000"/>
              </a:lnSpc>
            </a:pPr>
            <a:r>
              <a:rPr lang="en-US" altLang="zh-TW" sz="3600" b="1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Global Interpreter Lock (GIL)</a:t>
            </a:r>
            <a:endParaRPr lang="en-US" altLang="zh-TW" sz="3600" b="1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377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65150" y="0"/>
            <a:ext cx="11163300" cy="15896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70000"/>
              </a:lnSpc>
            </a:pPr>
            <a:r>
              <a:rPr lang="en-US" altLang="zh-TW" sz="3600" b="1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Global Interpreter Lock (GIL)</a:t>
            </a:r>
            <a:endParaRPr lang="en-US" altLang="zh-TW" sz="3600" b="1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654050" y="1589631"/>
            <a:ext cx="11163300" cy="4343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70000"/>
              </a:lnSpc>
            </a:pPr>
            <a:r>
              <a:rPr lang="en-US" altLang="zh-TW" sz="28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Global Interpreter Lock (GIL)</a:t>
            </a:r>
            <a:r>
              <a:rPr lang="zh-TW" altLang="en-US" sz="28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避免在在執行 </a:t>
            </a:r>
            <a:r>
              <a:rPr lang="en-US" altLang="zh-TW" sz="28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multiple threads </a:t>
            </a:r>
            <a:r>
              <a:rPr lang="zh-TW" altLang="en-US" sz="28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時，</a:t>
            </a:r>
            <a:r>
              <a:rPr lang="en-US" altLang="zh-TW" sz="2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CPython</a:t>
            </a:r>
            <a:r>
              <a:rPr lang="en-US" altLang="zh-TW" sz="28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memory </a:t>
            </a:r>
            <a:r>
              <a:rPr lang="zh-TW" altLang="en-US" sz="28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會有 </a:t>
            </a:r>
            <a:r>
              <a:rPr lang="en-US" altLang="zh-TW" sz="28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thread-safe </a:t>
            </a:r>
            <a:r>
              <a:rPr lang="zh-TW" altLang="en-US" sz="28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的問題，所以在 </a:t>
            </a:r>
            <a:r>
              <a:rPr lang="en-US" altLang="zh-TW" sz="28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Python Source Code </a:t>
            </a:r>
            <a:r>
              <a:rPr lang="zh-TW" altLang="en-US" sz="28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直譯成 </a:t>
            </a:r>
            <a:r>
              <a:rPr lang="en-US" altLang="zh-TW" sz="28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bytecodes </a:t>
            </a:r>
            <a:r>
              <a:rPr lang="zh-TW" altLang="en-US" sz="28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時增加 </a:t>
            </a:r>
            <a:r>
              <a:rPr lang="en-US" altLang="zh-TW" sz="28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GIL</a:t>
            </a:r>
            <a:r>
              <a:rPr lang="zh-TW" altLang="en-US" sz="28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的全域鎖。</a:t>
            </a:r>
            <a:endParaRPr lang="en-US" altLang="zh-TW" sz="2800" dirty="0" smtClean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lvl="0">
              <a:lnSpc>
                <a:spcPct val="170000"/>
              </a:lnSpc>
            </a:pPr>
            <a:r>
              <a:rPr lang="en-US" altLang="zh-TW" sz="28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GIL </a:t>
            </a:r>
            <a:r>
              <a:rPr lang="zh-TW" altLang="en-US" sz="28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可以用於確保在 </a:t>
            </a:r>
            <a:r>
              <a:rPr lang="en-US" altLang="zh-TW" sz="28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Python </a:t>
            </a:r>
            <a:r>
              <a:rPr lang="zh-TW" altLang="en-US" sz="28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運行時僅運行一個 </a:t>
            </a:r>
            <a:r>
              <a:rPr lang="en-US" altLang="zh-TW" sz="28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Thread </a:t>
            </a:r>
            <a:r>
              <a:rPr lang="zh-TW" altLang="en-US" sz="28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來保證 </a:t>
            </a:r>
            <a:r>
              <a:rPr lang="en-US" altLang="zh-TW" sz="28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Thread-safe</a:t>
            </a:r>
            <a:r>
              <a:rPr lang="zh-TW" altLang="en-US" sz="28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sz="28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03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65150" y="0"/>
            <a:ext cx="11163300" cy="15896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j-cs"/>
              </a:rPr>
              <a:t>Global Interpreter Lock (GIL)</a:t>
            </a: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654050" y="1761081"/>
            <a:ext cx="11163300" cy="29188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j-cs"/>
              </a:rPr>
              <a:t>為了資料的完整性及安全性而存在，就像一張</a:t>
            </a:r>
            <a:r>
              <a:rPr kumimoji="0" lang="zh-TW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j-cs"/>
              </a:rPr>
              <a:t>通行證</a:t>
            </a:r>
            <a:endParaRPr kumimoji="0" lang="en-US" altLang="zh-TW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8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換句話說，同一時間，只能有一個線程執行</a:t>
            </a:r>
            <a:r>
              <a:rPr lang="en-US" altLang="zh-TW" sz="28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python bytecodes</a:t>
            </a:r>
          </a:p>
          <a:p>
            <a:pPr marL="0" marR="0" lvl="0" indent="0" algn="ctr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j-cs"/>
              </a:rPr>
              <a:t>Python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j-cs"/>
              </a:rPr>
              <a:t> 速度最為人詬病的主因</a:t>
            </a:r>
            <a:endParaRPr kumimoji="0" lang="en-US" altLang="zh-TW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j-cs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819150" y="4851400"/>
            <a:ext cx="11163300" cy="15896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US" altLang="zh-TW" sz="2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CPython</a:t>
            </a:r>
            <a:r>
              <a:rPr lang="zh-TW" altLang="en-US" sz="28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，其他直譯器不一定，像</a:t>
            </a:r>
            <a:r>
              <a:rPr lang="en-US" altLang="zh-TW" sz="2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Jupyter</a:t>
            </a:r>
            <a:r>
              <a:rPr lang="zh-TW" altLang="en-US" sz="28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的</a:t>
            </a:r>
            <a:r>
              <a:rPr lang="en-US" altLang="zh-TW" sz="2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Ipython</a:t>
            </a:r>
            <a:r>
              <a:rPr lang="zh-TW" altLang="en-US" sz="28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就沒</a:t>
            </a:r>
            <a:r>
              <a:rPr lang="en-US" altLang="zh-TW" sz="28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987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65150" y="0"/>
            <a:ext cx="11163300" cy="15896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j-cs"/>
              </a:rPr>
              <a:t>GIL</a:t>
            </a:r>
            <a:r>
              <a:rPr kumimoji="0" lang="zh-TW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j-cs"/>
              </a:rPr>
              <a:t> </a:t>
            </a:r>
            <a:r>
              <a:rPr lang="zh-TW" altLang="en-US" sz="3600" b="1" noProof="0" dirty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釋放</a:t>
            </a:r>
            <a:endParaRPr kumimoji="0" lang="en-US" altLang="zh-TW" sz="3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j-cs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654050" y="1761081"/>
            <a:ext cx="11163300" cy="29188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70000"/>
              </a:lnSpc>
            </a:pPr>
            <a:r>
              <a:rPr kumimoji="0" lang="zh-TW" altLang="en-US" sz="36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</a:rPr>
              <a:t>等待 </a:t>
            </a:r>
            <a:r>
              <a:rPr kumimoji="0" lang="en-US" altLang="zh-TW" sz="36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</a:rPr>
              <a:t>response (</a:t>
            </a:r>
            <a:r>
              <a:rPr lang="en-US" altLang="zh-TW" sz="36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I/O)</a:t>
            </a:r>
            <a:endParaRPr kumimoji="0" lang="en-US" altLang="zh-TW" sz="3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lvl="0">
              <a:lnSpc>
                <a:spcPct val="170000"/>
              </a:lnSpc>
            </a:pPr>
            <a:r>
              <a:rPr kumimoji="0" lang="zh-TW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</a:rPr>
              <a:t>閥值</a:t>
            </a:r>
            <a:r>
              <a:rPr lang="zh-TW" altLang="en-US" sz="36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到</a:t>
            </a:r>
            <a:r>
              <a:rPr lang="zh-TW" altLang="en-US" sz="3600" dirty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了</a:t>
            </a:r>
            <a:endParaRPr kumimoji="0" lang="en-US" altLang="zh-TW" sz="3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311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65150" y="0"/>
            <a:ext cx="11163300" cy="15896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j-cs"/>
              </a:rPr>
              <a:t>GIL</a:t>
            </a:r>
            <a:r>
              <a:rPr kumimoji="0" lang="zh-TW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j-cs"/>
              </a:rPr>
              <a:t> </a:t>
            </a:r>
            <a:r>
              <a:rPr lang="zh-TW" altLang="en-US" sz="3600" b="1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閥</a:t>
            </a:r>
            <a:r>
              <a:rPr lang="zh-TW" altLang="en-US" sz="3600" b="1" dirty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值</a:t>
            </a:r>
            <a:endParaRPr kumimoji="0" lang="en-US" altLang="zh-TW" sz="3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j-cs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654050" y="1761081"/>
            <a:ext cx="11163300" cy="29188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70000"/>
              </a:lnSpc>
            </a:pPr>
            <a:r>
              <a:rPr lang="en-US" altLang="zh-TW" sz="32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Python2 </a:t>
            </a:r>
            <a:r>
              <a:rPr lang="zh-TW" altLang="en-US" sz="32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中是執行 </a:t>
            </a:r>
            <a:r>
              <a:rPr lang="en-US" altLang="zh-TW" sz="32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1000 </a:t>
            </a:r>
            <a:r>
              <a:rPr lang="zh-TW" altLang="en-US" sz="32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個 </a:t>
            </a:r>
            <a:r>
              <a:rPr lang="en-US" altLang="zh-TW" sz="32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bytecodes </a:t>
            </a:r>
            <a:r>
              <a:rPr lang="zh-TW" altLang="en-US" sz="32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釋放 </a:t>
            </a:r>
            <a:r>
              <a:rPr lang="en-US" altLang="zh-TW" sz="32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GIL</a:t>
            </a:r>
            <a:r>
              <a:rPr lang="zh-TW" altLang="en-US" sz="32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endParaRPr lang="en-US" altLang="zh-TW" sz="3200" dirty="0" smtClean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lvl="0">
              <a:lnSpc>
                <a:spcPct val="170000"/>
              </a:lnSpc>
            </a:pPr>
            <a:r>
              <a:rPr lang="en-US" altLang="zh-TW" sz="32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Python3</a:t>
            </a:r>
            <a:r>
              <a:rPr lang="zh-TW" altLang="en-US" sz="32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是</a:t>
            </a:r>
            <a:r>
              <a:rPr lang="zh-TW" altLang="en-US" sz="3200" dirty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執行超過 </a:t>
            </a:r>
            <a:r>
              <a:rPr lang="en-US" altLang="zh-TW" sz="3200" dirty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15ms </a:t>
            </a:r>
            <a:r>
              <a:rPr lang="zh-TW" altLang="en-US" sz="3200" dirty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釋放 </a:t>
            </a:r>
            <a:r>
              <a:rPr lang="en-US" altLang="zh-TW" sz="3200" dirty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GIL</a:t>
            </a:r>
            <a:r>
              <a:rPr lang="zh-TW" altLang="en-US" sz="3200" dirty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kumimoji="0" lang="en-US" altLang="zh-TW" sz="3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05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0" y="787400"/>
            <a:ext cx="12192000" cy="8530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4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j-cs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571498" y="2400300"/>
            <a:ext cx="11163300" cy="27072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n-US" altLang="zh-TW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Python</a:t>
            </a:r>
            <a:r>
              <a:rPr lang="zh-TW" altLang="en-US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多線程不能使用</a:t>
            </a:r>
            <a:r>
              <a:rPr lang="en-US" altLang="zh-TW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CPU</a:t>
            </a:r>
            <a:r>
              <a:rPr lang="zh-TW" altLang="en-US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多核資源，同一時刻，只有一個線程使用</a:t>
            </a:r>
            <a:r>
              <a:rPr lang="en-US" altLang="zh-TW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CPU</a:t>
            </a:r>
            <a:r>
              <a:rPr lang="zh-TW" altLang="en-US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資源，所以使用</a:t>
            </a:r>
            <a:r>
              <a:rPr lang="en-US" altLang="zh-TW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Python</a:t>
            </a:r>
            <a:r>
              <a:rPr lang="zh-TW" altLang="en-US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多線程不能算是</a:t>
            </a:r>
            <a:r>
              <a:rPr lang="zh-TW" altLang="en-US" sz="2800" dirty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併</a:t>
            </a:r>
            <a:r>
              <a:rPr lang="zh-TW" altLang="en-US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發。</a:t>
            </a:r>
            <a:r>
              <a:rPr lang="zh-TW" altLang="en-US" sz="28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/>
            </a:r>
            <a:br>
              <a:rPr lang="zh-TW" altLang="en-US" sz="28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</a:br>
            <a:endParaRPr lang="en-US" altLang="zh-TW" sz="2800" dirty="0" smtClean="0">
              <a:solidFill>
                <a:prstClr val="black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789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514350" y="2616200"/>
            <a:ext cx="11163300" cy="25273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70000"/>
              </a:lnSpc>
            </a:pPr>
            <a:endParaRPr lang="zh-TW" altLang="en-US" sz="28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349250" y="5143500"/>
            <a:ext cx="11163300" cy="15896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demo</a:t>
            </a: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0" y="3026817"/>
            <a:ext cx="12192000" cy="8530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j-cs"/>
              </a:rPr>
              <a:t>我電腦四核心，用</a:t>
            </a:r>
            <a:r>
              <a:rPr lang="zh-TW" altLang="en-US" sz="4000" dirty="0" smtClean="0">
                <a:solidFill>
                  <a:prstClr val="black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四個 </a:t>
            </a:r>
            <a:r>
              <a:rPr lang="en-US" altLang="zh-TW" sz="4000" dirty="0" smtClean="0">
                <a:solidFill>
                  <a:prstClr val="black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thread</a:t>
            </a:r>
            <a:r>
              <a:rPr lang="zh-TW" altLang="en-US" sz="4000" dirty="0" smtClean="0">
                <a:solidFill>
                  <a:prstClr val="black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速度應該爆快吧</a:t>
            </a:r>
            <a:r>
              <a:rPr lang="en-US" altLang="zh-TW" sz="4000" dirty="0" smtClean="0">
                <a:solidFill>
                  <a:prstClr val="black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  <a:endParaRPr kumimoji="0" lang="en-US" altLang="zh-TW" sz="4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4970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4470400" y="314325"/>
            <a:ext cx="3683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j-cs"/>
              </a:rPr>
              <a:t> </a:t>
            </a:r>
            <a:r>
              <a:rPr kumimoji="0" lang="en-US" altLang="zh-TW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j-cs"/>
              </a:rPr>
              <a:t>CPython</a:t>
            </a:r>
            <a:r>
              <a:rPr kumimoji="0" lang="en-US" altLang="zh-TW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j-cs"/>
              </a:rPr>
              <a:t> ?</a:t>
            </a:r>
            <a:endParaRPr kumimoji="0" lang="zh-TW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1873250" y="2181225"/>
            <a:ext cx="8877300" cy="32035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j-cs"/>
              </a:rPr>
              <a:t>C</a:t>
            </a:r>
            <a:r>
              <a:rPr kumimoji="0" lang="zh-TW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j-cs"/>
              </a:rPr>
              <a:t>編寫的</a:t>
            </a:r>
            <a:r>
              <a:rPr kumimoji="0" lang="en-US" altLang="zh-TW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j-cs"/>
              </a:rPr>
              <a:t>Python</a:t>
            </a:r>
            <a:r>
              <a:rPr kumimoji="0" lang="zh-TW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j-cs"/>
              </a:rPr>
              <a:t>直譯器，</a:t>
            </a:r>
            <a:endParaRPr kumimoji="0" lang="en-US" altLang="zh-TW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j-cs"/>
              </a:rPr>
              <a:t>現今大多數人使用的</a:t>
            </a:r>
            <a:r>
              <a:rPr kumimoji="0" lang="en-US" altLang="zh-TW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j-cs"/>
              </a:rPr>
              <a:t>Python</a:t>
            </a:r>
            <a:r>
              <a:rPr kumimoji="0" lang="zh-TW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j-cs"/>
              </a:rPr>
              <a:t>都是</a:t>
            </a:r>
            <a:r>
              <a:rPr kumimoji="0" lang="en-US" altLang="zh-TW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j-cs"/>
              </a:rPr>
              <a:t>CPython</a:t>
            </a:r>
            <a:endParaRPr kumimoji="0" lang="zh-TW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6709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514350" y="1295400"/>
            <a:ext cx="11163300" cy="25273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70000"/>
              </a:lnSpc>
            </a:pPr>
            <a:r>
              <a:rPr lang="zh-TW" altLang="en-US" sz="2800" dirty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想要充分利用</a:t>
            </a:r>
            <a:r>
              <a:rPr lang="en-US" altLang="zh-TW" sz="2800" dirty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CPU</a:t>
            </a:r>
            <a:r>
              <a:rPr lang="zh-TW" altLang="en-US" sz="2800" dirty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多核資源，做到</a:t>
            </a:r>
            <a:r>
              <a:rPr lang="zh-TW" altLang="en-US" sz="28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多併發，就</a:t>
            </a:r>
            <a:r>
              <a:rPr lang="zh-TW" altLang="en-US" sz="2800" dirty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需要</a:t>
            </a:r>
            <a:r>
              <a:rPr lang="en-US" altLang="zh-TW" sz="2800" dirty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Python</a:t>
            </a:r>
            <a:r>
              <a:rPr lang="zh-TW" altLang="en-US" sz="2800" dirty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多</a:t>
            </a:r>
            <a:r>
              <a:rPr lang="zh-TW" altLang="en-US" sz="28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進程</a:t>
            </a:r>
            <a:endParaRPr lang="zh-TW" altLang="en-US" sz="28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lvl="0">
              <a:lnSpc>
                <a:spcPct val="170000"/>
              </a:lnSpc>
            </a:pPr>
            <a:r>
              <a:rPr lang="en-US" altLang="zh-TW" sz="28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Python </a:t>
            </a:r>
            <a:r>
              <a:rPr lang="zh-TW" altLang="en-US" sz="28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只有多</a:t>
            </a:r>
            <a:r>
              <a:rPr lang="zh-TW" altLang="en-US" sz="2800" dirty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進程才能利用</a:t>
            </a:r>
            <a:r>
              <a:rPr lang="en-US" altLang="zh-TW" sz="2800" dirty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CPU</a:t>
            </a:r>
            <a:r>
              <a:rPr lang="zh-TW" altLang="en-US" sz="2800" dirty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多核資源，做到真正的</a:t>
            </a:r>
            <a:r>
              <a:rPr lang="zh-TW" altLang="en-US" sz="28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多</a:t>
            </a:r>
            <a:r>
              <a:rPr lang="zh-TW" altLang="en-US" sz="2800" dirty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併</a:t>
            </a:r>
            <a:r>
              <a:rPr lang="zh-TW" altLang="en-US" sz="28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發！</a:t>
            </a:r>
            <a:endParaRPr lang="en-US" altLang="zh-TW" sz="2800" dirty="0" smtClean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lvl="0">
              <a:lnSpc>
                <a:spcPct val="170000"/>
              </a:lnSpc>
            </a:pPr>
            <a:r>
              <a:rPr lang="zh-TW" altLang="en-US" sz="28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所以說，</a:t>
            </a:r>
            <a:r>
              <a:rPr lang="en-US" altLang="zh-TW" sz="28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Python</a:t>
            </a:r>
            <a:r>
              <a:rPr lang="zh-TW" altLang="en-US" sz="28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也不算是單程語言</a:t>
            </a:r>
            <a:endParaRPr lang="zh-TW" altLang="en-US" sz="28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819150" y="3530600"/>
            <a:ext cx="11163300" cy="15896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zh-TW" altLang="en-US" sz="28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進程之間沒有</a:t>
            </a:r>
            <a:r>
              <a:rPr lang="en-US" altLang="zh-TW" sz="28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GIL</a:t>
            </a:r>
            <a:r>
              <a:rPr lang="zh-TW" altLang="en-US" sz="28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，彼此獨立</a:t>
            </a:r>
            <a:r>
              <a:rPr lang="en-US" altLang="zh-TW" sz="28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152400" y="939800"/>
            <a:ext cx="12192000" cy="8530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4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j-cs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349250" y="5143500"/>
            <a:ext cx="11163300" cy="15896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0289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514350" y="2959101"/>
            <a:ext cx="11163300" cy="8509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70000"/>
              </a:lnSpc>
            </a:pPr>
            <a:r>
              <a:rPr lang="zh-TW" altLang="en-US" sz="32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如果 </a:t>
            </a:r>
            <a:r>
              <a:rPr lang="en-US" altLang="zh-TW" sz="32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Python</a:t>
            </a:r>
            <a:r>
              <a:rPr lang="zh-TW" altLang="en-US" sz="3200" dirty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多線程</a:t>
            </a:r>
            <a:r>
              <a:rPr lang="zh-TW" altLang="en-US" sz="32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不能併發</a:t>
            </a:r>
            <a:r>
              <a:rPr lang="zh-TW" altLang="en-US" sz="3200" dirty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，那存在還有</a:t>
            </a:r>
            <a:r>
              <a:rPr lang="zh-TW" altLang="en-US" sz="32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什麼意義？</a:t>
            </a:r>
            <a:endParaRPr lang="zh-TW" altLang="en-US" sz="32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806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514350" y="2959101"/>
            <a:ext cx="11163300" cy="8509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70000"/>
              </a:lnSpc>
            </a:pPr>
            <a:r>
              <a:rPr lang="en-US" altLang="zh-TW" sz="32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CPU</a:t>
            </a:r>
            <a:r>
              <a:rPr lang="zh-TW" altLang="en-US" sz="32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Burst &amp; I/O burst</a:t>
            </a:r>
          </a:p>
          <a:p>
            <a:pPr lvl="0">
              <a:lnSpc>
                <a:spcPct val="170000"/>
              </a:lnSpc>
            </a:pPr>
            <a:r>
              <a:rPr lang="en-US" altLang="zh-TW" sz="32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Processes alternate between these </a:t>
            </a:r>
            <a:r>
              <a:rPr lang="en-US" altLang="zh-TW" sz="3200" dirty="0" smtClean="0">
                <a:solidFill>
                  <a:schemeClr val="accent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two states</a:t>
            </a:r>
            <a:r>
              <a:rPr lang="en-US" altLang="zh-TW" sz="32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763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514350" y="2959101"/>
            <a:ext cx="11163300" cy="8509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70000"/>
              </a:lnSpc>
            </a:pPr>
            <a:r>
              <a:rPr lang="en-US" altLang="zh-TW" sz="3200" b="1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CPU</a:t>
            </a:r>
            <a:r>
              <a:rPr lang="zh-TW" altLang="en-US" sz="3200" b="1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Burst </a:t>
            </a:r>
          </a:p>
          <a:p>
            <a:pPr lvl="0">
              <a:lnSpc>
                <a:spcPct val="170000"/>
              </a:lnSpc>
            </a:pPr>
            <a:r>
              <a:rPr lang="en-US" altLang="zh-TW" sz="32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When the process is being executed in the CPU. </a:t>
            </a:r>
          </a:p>
        </p:txBody>
      </p:sp>
    </p:spTree>
    <p:extLst>
      <p:ext uri="{BB962C8B-B14F-4D97-AF65-F5344CB8AC3E}">
        <p14:creationId xmlns:p14="http://schemas.microsoft.com/office/powerpoint/2010/main" val="388172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0" y="2959100"/>
            <a:ext cx="12192000" cy="1778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70000"/>
              </a:lnSpc>
            </a:pPr>
            <a:r>
              <a:rPr lang="en-US" altLang="zh-TW" sz="3200" b="1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I/O</a:t>
            </a:r>
            <a:r>
              <a:rPr lang="zh-TW" altLang="en-US" sz="3200" b="1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Burst</a:t>
            </a:r>
            <a:r>
              <a:rPr lang="en-US" altLang="zh-TW" sz="32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</a:p>
          <a:p>
            <a:pPr lvl="0">
              <a:lnSpc>
                <a:spcPct val="170000"/>
              </a:lnSpc>
            </a:pPr>
            <a:r>
              <a:rPr lang="en-US" altLang="zh-TW" sz="32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When the CPU is waiting for I/O </a:t>
            </a:r>
          </a:p>
          <a:p>
            <a:pPr lvl="0">
              <a:lnSpc>
                <a:spcPct val="170000"/>
              </a:lnSpc>
            </a:pPr>
            <a:r>
              <a:rPr lang="en-US" altLang="zh-TW" sz="32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for further execution.</a:t>
            </a:r>
          </a:p>
        </p:txBody>
      </p:sp>
    </p:spTree>
    <p:extLst>
      <p:ext uri="{BB962C8B-B14F-4D97-AF65-F5344CB8AC3E}">
        <p14:creationId xmlns:p14="http://schemas.microsoft.com/office/powerpoint/2010/main" val="75454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0" y="1079500"/>
            <a:ext cx="12192000" cy="8530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j-cs"/>
              </a:rPr>
              <a:t>Python</a:t>
            </a:r>
            <a:r>
              <a:rPr kumimoji="0" lang="zh-TW" altLang="en-US" sz="4000" b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j-cs"/>
              </a:rPr>
              <a:t> 多線程 </a:t>
            </a:r>
            <a:r>
              <a:rPr kumimoji="0" lang="en-US" altLang="zh-TW" sz="4000" b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j-cs"/>
              </a:rPr>
              <a:t>&amp;</a:t>
            </a:r>
            <a:r>
              <a:rPr kumimoji="0" lang="zh-TW" altLang="en-US" sz="4000" b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j-cs"/>
              </a:rPr>
              <a:t> 多進程 應用場景</a:t>
            </a:r>
            <a:endParaRPr kumimoji="0" lang="en-US" altLang="zh-TW" sz="4000" b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j-cs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514350" y="3048000"/>
            <a:ext cx="11163300" cy="16023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70000"/>
              </a:lnSpc>
            </a:pPr>
            <a:r>
              <a:rPr lang="en-US" altLang="zh-TW" sz="2800" b="1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Python</a:t>
            </a:r>
            <a:r>
              <a:rPr lang="zh-TW" altLang="en-US" sz="2800" b="1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多線程 </a:t>
            </a:r>
            <a:r>
              <a:rPr lang="zh-TW" altLang="en-US" sz="28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適用於</a:t>
            </a:r>
            <a:r>
              <a:rPr lang="en-US" altLang="zh-TW" sz="28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I/O</a:t>
            </a:r>
            <a:r>
              <a:rPr lang="zh-TW" altLang="en-US" sz="28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密集型場景</a:t>
            </a:r>
            <a:endParaRPr lang="en-US" altLang="zh-TW" sz="2800" dirty="0" smtClean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lvl="0">
              <a:lnSpc>
                <a:spcPct val="170000"/>
              </a:lnSpc>
            </a:pPr>
            <a:r>
              <a:rPr lang="zh-TW" altLang="en-US" sz="28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如解決網絡</a:t>
            </a:r>
            <a:r>
              <a:rPr lang="en-US" altLang="zh-TW" sz="28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IO</a:t>
            </a:r>
            <a:r>
              <a:rPr lang="zh-TW" altLang="en-US" sz="28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、硬碟</a:t>
            </a:r>
            <a:r>
              <a:rPr lang="en-US" altLang="zh-TW" sz="28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IO</a:t>
            </a:r>
            <a:r>
              <a:rPr lang="zh-TW" altLang="en-US" sz="28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塞車問題，例如文件讀寫、網絡數據傳輸等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60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0" y="1079500"/>
            <a:ext cx="12192000" cy="8530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j-cs"/>
              </a:rPr>
              <a:t>Python</a:t>
            </a:r>
            <a:r>
              <a:rPr kumimoji="0" lang="zh-TW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j-cs"/>
              </a:rPr>
              <a:t> 多線程 </a:t>
            </a:r>
            <a:r>
              <a:rPr kumimoji="0" lang="en-US" altLang="zh-TW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j-cs"/>
              </a:rPr>
              <a:t>&amp;</a:t>
            </a:r>
            <a:r>
              <a:rPr kumimoji="0" lang="zh-TW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j-cs"/>
              </a:rPr>
              <a:t> 多進程 應用場景</a:t>
            </a:r>
            <a:endParaRPr kumimoji="0" lang="en-US" altLang="zh-TW" sz="4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j-cs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514350" y="2755900"/>
            <a:ext cx="11163300" cy="16023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70000"/>
              </a:lnSpc>
            </a:pPr>
            <a:r>
              <a:rPr lang="en-US" altLang="zh-TW" sz="2800" b="1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Python</a:t>
            </a:r>
            <a:r>
              <a:rPr lang="zh-TW" altLang="en-US" sz="2800" b="1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多進程 </a:t>
            </a:r>
            <a:r>
              <a:rPr lang="zh-TW" altLang="en-US" sz="28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更適用於計算密集型場景，多並發，大量計算任務等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514350" y="4559300"/>
            <a:ext cx="11163300" cy="16023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70000"/>
              </a:lnSpc>
            </a:pPr>
            <a:r>
              <a:rPr lang="zh-TW" altLang="en-US" sz="28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如果用多線程處理「計算密集型」任務，甚至比單線程還慢</a:t>
            </a:r>
            <a:r>
              <a:rPr lang="en-US" altLang="zh-TW" sz="28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..</a:t>
            </a:r>
            <a:endParaRPr lang="zh-TW" altLang="en-US" sz="2800" dirty="0" smtClean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101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0" y="1079500"/>
            <a:ext cx="12192000" cy="8530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b="1" dirty="0">
                <a:solidFill>
                  <a:prstClr val="black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結論</a:t>
            </a:r>
            <a:endParaRPr kumimoji="0" lang="en-US" altLang="zh-TW" sz="4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j-cs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-269875" y="1709216"/>
            <a:ext cx="12731750" cy="4343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70000"/>
              </a:lnSpc>
            </a:pPr>
            <a:r>
              <a:rPr lang="zh-TW" altLang="en-US" sz="2800" dirty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當有高 </a:t>
            </a:r>
            <a:r>
              <a:rPr lang="en-US" altLang="zh-TW" sz="2800" dirty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CPU ( CPU-bound ) </a:t>
            </a:r>
            <a:r>
              <a:rPr lang="zh-TW" altLang="en-US" sz="2800" dirty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計算的工作時</a:t>
            </a:r>
            <a:r>
              <a:rPr lang="zh-TW" altLang="en-US" sz="28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，</a:t>
            </a:r>
            <a:endParaRPr lang="en-US" altLang="zh-TW" sz="2800" dirty="0" smtClean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lvl="0">
              <a:lnSpc>
                <a:spcPct val="170000"/>
              </a:lnSpc>
            </a:pPr>
            <a:r>
              <a:rPr lang="zh-TW" altLang="en-US" sz="28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我們</a:t>
            </a:r>
            <a:r>
              <a:rPr lang="zh-TW" altLang="en-US" sz="2800" dirty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使用 </a:t>
            </a:r>
            <a:r>
              <a:rPr lang="en-US" altLang="zh-TW" sz="2800" dirty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Multiprocessing</a:t>
            </a:r>
            <a:r>
              <a:rPr lang="zh-TW" altLang="en-US" sz="2800" dirty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</a:p>
          <a:p>
            <a:pPr lvl="0">
              <a:lnSpc>
                <a:spcPct val="170000"/>
              </a:lnSpc>
            </a:pPr>
            <a:endParaRPr lang="zh-TW" altLang="en-US" sz="28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lvl="0">
              <a:lnSpc>
                <a:spcPct val="170000"/>
              </a:lnSpc>
            </a:pPr>
            <a:r>
              <a:rPr lang="zh-TW" altLang="en-US" sz="2800" dirty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當有大量 </a:t>
            </a:r>
            <a:r>
              <a:rPr lang="en-US" altLang="zh-TW" sz="2800" dirty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I/O ( I/O-bound ) </a:t>
            </a:r>
            <a:r>
              <a:rPr lang="zh-TW" altLang="en-US" sz="2800" dirty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的工作時</a:t>
            </a:r>
            <a:r>
              <a:rPr lang="zh-TW" altLang="en-US" sz="28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，</a:t>
            </a:r>
            <a:endParaRPr lang="en-US" altLang="zh-TW" sz="2800" dirty="0" smtClean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lvl="0">
              <a:lnSpc>
                <a:spcPct val="170000"/>
              </a:lnSpc>
            </a:pPr>
            <a:r>
              <a:rPr lang="zh-TW" altLang="en-US" sz="28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我們</a:t>
            </a:r>
            <a:r>
              <a:rPr lang="zh-TW" altLang="en-US" sz="2800" dirty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使用 </a:t>
            </a:r>
            <a:r>
              <a:rPr lang="en-US" altLang="zh-TW" sz="2800" dirty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Threading</a:t>
            </a:r>
            <a:r>
              <a:rPr lang="zh-TW" altLang="en-US" sz="2800" dirty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，像是爬蟲</a:t>
            </a:r>
            <a:r>
              <a:rPr lang="zh-TW" altLang="en-US" sz="28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sz="2800" dirty="0" smtClean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zh-TW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78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580169"/>
            <a:ext cx="12192000" cy="2387600"/>
          </a:xfrm>
        </p:spPr>
        <p:txBody>
          <a:bodyPr>
            <a:normAutofit/>
          </a:bodyPr>
          <a:lstStyle/>
          <a:p>
            <a:r>
              <a:rPr lang="en-US" altLang="zh-TW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Coroutine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88900" y="2977169"/>
            <a:ext cx="12192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06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0" y="1079500"/>
            <a:ext cx="12192000" cy="8530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70000"/>
              </a:lnSpc>
            </a:pPr>
            <a:r>
              <a:rPr lang="en-US" altLang="zh-TW" sz="4000" b="1" dirty="0" err="1">
                <a:solidFill>
                  <a:prstClr val="black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Coroutine</a:t>
            </a:r>
            <a:endParaRPr kumimoji="0" lang="en-US" altLang="zh-TW" sz="4000" b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j-cs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514350" y="1714500"/>
            <a:ext cx="11163300" cy="43201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70000"/>
              </a:lnSpc>
            </a:pPr>
            <a:r>
              <a:rPr lang="zh-TW" altLang="en-US" sz="28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協程，又稱微線程。</a:t>
            </a:r>
            <a:endParaRPr lang="en-US" altLang="zh-TW" sz="2800" dirty="0" smtClean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lvl="0">
              <a:lnSpc>
                <a:spcPct val="170000"/>
              </a:lnSpc>
            </a:pPr>
            <a:r>
              <a:rPr lang="zh-TW" altLang="en-US" sz="28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作用是在執行函數</a:t>
            </a:r>
            <a:r>
              <a:rPr lang="en-US" altLang="zh-TW" sz="28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A</a:t>
            </a:r>
            <a:r>
              <a:rPr lang="zh-TW" altLang="en-US" sz="28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時，可以隨時中斷，去執行函數</a:t>
            </a:r>
            <a:r>
              <a:rPr lang="en-US" altLang="zh-TW" sz="28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B</a:t>
            </a:r>
            <a:r>
              <a:rPr lang="zh-TW" altLang="en-US" sz="28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，</a:t>
            </a:r>
            <a:endParaRPr lang="en-US" altLang="zh-TW" sz="2800" dirty="0" smtClean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lvl="0">
              <a:lnSpc>
                <a:spcPct val="170000"/>
              </a:lnSpc>
            </a:pPr>
            <a:r>
              <a:rPr lang="zh-TW" altLang="en-US" sz="28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然後中斷繼續執行函數</a:t>
            </a:r>
            <a:r>
              <a:rPr lang="en-US" altLang="zh-TW" sz="28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A</a:t>
            </a:r>
            <a:r>
              <a:rPr lang="zh-TW" altLang="en-US" sz="28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（可以自由切換）。</a:t>
            </a:r>
            <a:endParaRPr lang="en-US" altLang="zh-TW" sz="2800" dirty="0" smtClean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lvl="0">
              <a:lnSpc>
                <a:spcPct val="170000"/>
              </a:lnSpc>
            </a:pPr>
            <a:r>
              <a:rPr lang="zh-TW" altLang="en-US" sz="28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但這整</a:t>
            </a:r>
            <a:r>
              <a:rPr lang="zh-TW" altLang="en-US" sz="2800" dirty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個</a:t>
            </a:r>
            <a:r>
              <a:rPr lang="zh-TW" altLang="en-US" sz="28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過程並不是呼叫函式（沒有呼叫語句），</a:t>
            </a:r>
            <a:endParaRPr lang="en-US" altLang="zh-TW" sz="2800" dirty="0" smtClean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lvl="0">
              <a:lnSpc>
                <a:spcPct val="170000"/>
              </a:lnSpc>
            </a:pPr>
            <a:r>
              <a:rPr lang="zh-TW" altLang="en-US" sz="28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這一整個過程看似多線程，然而協程只有一個線程執行</a:t>
            </a:r>
            <a:r>
              <a:rPr lang="en-US" altLang="zh-TW" sz="28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.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87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575352"/>
            <a:ext cx="12039600" cy="869111"/>
          </a:xfrm>
        </p:spPr>
        <p:txBody>
          <a:bodyPr>
            <a:normAutofit/>
          </a:bodyPr>
          <a:lstStyle/>
          <a:p>
            <a:r>
              <a:rPr lang="en-US" altLang="zh-TW" sz="4800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cpu</a:t>
            </a:r>
            <a:endParaRPr lang="zh-TW" altLang="en-US" sz="48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pic>
        <p:nvPicPr>
          <p:cNvPr id="1026" name="Picture 2" descr="and, architecture, contamination, factory, industrial, industry, pollution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01535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標題 1"/>
          <p:cNvSpPr txBox="1">
            <a:spLocks/>
          </p:cNvSpPr>
          <p:nvPr/>
        </p:nvSpPr>
        <p:spPr>
          <a:xfrm>
            <a:off x="6908514" y="3514850"/>
            <a:ext cx="4919609" cy="11357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zh-TW" altLang="en-US" sz="28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一直在運作的工廠</a:t>
            </a:r>
            <a:endParaRPr lang="en-US" altLang="zh-TW" sz="2800" dirty="0" smtClean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>
              <a:lnSpc>
                <a:spcPct val="170000"/>
              </a:lnSpc>
            </a:pPr>
            <a:r>
              <a:rPr lang="zh-TW" altLang="en-US" sz="28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電力一次只夠一個部門的</a:t>
            </a:r>
            <a:endParaRPr lang="en-US" altLang="zh-TW" sz="2800" dirty="0" smtClean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>
              <a:lnSpc>
                <a:spcPct val="170000"/>
              </a:lnSpc>
            </a:pPr>
            <a:r>
              <a:rPr lang="zh-TW" altLang="en-US" sz="28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一個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工人</a:t>
            </a:r>
            <a:r>
              <a:rPr lang="zh-TW" altLang="en-US" sz="28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運作</a:t>
            </a:r>
            <a:endParaRPr lang="zh-TW" altLang="en-US" sz="28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017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0" y="1079500"/>
            <a:ext cx="12192000" cy="8530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j-cs"/>
              </a:rPr>
              <a:t>Coroutine</a:t>
            </a:r>
            <a:endParaRPr kumimoji="0" lang="en-US" altLang="zh-TW" sz="4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j-cs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387350" y="2222500"/>
            <a:ext cx="11163300" cy="3987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70000"/>
              </a:lnSpc>
            </a:pPr>
            <a:r>
              <a:rPr lang="en-US" altLang="zh-TW" sz="28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Python Library -&gt; </a:t>
            </a:r>
            <a:r>
              <a:rPr lang="en-US" altLang="zh-TW" sz="2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Asyncio</a:t>
            </a:r>
            <a:endParaRPr lang="en-US" altLang="zh-TW" sz="28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lvl="0">
              <a:lnSpc>
                <a:spcPct val="170000"/>
              </a:lnSpc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j-cs"/>
              </a:rPr>
              <a:t>Python 3.7+</a:t>
            </a:r>
          </a:p>
          <a:p>
            <a:pPr lvl="0">
              <a:lnSpc>
                <a:spcPct val="170000"/>
              </a:lnSpc>
            </a:pPr>
            <a:endParaRPr lang="en-US" altLang="zh-TW" sz="2800" noProof="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lvl="0">
              <a:lnSpc>
                <a:spcPct val="170000"/>
              </a:lnSpc>
            </a:pP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j-cs"/>
              </a:rPr>
              <a:t>語法概要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j-cs"/>
              </a:rPr>
              <a:t>: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j-cs"/>
              </a:rPr>
              <a:t> </a:t>
            </a:r>
            <a:r>
              <a:rPr kumimoji="0" lang="en-US" altLang="zh-TW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j-cs"/>
              </a:rPr>
              <a:t>async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j-cs"/>
              </a:rPr>
              <a:t>, await, run,</a:t>
            </a:r>
            <a:r>
              <a:rPr kumimoji="0" lang="en-US" altLang="zh-TW" sz="28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j-cs"/>
              </a:rPr>
              <a:t> gather</a:t>
            </a:r>
            <a:endParaRPr kumimoji="0" lang="en-US" altLang="zh-TW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j-cs"/>
            </a:endParaRPr>
          </a:p>
          <a:p>
            <a:pPr lvl="0">
              <a:lnSpc>
                <a:spcPct val="170000"/>
              </a:lnSpc>
            </a:pPr>
            <a:endParaRPr lang="en-US" altLang="zh-TW" sz="28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zh-TW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158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0" y="3042250"/>
            <a:ext cx="12192000" cy="20710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70000"/>
              </a:lnSpc>
            </a:pPr>
            <a:r>
              <a:rPr lang="en-US" altLang="zh-TW" sz="4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Async</a:t>
            </a:r>
            <a:r>
              <a:rPr lang="zh-TW" altLang="en-US" sz="40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40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IO </a:t>
            </a:r>
            <a:r>
              <a:rPr lang="zh-TW" altLang="en-US" sz="40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設計模式 </a:t>
            </a:r>
            <a:r>
              <a:rPr lang="en-US" altLang="zh-TW" sz="40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–</a:t>
            </a:r>
          </a:p>
          <a:p>
            <a:pPr lvl="0">
              <a:lnSpc>
                <a:spcPct val="170000"/>
              </a:lnSpc>
            </a:pPr>
            <a:r>
              <a:rPr lang="zh-TW" altLang="en-US" sz="40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協程鏈 </a:t>
            </a:r>
            <a:r>
              <a:rPr lang="en-US" altLang="zh-TW" sz="40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Chaining </a:t>
            </a:r>
            <a:r>
              <a:rPr lang="en-US" altLang="zh-TW" sz="4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Coroutines</a:t>
            </a:r>
            <a:endParaRPr lang="en-US" altLang="zh-TW" sz="4000" dirty="0" smtClean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lvl="0">
              <a:lnSpc>
                <a:spcPct val="170000"/>
              </a:lnSpc>
            </a:pPr>
            <a:r>
              <a:rPr lang="zh-TW" altLang="en-US" sz="40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協程與列隊 </a:t>
            </a:r>
            <a:r>
              <a:rPr lang="en-US" altLang="zh-TW" sz="4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Coroutines</a:t>
            </a:r>
            <a:r>
              <a:rPr lang="en-US" altLang="zh-TW" sz="4000" dirty="0" smtClean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with Queue </a:t>
            </a:r>
            <a:endParaRPr lang="en-US" altLang="zh-TW" sz="40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514350" y="1917700"/>
            <a:ext cx="11163300" cy="43201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70000"/>
              </a:lnSpc>
            </a:pPr>
            <a:endParaRPr kumimoji="0" lang="en-US" altLang="zh-TW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j-cs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zh-TW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489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76200"/>
            <a:ext cx="12192000" cy="6273800"/>
          </a:xfrm>
        </p:spPr>
        <p:txBody>
          <a:bodyPr>
            <a:noAutofit/>
          </a:bodyPr>
          <a:lstStyle/>
          <a:p>
            <a:r>
              <a:rPr lang="zh-TW" altLang="en-US" sz="36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參考資料</a:t>
            </a:r>
            <a:r>
              <a:rPr lang="en-US" altLang="zh-TW" sz="28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/>
            </a:r>
            <a:br>
              <a:rPr lang="en-US" altLang="zh-TW" sz="28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</a:b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/>
            </a:r>
            <a:b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</a:br>
            <a:r>
              <a:rPr lang="en-US" altLang="zh-TW" sz="28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https://medium.com/erens-tech-book/%E7%90%86%E8%A7%A3-process-thread-94a40721b492</a:t>
            </a:r>
            <a:br>
              <a:rPr lang="en-US" altLang="zh-TW" sz="28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</a:br>
            <a:r>
              <a:rPr lang="en-US" altLang="zh-TW" sz="28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/>
            </a:r>
            <a:br>
              <a:rPr lang="en-US" altLang="zh-TW" sz="28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</a:br>
            <a:r>
              <a:rPr lang="en-US" altLang="zh-TW" sz="28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http://www.dabeaz.com/python/UnderstandingGIL.pdf</a:t>
            </a:r>
            <a:br>
              <a:rPr lang="en-US" altLang="zh-TW" sz="28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</a:br>
            <a:r>
              <a:rPr lang="en-US" altLang="zh-TW" sz="28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/>
            </a:r>
            <a:br>
              <a:rPr lang="en-US" altLang="zh-TW" sz="28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</a:br>
            <a:r>
              <a:rPr lang="en-US" altLang="zh-TW" sz="28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https://www.maxlist.xyz/2020/03/29/python-coroutine/</a:t>
            </a:r>
            <a:br>
              <a:rPr lang="en-US" altLang="zh-TW" sz="28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</a:br>
            <a:r>
              <a:rPr lang="en-US" altLang="zh-TW" sz="28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/>
            </a:r>
            <a:br>
              <a:rPr lang="en-US" altLang="zh-TW" sz="28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</a:br>
            <a:r>
              <a:rPr lang="en-US" altLang="zh-TW" sz="28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https://www.maxlist.xyz/2020/04/03/async-io-design-patterns-python/</a:t>
            </a:r>
            <a:br>
              <a:rPr lang="en-US" altLang="zh-TW" sz="28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</a:br>
            <a:endParaRPr lang="zh-TW" altLang="en-US" sz="28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88900" y="2977169"/>
            <a:ext cx="12192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712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717728"/>
            <a:ext cx="12192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Thank You All!</a:t>
            </a:r>
            <a:endParaRPr lang="zh-TW" altLang="en-US" sz="40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093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575352"/>
            <a:ext cx="12039600" cy="869111"/>
          </a:xfrm>
        </p:spPr>
        <p:txBody>
          <a:bodyPr>
            <a:normAutofit/>
          </a:bodyPr>
          <a:lstStyle/>
          <a:p>
            <a:r>
              <a:rPr lang="en-US" altLang="zh-TW" sz="4800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cpu</a:t>
            </a:r>
            <a:endParaRPr lang="zh-TW" altLang="en-US" sz="48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pic>
        <p:nvPicPr>
          <p:cNvPr id="1026" name="Picture 2" descr="and, architecture, contamination, factory, industrial, industry, pollution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01535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標題 1"/>
          <p:cNvSpPr txBox="1">
            <a:spLocks/>
          </p:cNvSpPr>
          <p:nvPr/>
        </p:nvSpPr>
        <p:spPr>
          <a:xfrm>
            <a:off x="6908514" y="3514850"/>
            <a:ext cx="4919609" cy="11357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j-cs"/>
              </a:rPr>
              <a:t>一個工人在做事，</a:t>
            </a:r>
            <a:endParaRPr kumimoji="0" lang="en-US" altLang="zh-TW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j-cs"/>
              </a:rPr>
              <a:t>其他部門、工人就得停工</a:t>
            </a:r>
          </a:p>
        </p:txBody>
      </p:sp>
    </p:spTree>
    <p:extLst>
      <p:ext uri="{BB962C8B-B14F-4D97-AF65-F5344CB8AC3E}">
        <p14:creationId xmlns:p14="http://schemas.microsoft.com/office/powerpoint/2010/main" val="118891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440469"/>
            <a:ext cx="12192000" cy="2387600"/>
          </a:xfrm>
        </p:spPr>
        <p:txBody>
          <a:bodyPr>
            <a:normAutofit/>
          </a:bodyPr>
          <a:lstStyle/>
          <a:p>
            <a:r>
              <a:rPr lang="zh-TW" altLang="en-US" sz="48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一個</a:t>
            </a:r>
            <a:r>
              <a:rPr lang="en-US" altLang="zh-TW" sz="4800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cpu</a:t>
            </a:r>
            <a:r>
              <a:rPr lang="zh-TW" altLang="en-US" sz="48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，一個時間點，一個任務</a:t>
            </a:r>
            <a:endParaRPr lang="zh-TW" altLang="en-US" sz="48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4405902" y="4705563"/>
            <a:ext cx="3720957" cy="6310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8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沒感覺</a:t>
            </a:r>
            <a:r>
              <a:rPr lang="en-US" altLang="zh-TW" sz="28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? -&gt; GIL</a:t>
            </a:r>
            <a:r>
              <a:rPr lang="zh-TW" altLang="en-US" sz="28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閥值</a:t>
            </a:r>
            <a:endParaRPr lang="zh-TW" altLang="en-US" sz="28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3444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575352"/>
            <a:ext cx="12039600" cy="869111"/>
          </a:xfrm>
        </p:spPr>
        <p:txBody>
          <a:bodyPr>
            <a:normAutofit/>
          </a:bodyPr>
          <a:lstStyle/>
          <a:p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進程 </a:t>
            </a:r>
            <a:r>
              <a:rPr lang="en-US" altLang="zh-TW" sz="48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process</a:t>
            </a:r>
            <a:endParaRPr lang="zh-TW" altLang="en-US" sz="48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pic>
        <p:nvPicPr>
          <p:cNvPr id="1028" name="Picture 4" descr="belt, box, business, conveyor, factory, line, managemen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188" y="1739894"/>
            <a:ext cx="3592512" cy="359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ngineer, engineering, factory, machine, manufacturing, milling, robot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244" y="1993893"/>
            <a:ext cx="3059112" cy="305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utomation, competitive strategy, corporate training, factory, hand, mechanism, packag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62" y="2057395"/>
            <a:ext cx="2932112" cy="293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標題 1"/>
          <p:cNvSpPr txBox="1">
            <a:spLocks/>
          </p:cNvSpPr>
          <p:nvPr/>
        </p:nvSpPr>
        <p:spPr>
          <a:xfrm>
            <a:off x="1511300" y="5624507"/>
            <a:ext cx="9537700" cy="11357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j-cs"/>
              </a:rPr>
              <a:t>就像工廠裡的各部門，</a:t>
            </a:r>
            <a:endParaRPr kumimoji="0" lang="en-US" altLang="zh-TW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j-cs"/>
              </a:rPr>
              <a:t>一個運行的程序實例就代表了一個 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j-cs"/>
              </a:rPr>
              <a:t>process</a:t>
            </a:r>
            <a:endParaRPr kumimoji="0" lang="zh-TW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9833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575352"/>
            <a:ext cx="12039600" cy="869111"/>
          </a:xfrm>
        </p:spPr>
        <p:txBody>
          <a:bodyPr>
            <a:norm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線</a:t>
            </a:r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 </a:t>
            </a:r>
            <a:r>
              <a:rPr lang="en-US" altLang="zh-TW" sz="48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thread</a:t>
            </a:r>
            <a:endParaRPr lang="zh-TW" altLang="en-US" sz="48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1066799" y="5599108"/>
            <a:ext cx="9905999" cy="11357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j-cs"/>
              </a:rPr>
              <a:t>就像各部門</a:t>
            </a:r>
            <a:r>
              <a:rPr lang="zh-TW" altLang="en-US" sz="2800" dirty="0" smtClean="0">
                <a:solidFill>
                  <a:prstClr val="black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裡的工人，他們一起完成部門工作，</a:t>
            </a:r>
            <a:endParaRPr lang="en-US" altLang="zh-TW" sz="2800" dirty="0" smtClean="0">
              <a:solidFill>
                <a:prstClr val="black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marR="0" lvl="0" indent="0" algn="ctr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800" dirty="0" smtClean="0">
                <a:solidFill>
                  <a:prstClr val="black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一個部門可能不只一個工人，但至少要有一個工人</a:t>
            </a:r>
            <a:endParaRPr kumimoji="0" lang="zh-TW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j-cs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782" y="1619933"/>
            <a:ext cx="6140835" cy="352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41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575352"/>
            <a:ext cx="12039600" cy="869111"/>
          </a:xfrm>
        </p:spPr>
        <p:txBody>
          <a:bodyPr>
            <a:norm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線</a:t>
            </a:r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 </a:t>
            </a:r>
            <a:r>
              <a:rPr lang="en-US" altLang="zh-TW" sz="48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thread</a:t>
            </a:r>
            <a:endParaRPr lang="zh-TW" altLang="en-US" sz="48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1066799" y="5599108"/>
            <a:ext cx="9905999" cy="11357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j-cs"/>
              </a:rPr>
              <a:t>部門內的空間由該部門所有工人共享，</a:t>
            </a:r>
            <a:endParaRPr kumimoji="0" lang="en-US" altLang="zh-TW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800" dirty="0" smtClean="0">
                <a:solidFill>
                  <a:prstClr val="black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每個工人都有權限到各個房間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j-cs"/>
              </a:rPr>
              <a:t>(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j-cs"/>
              </a:rPr>
              <a:t>記憶體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j-cs"/>
              </a:rPr>
              <a:t>)</a:t>
            </a:r>
            <a:endParaRPr kumimoji="0" lang="zh-TW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j-cs"/>
            </a:endParaRPr>
          </a:p>
        </p:txBody>
      </p:sp>
      <p:pic>
        <p:nvPicPr>
          <p:cNvPr id="4100" name="Picture 4" descr="http://www.kaipaisz.com/Files/Server/image/20160421/r20160421152111_489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298" y="1616785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29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622300" y="5470363"/>
            <a:ext cx="11099800" cy="11357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j-cs"/>
              </a:rPr>
              <a:t>但部門內的房間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j-cs"/>
              </a:rPr>
              <a:t>(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j-cs"/>
              </a:rPr>
              <a:t>記憶體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j-cs"/>
              </a:rPr>
              <a:t>)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j-cs"/>
              </a:rPr>
              <a:t>，每間大小不同，有些只能容納一個工人，其他人必須等到前一位出來才能在進入</a:t>
            </a:r>
          </a:p>
        </p:txBody>
      </p:sp>
      <p:pic>
        <p:nvPicPr>
          <p:cNvPr id="6146" name="Picture 2" descr="Irisys SafeCount即時人流密集度監控解決方案可自動使人流密集度符合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647" y="914400"/>
            <a:ext cx="7260803" cy="393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2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861</Words>
  <Application>Microsoft Office PowerPoint</Application>
  <PresentationFormat>寬螢幕</PresentationFormat>
  <Paragraphs>94</Paragraphs>
  <Slides>33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0" baseType="lpstr">
      <vt:lpstr>微軟正黑體</vt:lpstr>
      <vt:lpstr>新細明體</vt:lpstr>
      <vt:lpstr>Arial</vt:lpstr>
      <vt:lpstr>Calibri</vt:lpstr>
      <vt:lpstr>Calibri Light</vt:lpstr>
      <vt:lpstr>Consolas</vt:lpstr>
      <vt:lpstr>Office 佈景主題</vt:lpstr>
      <vt:lpstr> Multi-processing thread coroutine in Python </vt:lpstr>
      <vt:lpstr>PowerPoint 簡報</vt:lpstr>
      <vt:lpstr>cpu</vt:lpstr>
      <vt:lpstr>cpu</vt:lpstr>
      <vt:lpstr>一個cpu，一個時間點，一個任務</vt:lpstr>
      <vt:lpstr>進程 process</vt:lpstr>
      <vt:lpstr>線程 thread</vt:lpstr>
      <vt:lpstr>線程 thread</vt:lpstr>
      <vt:lpstr>PowerPoint 簡報</vt:lpstr>
      <vt:lpstr>互斥鎖 Mutual exclusion (Mutex)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Coroutine</vt:lpstr>
      <vt:lpstr>PowerPoint 簡報</vt:lpstr>
      <vt:lpstr>PowerPoint 簡報</vt:lpstr>
      <vt:lpstr>PowerPoint 簡報</vt:lpstr>
      <vt:lpstr>參考資料  https://medium.com/erens-tech-book/%E7%90%86%E8%A7%A3-process-thread-94a40721b492  http://www.dabeaz.com/python/UnderstandingGIL.pdf  https://www.maxlist.xyz/2020/03/29/python-coroutine/  https://www.maxlist.xyz/2020/04/03/async-io-design-patterns-python/ </vt:lpstr>
      <vt:lpstr>Thank You All!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Multi-processing thread coroutine in Python</dc:title>
  <dc:creator>雲輔 許</dc:creator>
  <cp:lastModifiedBy>雲輔 許</cp:lastModifiedBy>
  <cp:revision>34</cp:revision>
  <dcterms:created xsi:type="dcterms:W3CDTF">2020-08-15T06:16:42Z</dcterms:created>
  <dcterms:modified xsi:type="dcterms:W3CDTF">2020-08-15T13:29:44Z</dcterms:modified>
</cp:coreProperties>
</file>