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66" r:id="rId5"/>
    <p:sldId id="309" r:id="rId6"/>
    <p:sldId id="312" r:id="rId7"/>
    <p:sldId id="310" r:id="rId8"/>
    <p:sldId id="311" r:id="rId9"/>
    <p:sldId id="31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5/17/2020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sz="4800" dirty="0"/>
              <a:t>Restaurant Location Data Analysis –Abu Dhabi ,UAE</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4B47-34DC-4D8A-9829-096858749AAE}"/>
              </a:ext>
            </a:extLst>
          </p:cNvPr>
          <p:cNvSpPr>
            <a:spLocks noGrp="1"/>
          </p:cNvSpPr>
          <p:nvPr>
            <p:ph type="title"/>
          </p:nvPr>
        </p:nvSpPr>
        <p:spPr/>
        <p:txBody>
          <a:bodyPr/>
          <a:lstStyle/>
          <a:p>
            <a:r>
              <a:rPr lang="en-US" dirty="0"/>
              <a:t>Identify cities with restaurant distribution</a:t>
            </a:r>
          </a:p>
        </p:txBody>
      </p:sp>
      <p:sp>
        <p:nvSpPr>
          <p:cNvPr id="3" name="Content Placeholder 2">
            <a:extLst>
              <a:ext uri="{FF2B5EF4-FFF2-40B4-BE49-F238E27FC236}">
                <a16:creationId xmlns:a16="http://schemas.microsoft.com/office/drawing/2014/main" id="{FA642BE9-B584-4926-AB70-A9FB2CA92B60}"/>
              </a:ext>
            </a:extLst>
          </p:cNvPr>
          <p:cNvSpPr>
            <a:spLocks noGrp="1"/>
          </p:cNvSpPr>
          <p:nvPr>
            <p:ph idx="1"/>
          </p:nvPr>
        </p:nvSpPr>
        <p:spPr>
          <a:xfrm>
            <a:off x="852256" y="2108201"/>
            <a:ext cx="10303424" cy="3760891"/>
          </a:xfrm>
        </p:spPr>
        <p:txBody>
          <a:bodyPr>
            <a:normAutofit/>
          </a:bodyPr>
          <a:lstStyle/>
          <a:p>
            <a:pPr marL="201168" lvl="1" indent="0" algn="ctr">
              <a:buNone/>
            </a:pPr>
            <a:endParaRPr lang="en-US" dirty="0"/>
          </a:p>
          <a:p>
            <a:pPr marL="201168" lvl="1" indent="0" algn="ctr">
              <a:buNone/>
            </a:pPr>
            <a:r>
              <a:rPr lang="en-US" dirty="0"/>
              <a:t>Restaurant Chain business group want to start to restaurant branches in different part Abu Dhabi City in United Arab Emirates. The business group approached Us to analyze the location data and provide recommendation using the data science methods.</a:t>
            </a:r>
          </a:p>
          <a:p>
            <a:pPr marL="201168" lvl="1" indent="0" algn="ctr">
              <a:buNone/>
            </a:pPr>
            <a:endParaRPr lang="en-US" dirty="0"/>
          </a:p>
          <a:p>
            <a:pPr algn="ctr"/>
            <a:r>
              <a:rPr lang="en-US" sz="1800" dirty="0"/>
              <a:t> Location Abu Dhabi has many cities and different types of restaurants serving the people .Our Client     require to have information about cities which highest concentration of different types of restaurants and  each city which type of restaurant are common in ranking.</a:t>
            </a:r>
          </a:p>
          <a:p>
            <a:endParaRPr lang="en-US" dirty="0"/>
          </a:p>
        </p:txBody>
      </p:sp>
    </p:spTree>
    <p:extLst>
      <p:ext uri="{BB962C8B-B14F-4D97-AF65-F5344CB8AC3E}">
        <p14:creationId xmlns:p14="http://schemas.microsoft.com/office/powerpoint/2010/main" val="228326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6C93-F3D1-400D-B4AA-1DA0D3121FBD}"/>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50E728C4-5ED7-40C2-9AB0-97D31B716195}"/>
              </a:ext>
            </a:extLst>
          </p:cNvPr>
          <p:cNvSpPr>
            <a:spLocks noGrp="1"/>
          </p:cNvSpPr>
          <p:nvPr>
            <p:ph idx="1"/>
          </p:nvPr>
        </p:nvSpPr>
        <p:spPr/>
        <p:txBody>
          <a:bodyPr>
            <a:noAutofit/>
          </a:bodyPr>
          <a:lstStyle/>
          <a:p>
            <a:r>
              <a:rPr lang="en-US" sz="1800" dirty="0"/>
              <a:t>Following Sources are used data collection</a:t>
            </a:r>
          </a:p>
          <a:p>
            <a:r>
              <a:rPr lang="en-US" sz="1800" dirty="0"/>
              <a:t> </a:t>
            </a:r>
          </a:p>
          <a:p>
            <a:r>
              <a:rPr lang="en-US" sz="1800" dirty="0"/>
              <a:t>	List of Shortlisted cities</a:t>
            </a:r>
          </a:p>
          <a:p>
            <a:r>
              <a:rPr lang="en-US" sz="1800" dirty="0"/>
              <a:t>	Using </a:t>
            </a:r>
            <a:r>
              <a:rPr lang="en-US" sz="1800" dirty="0" err="1"/>
              <a:t>Geopandas</a:t>
            </a:r>
            <a:r>
              <a:rPr lang="en-US" sz="1800" dirty="0"/>
              <a:t> library find the coordinates of cities</a:t>
            </a:r>
          </a:p>
          <a:p>
            <a:r>
              <a:rPr lang="en-US" sz="1800" dirty="0"/>
              <a:t>	Using foursquare APIs find the venues in each city and its details required for the analysis</a:t>
            </a:r>
          </a:p>
          <a:p>
            <a:endParaRPr lang="en-US" sz="1000" dirty="0">
              <a:solidFill>
                <a:schemeClr val="tx1"/>
              </a:solidFill>
            </a:endParaRPr>
          </a:p>
          <a:p>
            <a:endParaRPr lang="en-US" sz="1000" dirty="0">
              <a:solidFill>
                <a:schemeClr val="tx1"/>
              </a:solidFill>
            </a:endParaRPr>
          </a:p>
          <a:p>
            <a:r>
              <a:rPr lang="en-US" sz="1000" dirty="0">
                <a:solidFill>
                  <a:schemeClr val="tx1"/>
                </a:solidFill>
              </a:rPr>
              <a:t> </a:t>
            </a:r>
          </a:p>
          <a:p>
            <a:endParaRPr lang="en-US" sz="1000" dirty="0">
              <a:solidFill>
                <a:schemeClr val="tx1"/>
              </a:solidFill>
            </a:endParaRPr>
          </a:p>
        </p:txBody>
      </p:sp>
    </p:spTree>
    <p:extLst>
      <p:ext uri="{BB962C8B-B14F-4D97-AF65-F5344CB8AC3E}">
        <p14:creationId xmlns:p14="http://schemas.microsoft.com/office/powerpoint/2010/main" val="53087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87AB-D9CB-4E76-9DFC-AAF850BDE034}"/>
              </a:ext>
            </a:extLst>
          </p:cNvPr>
          <p:cNvSpPr>
            <a:spLocks noGrp="1"/>
          </p:cNvSpPr>
          <p:nvPr>
            <p:ph type="title"/>
          </p:nvPr>
        </p:nvSpPr>
        <p:spPr>
          <a:xfrm>
            <a:off x="1097280" y="286604"/>
            <a:ext cx="10058400" cy="1213722"/>
          </a:xfrm>
        </p:spPr>
        <p:txBody>
          <a:bodyPr>
            <a:normAutofit/>
          </a:bodyPr>
          <a:lstStyle/>
          <a:p>
            <a:r>
              <a:rPr lang="en-US" sz="4000" dirty="0"/>
              <a:t>Ranking most common restaurant types by cities</a:t>
            </a:r>
          </a:p>
        </p:txBody>
      </p:sp>
      <p:graphicFrame>
        <p:nvGraphicFramePr>
          <p:cNvPr id="10" name="Content Placeholder 9">
            <a:extLst>
              <a:ext uri="{FF2B5EF4-FFF2-40B4-BE49-F238E27FC236}">
                <a16:creationId xmlns:a16="http://schemas.microsoft.com/office/drawing/2014/main" id="{DC85E09D-A7A8-4D7D-B918-7E94977C8D6D}"/>
              </a:ext>
            </a:extLst>
          </p:cNvPr>
          <p:cNvGraphicFramePr>
            <a:graphicFrameLocks noGrp="1"/>
          </p:cNvGraphicFramePr>
          <p:nvPr>
            <p:ph idx="1"/>
            <p:extLst>
              <p:ext uri="{D42A27DB-BD31-4B8C-83A1-F6EECF244321}">
                <p14:modId xmlns:p14="http://schemas.microsoft.com/office/powerpoint/2010/main" val="348106183"/>
              </p:ext>
            </p:extLst>
          </p:nvPr>
        </p:nvGraphicFramePr>
        <p:xfrm>
          <a:off x="1096963" y="2230087"/>
          <a:ext cx="10058400" cy="3515490"/>
        </p:xfrm>
        <a:graphic>
          <a:graphicData uri="http://schemas.openxmlformats.org/drawingml/2006/table">
            <a:tbl>
              <a:tblPr firstRow="1" firstCol="1" bandRow="1">
                <a:tableStyleId>{5C22544A-7EE6-4342-B048-85BDC9FD1C3A}</a:tableStyleId>
              </a:tblPr>
              <a:tblGrid>
                <a:gridCol w="501018">
                  <a:extLst>
                    <a:ext uri="{9D8B030D-6E8A-4147-A177-3AD203B41FA5}">
                      <a16:colId xmlns:a16="http://schemas.microsoft.com/office/drawing/2014/main" val="1304603934"/>
                    </a:ext>
                  </a:extLst>
                </a:gridCol>
                <a:gridCol w="1175382">
                  <a:extLst>
                    <a:ext uri="{9D8B030D-6E8A-4147-A177-3AD203B41FA5}">
                      <a16:colId xmlns:a16="http://schemas.microsoft.com/office/drawing/2014/main" val="1828204583"/>
                    </a:ext>
                  </a:extLst>
                </a:gridCol>
                <a:gridCol w="838200">
                  <a:extLst>
                    <a:ext uri="{9D8B030D-6E8A-4147-A177-3AD203B41FA5}">
                      <a16:colId xmlns:a16="http://schemas.microsoft.com/office/drawing/2014/main" val="1179089545"/>
                    </a:ext>
                  </a:extLst>
                </a:gridCol>
                <a:gridCol w="838200">
                  <a:extLst>
                    <a:ext uri="{9D8B030D-6E8A-4147-A177-3AD203B41FA5}">
                      <a16:colId xmlns:a16="http://schemas.microsoft.com/office/drawing/2014/main" val="1662902399"/>
                    </a:ext>
                  </a:extLst>
                </a:gridCol>
                <a:gridCol w="838200">
                  <a:extLst>
                    <a:ext uri="{9D8B030D-6E8A-4147-A177-3AD203B41FA5}">
                      <a16:colId xmlns:a16="http://schemas.microsoft.com/office/drawing/2014/main" val="451490620"/>
                    </a:ext>
                  </a:extLst>
                </a:gridCol>
                <a:gridCol w="838200">
                  <a:extLst>
                    <a:ext uri="{9D8B030D-6E8A-4147-A177-3AD203B41FA5}">
                      <a16:colId xmlns:a16="http://schemas.microsoft.com/office/drawing/2014/main" val="2250181319"/>
                    </a:ext>
                  </a:extLst>
                </a:gridCol>
                <a:gridCol w="838200">
                  <a:extLst>
                    <a:ext uri="{9D8B030D-6E8A-4147-A177-3AD203B41FA5}">
                      <a16:colId xmlns:a16="http://schemas.microsoft.com/office/drawing/2014/main" val="159965424"/>
                    </a:ext>
                  </a:extLst>
                </a:gridCol>
                <a:gridCol w="838200">
                  <a:extLst>
                    <a:ext uri="{9D8B030D-6E8A-4147-A177-3AD203B41FA5}">
                      <a16:colId xmlns:a16="http://schemas.microsoft.com/office/drawing/2014/main" val="1664646189"/>
                    </a:ext>
                  </a:extLst>
                </a:gridCol>
                <a:gridCol w="838200">
                  <a:extLst>
                    <a:ext uri="{9D8B030D-6E8A-4147-A177-3AD203B41FA5}">
                      <a16:colId xmlns:a16="http://schemas.microsoft.com/office/drawing/2014/main" val="3537179856"/>
                    </a:ext>
                  </a:extLst>
                </a:gridCol>
                <a:gridCol w="838200">
                  <a:extLst>
                    <a:ext uri="{9D8B030D-6E8A-4147-A177-3AD203B41FA5}">
                      <a16:colId xmlns:a16="http://schemas.microsoft.com/office/drawing/2014/main" val="262836839"/>
                    </a:ext>
                  </a:extLst>
                </a:gridCol>
                <a:gridCol w="838200">
                  <a:extLst>
                    <a:ext uri="{9D8B030D-6E8A-4147-A177-3AD203B41FA5}">
                      <a16:colId xmlns:a16="http://schemas.microsoft.com/office/drawing/2014/main" val="1341354389"/>
                    </a:ext>
                  </a:extLst>
                </a:gridCol>
                <a:gridCol w="838200">
                  <a:extLst>
                    <a:ext uri="{9D8B030D-6E8A-4147-A177-3AD203B41FA5}">
                      <a16:colId xmlns:a16="http://schemas.microsoft.com/office/drawing/2014/main" val="2809510291"/>
                    </a:ext>
                  </a:extLst>
                </a:gridCol>
              </a:tblGrid>
              <a:tr h="0">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Neighbourhood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1st Most Common Venue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2nd Most Common Venue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3rd Most Common Venue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4th Most Common Venue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5th Most Common Venue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6th Most Common Venue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7th Most Common Venue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8th Most Common Venue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9th Most Common Venue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10th Most Common Venue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882775944"/>
                  </a:ext>
                </a:extLst>
              </a:tr>
              <a:tr h="0">
                <a:tc>
                  <a:txBody>
                    <a:bodyPr/>
                    <a:lstStyle/>
                    <a:p>
                      <a:pPr algn="r">
                        <a:lnSpc>
                          <a:spcPct val="107000"/>
                        </a:lnSpc>
                        <a:spcBef>
                          <a:spcPts val="1200"/>
                        </a:spcBef>
                        <a:spcAft>
                          <a:spcPts val="0"/>
                        </a:spcAft>
                      </a:pPr>
                      <a:r>
                        <a:rPr lang="en-US" sz="9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Al Aman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Indian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Middle Eastern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Yemeni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Gluten-free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Lebanese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Asian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Chinese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Japanese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Iraqi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Indian Chinese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37390191"/>
                  </a:ext>
                </a:extLst>
              </a:tr>
              <a:tr h="0">
                <a:tc>
                  <a:txBody>
                    <a:bodyPr/>
                    <a:lstStyle/>
                    <a:p>
                      <a:pPr algn="r">
                        <a:lnSpc>
                          <a:spcPct val="107000"/>
                        </a:lnSpc>
                        <a:spcBef>
                          <a:spcPts val="1200"/>
                        </a:spcBef>
                        <a:spcAft>
                          <a:spcPts val="0"/>
                        </a:spcAft>
                      </a:pPr>
                      <a:r>
                        <a:rPr lang="en-US" sz="9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Al Dhafrah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Chinese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Filipino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Indian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Asian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Middle Eastern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Pakistani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Seafood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Mediterranean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Italian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German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824081950"/>
                  </a:ext>
                </a:extLst>
              </a:tr>
              <a:tr h="0">
                <a:tc>
                  <a:txBody>
                    <a:bodyPr/>
                    <a:lstStyle/>
                    <a:p>
                      <a:pPr algn="r">
                        <a:lnSpc>
                          <a:spcPct val="107000"/>
                        </a:lnSpc>
                        <a:spcBef>
                          <a:spcPts val="1200"/>
                        </a:spcBef>
                        <a:spcAft>
                          <a:spcPts val="0"/>
                        </a:spcAft>
                      </a:pPr>
                      <a:r>
                        <a:rPr lang="en-US" sz="9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Al Karama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Indian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Filipino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Korean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Seafood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French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Eastern European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Pakistani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African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Vegetarian / Vegan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Chinese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05967374"/>
                  </a:ext>
                </a:extLst>
              </a:tr>
              <a:tr h="0">
                <a:tc>
                  <a:txBody>
                    <a:bodyPr/>
                    <a:lstStyle/>
                    <a:p>
                      <a:pPr algn="r">
                        <a:lnSpc>
                          <a:spcPct val="107000"/>
                        </a:lnSpc>
                        <a:spcBef>
                          <a:spcPts val="1200"/>
                        </a:spcBef>
                        <a:spcAft>
                          <a:spcPts val="0"/>
                        </a:spcAft>
                      </a:pPr>
                      <a:r>
                        <a:rPr lang="en-US" sz="9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Al Khalidyah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Turkish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Middle Eastern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Japanese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Iraqi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American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Indian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Moroccan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German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Indian Chinese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Halal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4151016948"/>
                  </a:ext>
                </a:extLst>
              </a:tr>
              <a:tr h="0">
                <a:tc>
                  <a:txBody>
                    <a:bodyPr/>
                    <a:lstStyle/>
                    <a:p>
                      <a:pPr algn="r">
                        <a:lnSpc>
                          <a:spcPct val="107000"/>
                        </a:lnSpc>
                        <a:spcBef>
                          <a:spcPts val="1200"/>
                        </a:spcBef>
                        <a:spcAft>
                          <a:spcPts val="0"/>
                        </a:spcAft>
                      </a:pPr>
                      <a:r>
                        <a:rPr lang="en-US" sz="9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Al Khubeirah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Middle Eastern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Italian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Turkish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German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American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Asian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Seafood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Yemeni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a:effectLst/>
                        </a:rPr>
                        <a:t>Indian Restaurant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r">
                        <a:lnSpc>
                          <a:spcPct val="107000"/>
                        </a:lnSpc>
                        <a:spcBef>
                          <a:spcPts val="1200"/>
                        </a:spcBef>
                        <a:spcAft>
                          <a:spcPts val="0"/>
                        </a:spcAft>
                      </a:pPr>
                      <a:r>
                        <a:rPr lang="en-US" sz="900" dirty="0">
                          <a:effectLst/>
                        </a:rPr>
                        <a:t>Indian Chinese </a:t>
                      </a:r>
                      <a:r>
                        <a:rPr lang="en-US" sz="900" dirty="0" err="1">
                          <a:effectLst/>
                        </a:rPr>
                        <a:t>Restauran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736635592"/>
                  </a:ext>
                </a:extLst>
              </a:tr>
            </a:tbl>
          </a:graphicData>
        </a:graphic>
      </p:graphicFrame>
    </p:spTree>
    <p:extLst>
      <p:ext uri="{BB962C8B-B14F-4D97-AF65-F5344CB8AC3E}">
        <p14:creationId xmlns:p14="http://schemas.microsoft.com/office/powerpoint/2010/main" val="157853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27E7-7556-4DBD-AF59-9863945A3847}"/>
              </a:ext>
            </a:extLst>
          </p:cNvPr>
          <p:cNvSpPr>
            <a:spLocks noGrp="1"/>
          </p:cNvSpPr>
          <p:nvPr>
            <p:ph type="title"/>
          </p:nvPr>
        </p:nvSpPr>
        <p:spPr>
          <a:xfrm>
            <a:off x="1097280" y="286603"/>
            <a:ext cx="10058400" cy="1204846"/>
          </a:xfrm>
        </p:spPr>
        <p:txBody>
          <a:bodyPr>
            <a:noAutofit/>
          </a:bodyPr>
          <a:lstStyle/>
          <a:p>
            <a:r>
              <a:rPr lang="en-US" sz="4000" dirty="0"/>
              <a:t>Restaurant type  by clusters</a:t>
            </a:r>
          </a:p>
        </p:txBody>
      </p:sp>
      <p:pic>
        <p:nvPicPr>
          <p:cNvPr id="4" name="Content Placeholder 3">
            <a:extLst>
              <a:ext uri="{FF2B5EF4-FFF2-40B4-BE49-F238E27FC236}">
                <a16:creationId xmlns:a16="http://schemas.microsoft.com/office/drawing/2014/main" id="{B283D791-E8D4-4474-9CCA-C1D4C231715E}"/>
              </a:ext>
            </a:extLst>
          </p:cNvPr>
          <p:cNvPicPr>
            <a:picLocks noGrp="1"/>
          </p:cNvPicPr>
          <p:nvPr>
            <p:ph idx="1"/>
          </p:nvPr>
        </p:nvPicPr>
        <p:blipFill>
          <a:blip r:embed="rId2"/>
          <a:stretch>
            <a:fillRect/>
          </a:stretch>
        </p:blipFill>
        <p:spPr>
          <a:xfrm>
            <a:off x="2053913" y="2143710"/>
            <a:ext cx="6759586" cy="3760788"/>
          </a:xfrm>
          <a:prstGeom prst="rect">
            <a:avLst/>
          </a:prstGeom>
        </p:spPr>
      </p:pic>
    </p:spTree>
    <p:extLst>
      <p:ext uri="{BB962C8B-B14F-4D97-AF65-F5344CB8AC3E}">
        <p14:creationId xmlns:p14="http://schemas.microsoft.com/office/powerpoint/2010/main" val="3448003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4DFC-EC2A-48F1-986E-5B265760ED1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5F709FC-C909-4E25-A868-2EA4B0C3660C}"/>
              </a:ext>
            </a:extLst>
          </p:cNvPr>
          <p:cNvSpPr>
            <a:spLocks noGrp="1"/>
          </p:cNvSpPr>
          <p:nvPr>
            <p:ph idx="1"/>
          </p:nvPr>
        </p:nvSpPr>
        <p:spPr/>
        <p:txBody>
          <a:bodyPr/>
          <a:lstStyle/>
          <a:p>
            <a:r>
              <a:rPr lang="en-US" dirty="0"/>
              <a:t>In this study, I analyzed the location data of different cities of Abu Dhabi in order to find the presence of restaurant types by clustering and listed in each cluster which restaurant type has most common.</a:t>
            </a:r>
          </a:p>
          <a:p>
            <a:endParaRPr lang="en-US" dirty="0"/>
          </a:p>
        </p:txBody>
      </p:sp>
    </p:spTree>
    <p:extLst>
      <p:ext uri="{BB962C8B-B14F-4D97-AF65-F5344CB8AC3E}">
        <p14:creationId xmlns:p14="http://schemas.microsoft.com/office/powerpoint/2010/main" val="239111726"/>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{7D4C79A8-14CB-4F94-9FBE-030D8C08AF73}tf11437505</Template>
  <TotalTime>0</TotalTime>
  <Words>358</Words>
  <Application>Microsoft Office PowerPoint</Application>
  <PresentationFormat>Widescreen</PresentationFormat>
  <Paragraphs>90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Georgia Pro Cond Light</vt:lpstr>
      <vt:lpstr>Speak Pro</vt:lpstr>
      <vt:lpstr>RetrospectVTI</vt:lpstr>
      <vt:lpstr>Restaurant Location Data Analysis –Abu Dhabi ,UAE</vt:lpstr>
      <vt:lpstr>Identify cities with restaurant distribution</vt:lpstr>
      <vt:lpstr>Data Acquisition</vt:lpstr>
      <vt:lpstr>Ranking most common restaurant types by cities</vt:lpstr>
      <vt:lpstr>Restaurant type  by clusters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2020-05-17T09:52:07Z</dcterms:created>
  <dcterms:modified xsi:type="dcterms:W3CDTF">2020-05-17T10:11:17Z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