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310" r:id="rId2"/>
    <p:sldId id="311" r:id="rId3"/>
    <p:sldId id="312" r:id="rId4"/>
    <p:sldId id="313" r:id="rId5"/>
    <p:sldId id="314" r:id="rId6"/>
    <p:sldId id="315" r:id="rId7"/>
    <p:sldId id="317" r:id="rId8"/>
    <p:sldId id="318" r:id="rId9"/>
    <p:sldId id="261" r:id="rId10"/>
    <p:sldId id="316" r:id="rId11"/>
    <p:sldId id="260" r:id="rId12"/>
    <p:sldId id="303" r:id="rId13"/>
    <p:sldId id="304" r:id="rId14"/>
    <p:sldId id="300" r:id="rId15"/>
    <p:sldId id="299" r:id="rId16"/>
    <p:sldId id="267" r:id="rId17"/>
    <p:sldId id="265" r:id="rId18"/>
    <p:sldId id="297" r:id="rId19"/>
    <p:sldId id="298" r:id="rId20"/>
    <p:sldId id="301" r:id="rId21"/>
    <p:sldId id="307" r:id="rId22"/>
    <p:sldId id="308" r:id="rId23"/>
    <p:sldId id="305" r:id="rId24"/>
    <p:sldId id="262" r:id="rId25"/>
    <p:sldId id="306" r:id="rId26"/>
    <p:sldId id="309" r:id="rId27"/>
    <p:sldId id="302" r:id="rId28"/>
    <p:sldId id="264" r:id="rId29"/>
    <p:sldId id="266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279" r:id="rId42"/>
    <p:sldId id="28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8" r:id="rId51"/>
    <p:sldId id="289" r:id="rId52"/>
    <p:sldId id="290" r:id="rId53"/>
    <p:sldId id="291" r:id="rId54"/>
    <p:sldId id="292" r:id="rId55"/>
    <p:sldId id="293" r:id="rId56"/>
    <p:sldId id="294" r:id="rId57"/>
    <p:sldId id="295" r:id="rId58"/>
    <p:sldId id="296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00"/>
    <p:restoredTop sz="89548"/>
  </p:normalViewPr>
  <p:slideViewPr>
    <p:cSldViewPr snapToGrid="0" snapToObjects="1">
      <p:cViewPr varScale="1">
        <p:scale>
          <a:sx n="72" d="100"/>
          <a:sy n="72" d="100"/>
        </p:scale>
        <p:origin x="20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667FE-0241-174B-8208-750EC15F3C6A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D53EF-83E6-A54D-9103-6B2178C9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9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00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08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57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22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12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61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01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380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31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52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63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41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944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32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04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27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(i.e., the range of possible "loudness" levels). Each sample in a 16-bit audio file has 2^16 or 65,536 possible values.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CD-quality audio has a bit rate of 1,411.2 </a:t>
            </a:r>
            <a:r>
              <a:rPr lang="en-US" sz="1200" dirty="0" err="1" smtClean="0">
                <a:solidFill>
                  <a:schemeClr val="bg2">
                    <a:lumMod val="25000"/>
                  </a:schemeClr>
                </a:solidFill>
              </a:rPr>
              <a:t>kbit</a:t>
            </a:r>
            <a:r>
              <a:rPr lang="en-US" sz="1200" dirty="0" smtClean="0">
                <a:solidFill>
                  <a:schemeClr val="bg2">
                    <a:lumMod val="25000"/>
                  </a:schemeClr>
                </a:solidFill>
              </a:rPr>
              <a:t>/second.</a:t>
            </a:r>
          </a:p>
          <a:p>
            <a:pPr marL="171450" indent="-171450">
              <a:buFontTx/>
              <a:buChar char="-"/>
            </a:pPr>
            <a:endParaRPr lang="en-US" sz="12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08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471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138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145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73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97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01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08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945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417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66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599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341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249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135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106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77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749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89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577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26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866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440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943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03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908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267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8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203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800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046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738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17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335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7121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638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809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53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47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68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88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not an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BC858-82E5-9242-8878-79D85A70EA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6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4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8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1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89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0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6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3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0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5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82815-4420-0C4B-8A38-13E3ACCFADAC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1EF66-5762-C24F-A5C7-B88A2846C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8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82313"/>
            <a:ext cx="12192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Humanities Research with Sound:</a:t>
            </a:r>
            <a:br>
              <a:rPr lang="en-US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Introduction to Audio Machine Learning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3340"/>
            <a:ext cx="9144000" cy="83744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Stephen McLaughlin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PhD Student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112" y="4928385"/>
            <a:ext cx="4303776" cy="6858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2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1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36100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Understanding Sound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3340"/>
            <a:ext cx="9144000" cy="83744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Stephen McLaughlin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PhD Student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112" y="4928385"/>
            <a:ext cx="4303776" cy="6858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56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911" y="337858"/>
            <a:ext cx="5217207" cy="54174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60" y="481293"/>
            <a:ext cx="5394783" cy="391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7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026" y="2736448"/>
            <a:ext cx="6284259" cy="34347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41" y="1011306"/>
            <a:ext cx="7404401" cy="145941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27633" y="5750566"/>
            <a:ext cx="14823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redit: Kline 1985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3091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538629"/>
            <a:ext cx="9944100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1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82" y="277978"/>
            <a:ext cx="9876118" cy="577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1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880" y="788894"/>
            <a:ext cx="5944720" cy="475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781" y="360771"/>
            <a:ext cx="6020438" cy="572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3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2192000" cy="527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0"/>
            <a:ext cx="107323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6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What do you need to classify sound?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A little theory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57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835" y="242457"/>
            <a:ext cx="4405723" cy="58467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83209" y="5709562"/>
            <a:ext cx="1641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redit: Handel 1989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646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34" y="253195"/>
            <a:ext cx="3116927" cy="58001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37235" y="5709562"/>
            <a:ext cx="18603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redit: </a:t>
            </a:r>
            <a:r>
              <a:rPr lang="en-US" sz="1400" dirty="0" err="1" smtClean="0"/>
              <a:t>Pohlmann</a:t>
            </a:r>
            <a:r>
              <a:rPr lang="en-US" sz="1400" dirty="0" smtClean="0"/>
              <a:t> 2011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37" y="1971720"/>
            <a:ext cx="7206515" cy="299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5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590" y="190317"/>
            <a:ext cx="7123726" cy="57532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381423" y="5781441"/>
            <a:ext cx="18603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redit: </a:t>
            </a:r>
            <a:r>
              <a:rPr lang="en-US" sz="1400" dirty="0" err="1" smtClean="0"/>
              <a:t>Pohlmann</a:t>
            </a:r>
            <a:r>
              <a:rPr lang="en-US" sz="1400" dirty="0" smtClean="0"/>
              <a:t> 2011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742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04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Digital audio terms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sample </a:t>
            </a:r>
            <a:r>
              <a:rPr lang="en-US" sz="2600" dirty="0">
                <a:solidFill>
                  <a:schemeClr val="bg2">
                    <a:lumMod val="25000"/>
                  </a:schemeClr>
                </a:solidFill>
              </a:rPr>
              <a:t>rate: The number of audio samples per second in a digital audio </a:t>
            </a: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file.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bit depth: The number of bits used to represent each sample, which corresponds to dynamic range of a given file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bit </a:t>
            </a:r>
            <a:r>
              <a:rPr lang="en-US" sz="2600" dirty="0">
                <a:solidFill>
                  <a:schemeClr val="bg2">
                    <a:lumMod val="25000"/>
                  </a:schemeClr>
                </a:solidFill>
              </a:rPr>
              <a:t>rate: The number of bits used to encode a unit of time in a digital audio file</a:t>
            </a: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sz="2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81051" y="22729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8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52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83209" y="5709562"/>
            <a:ext cx="2266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redit: </a:t>
            </a:r>
            <a:r>
              <a:rPr lang="en-US" sz="1400" dirty="0"/>
              <a:t>Handel David Forsyth</a:t>
            </a:r>
          </a:p>
        </p:txBody>
      </p:sp>
    </p:spTree>
    <p:extLst>
      <p:ext uri="{BB962C8B-B14F-4D97-AF65-F5344CB8AC3E}">
        <p14:creationId xmlns:p14="http://schemas.microsoft.com/office/powerpoint/2010/main" val="65039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78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3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What do you need to classify sound?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A little theory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Intuition w/r/t what is tractable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52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7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30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29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54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96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1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5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9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3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What do you need to classify sound?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A little theory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Intuition w/r/t what is tractable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Patience and skills to manage lots of audio files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26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31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72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4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29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1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6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7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81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92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What do you need to classify sound?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A little theory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Intuition w/r/t what is tractable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Patience and skills to manage lots of audio files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Features</a:t>
            </a:r>
          </a:p>
          <a:p>
            <a:pPr>
              <a:lnSpc>
                <a:spcPct val="110000"/>
              </a:lnSpc>
            </a:pP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25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2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76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76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28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1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19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9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0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Title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1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2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3</a:t>
            </a:r>
          </a:p>
          <a:p>
            <a:pPr>
              <a:lnSpc>
                <a:spcPct val="110000"/>
              </a:lnSpc>
            </a:pPr>
            <a:r>
              <a:rPr lang="en-US" sz="2600" dirty="0" smtClean="0">
                <a:solidFill>
                  <a:schemeClr val="bg2">
                    <a:lumMod val="25000"/>
                  </a:schemeClr>
                </a:solidFill>
              </a:rPr>
              <a:t>4</a:t>
            </a: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26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31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What do you need to classify sound?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A little theory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Intuition w/r/t what is tractable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Patience and skills to manage lots of audio files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Features</a:t>
            </a: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A passable algorithm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78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What we won’t learn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statistics</a:t>
            </a:r>
          </a:p>
          <a:p>
            <a:pPr>
              <a:lnSpc>
                <a:spcPct val="110000"/>
              </a:lnSpc>
            </a:pPr>
            <a:r>
              <a:rPr lang="en-US" sz="3300" dirty="0">
                <a:solidFill>
                  <a:schemeClr val="bg2">
                    <a:lumMod val="25000"/>
                  </a:schemeClr>
                </a:solidFill>
              </a:rPr>
              <a:t>signal </a:t>
            </a: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processing</a:t>
            </a:r>
          </a:p>
          <a:p>
            <a:pPr>
              <a:lnSpc>
                <a:spcPct val="110000"/>
              </a:lnSpc>
            </a:pPr>
            <a:r>
              <a:rPr lang="en-US" sz="3300" dirty="0">
                <a:solidFill>
                  <a:schemeClr val="bg2">
                    <a:lumMod val="25000"/>
                  </a:schemeClr>
                </a:solidFill>
              </a:rPr>
              <a:t>programming in </a:t>
            </a: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general</a:t>
            </a:r>
          </a:p>
          <a:p>
            <a:pPr>
              <a:lnSpc>
                <a:spcPct val="110000"/>
              </a:lnSpc>
            </a:pPr>
            <a:r>
              <a:rPr lang="en-US" sz="3300" dirty="0">
                <a:solidFill>
                  <a:schemeClr val="bg2">
                    <a:lumMod val="25000"/>
                  </a:schemeClr>
                </a:solidFill>
              </a:rPr>
              <a:t>state-of-the-art ML techniques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2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What we will learn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how to think about sound </a:t>
            </a:r>
            <a:r>
              <a:rPr lang="en-US" sz="3300" dirty="0">
                <a:solidFill>
                  <a:schemeClr val="bg2">
                    <a:lumMod val="25000"/>
                  </a:schemeClr>
                </a:solidFill>
              </a:rPr>
              <a:t>as </a:t>
            </a: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data</a:t>
            </a: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how to process &amp; manage audio from the command line</a:t>
            </a:r>
          </a:p>
          <a:p>
            <a:pPr>
              <a:lnSpc>
                <a:spcPct val="110000"/>
              </a:lnSpc>
            </a:pPr>
            <a:r>
              <a:rPr lang="en-US" sz="3300" dirty="0">
                <a:solidFill>
                  <a:schemeClr val="bg2">
                    <a:lumMod val="25000"/>
                  </a:schemeClr>
                </a:solidFill>
              </a:rPr>
              <a:t>how to combine &amp; modify existing </a:t>
            </a: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tools</a:t>
            </a:r>
          </a:p>
          <a:p>
            <a:pPr>
              <a:lnSpc>
                <a:spcPct val="110000"/>
              </a:lnSpc>
            </a:pPr>
            <a:r>
              <a:rPr lang="en-US" sz="3300" dirty="0" smtClean="0">
                <a:solidFill>
                  <a:schemeClr val="bg2">
                    <a:lumMod val="25000"/>
                  </a:schemeClr>
                </a:solidFill>
              </a:rPr>
              <a:t>the </a:t>
            </a:r>
            <a:r>
              <a:rPr lang="en-US" sz="3300" dirty="0">
                <a:solidFill>
                  <a:schemeClr val="bg2">
                    <a:lumMod val="25000"/>
                  </a:schemeClr>
                </a:solidFill>
              </a:rPr>
              <a:t>limits and possibilities of machine learning for sound collections</a:t>
            </a:r>
            <a:endParaRPr lang="en-US" sz="33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6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" y="6417255"/>
            <a:ext cx="1695174" cy="27012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6253236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45600" y="6417255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Stephen McLaughlin  /  @</a:t>
            </a:r>
            <a:r>
              <a:rPr lang="en-US" sz="1200" err="1" smtClean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</a:rPr>
              <a:t>SteveMcLaugh</a:t>
            </a:r>
            <a:endParaRPr lang="en-US" sz="1200">
              <a:solidFill>
                <a:schemeClr val="tx1">
                  <a:lumMod val="65000"/>
                  <a:lumOff val="35000"/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51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900</Words>
  <Application>Microsoft Macintosh PowerPoint</Application>
  <PresentationFormat>Widescreen</PresentationFormat>
  <Paragraphs>295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Calibri</vt:lpstr>
      <vt:lpstr>Calibri Light</vt:lpstr>
      <vt:lpstr>Arial</vt:lpstr>
      <vt:lpstr>Office Theme</vt:lpstr>
      <vt:lpstr>Humanities Research with Sound: Introduction to Audio Machine Learning</vt:lpstr>
      <vt:lpstr>What do you need to classify sound?</vt:lpstr>
      <vt:lpstr>What do you need to classify sound?</vt:lpstr>
      <vt:lpstr>What do you need to classify sound?</vt:lpstr>
      <vt:lpstr>What do you need to classify sound?</vt:lpstr>
      <vt:lpstr>What do you need to classify sound?</vt:lpstr>
      <vt:lpstr>What we won’t learn</vt:lpstr>
      <vt:lpstr>What we will learn</vt:lpstr>
      <vt:lpstr>PowerPoint Presentation</vt:lpstr>
      <vt:lpstr>PowerPoint Presentation</vt:lpstr>
      <vt:lpstr>Understanding Sound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Digital audio terms</vt:lpstr>
      <vt:lpstr>PowerPoint Presentation</vt:lpstr>
      <vt:lpstr>PowerPoint Presentation</vt:lpstr>
      <vt:lpstr>PowerPoint Presentation</vt:lpstr>
      <vt:lpstr>Title</vt:lpstr>
      <vt:lpstr>Title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  <vt:lpstr>PowerPoint Presentation</vt:lpstr>
      <vt:lpstr>Title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McLaughlin, Stephen R</dc:creator>
  <cp:lastModifiedBy>McLaughlin, Stephen R</cp:lastModifiedBy>
  <cp:revision>16</cp:revision>
  <dcterms:created xsi:type="dcterms:W3CDTF">2017-05-07T13:13:01Z</dcterms:created>
  <dcterms:modified xsi:type="dcterms:W3CDTF">2017-06-05T13:39:10Z</dcterms:modified>
</cp:coreProperties>
</file>