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oper BT Bold" charset="1" panose="0208080404030B020404"/>
      <p:regular r:id="rId10"/>
    </p:embeddedFont>
    <p:embeddedFont>
      <p:font typeface="Cooper BT Bold Italics" charset="1" panose="0208080405030B090404"/>
      <p:regular r:id="rId11"/>
    </p:embeddedFont>
    <p:embeddedFont>
      <p:font typeface="Cooper BT Light" charset="1" panose="0208050304030B020404"/>
      <p:regular r:id="rId12"/>
    </p:embeddedFont>
    <p:embeddedFont>
      <p:font typeface="Cooper BT Light Italics" charset="1" panose="0208050304030B090404"/>
      <p:regular r:id="rId13"/>
    </p:embeddedFont>
    <p:embeddedFont>
      <p:font typeface="Cooper BT Medium" charset="1" panose="0208060305030B020404"/>
      <p:regular r:id="rId14"/>
    </p:embeddedFont>
    <p:embeddedFont>
      <p:font typeface="Cooper BT Medium Italics" charset="1" panose="0208060305030B090404"/>
      <p:regular r:id="rId15"/>
    </p:embeddedFont>
    <p:embeddedFont>
      <p:font typeface="Cooper BT Heavy" charset="1" panose="0208090404030B020404"/>
      <p:regular r:id="rId16"/>
    </p:embeddedFont>
    <p:embeddedFont>
      <p:font typeface="Cooper BT Heavy Italics" charset="1" panose="0208090405030B090404"/>
      <p:regular r:id="rId17"/>
    </p:embeddedFont>
    <p:embeddedFont>
      <p:font typeface="Garet" charset="1" panose="00000000000000000000"/>
      <p:regular r:id="rId18"/>
    </p:embeddedFont>
    <p:embeddedFont>
      <p:font typeface="Garet Bold" charset="1" panose="00000000000000000000"/>
      <p:regular r:id="rId19"/>
    </p:embeddedFont>
    <p:embeddedFont>
      <p:font typeface="Garet Italics" charset="1" panose="00000000000000000000"/>
      <p:regular r:id="rId20"/>
    </p:embeddedFont>
    <p:embeddedFont>
      <p:font typeface="Garet Bold Italics" charset="1" panose="00000000000000000000"/>
      <p:regular r:id="rId21"/>
    </p:embeddedFont>
    <p:embeddedFont>
      <p:font typeface="Garet Light" charset="1" panose="00000000000000000000"/>
      <p:regular r:id="rId22"/>
    </p:embeddedFont>
    <p:embeddedFont>
      <p:font typeface="Garet Ultra-Bold" charset="1" panose="00000000000000000000"/>
      <p:regular r:id="rId23"/>
    </p:embeddedFont>
    <p:embeddedFont>
      <p:font typeface="Garet Ultra-Bold Italics" charset="1" panose="00000000000000000000"/>
      <p:regular r:id="rId24"/>
    </p:embeddedFont>
    <p:embeddedFont>
      <p:font typeface="Garet Heavy" charset="1" panose="00000000000000000000"/>
      <p:regular r:id="rId25"/>
    </p:embeddedFont>
    <p:embeddedFont>
      <p:font typeface="Garet Heavy Italic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40" Target="slides/slide14.xml" Type="http://schemas.openxmlformats.org/officeDocument/2006/relationships/slide"/><Relationship Id="rId41" Target="slides/slide15.xml" Type="http://schemas.openxmlformats.org/officeDocument/2006/relationships/slide"/><Relationship Id="rId42" Target="slides/slide16.xml" Type="http://schemas.openxmlformats.org/officeDocument/2006/relationships/slide"/><Relationship Id="rId43" Target="slides/slide17.xml" Type="http://schemas.openxmlformats.org/officeDocument/2006/relationships/slide"/><Relationship Id="rId44" Target="slides/slide18.xml" Type="http://schemas.openxmlformats.org/officeDocument/2006/relationships/slide"/><Relationship Id="rId45" Target="slides/slide19.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TextBox 2" id="2"/>
          <p:cNvSpPr txBox="true"/>
          <p:nvPr/>
        </p:nvSpPr>
        <p:spPr>
          <a:xfrm rot="0">
            <a:off x="3351151" y="2637525"/>
            <a:ext cx="11585699" cy="2881351"/>
          </a:xfrm>
          <a:prstGeom prst="rect">
            <a:avLst/>
          </a:prstGeom>
        </p:spPr>
        <p:txBody>
          <a:bodyPr anchor="t" rtlCol="false" tIns="0" lIns="0" bIns="0" rIns="0">
            <a:spAutoFit/>
          </a:bodyPr>
          <a:lstStyle/>
          <a:p>
            <a:pPr algn="ctr">
              <a:lnSpc>
                <a:spcPts val="11224"/>
              </a:lnSpc>
            </a:pPr>
            <a:r>
              <a:rPr lang="en-US" sz="9593">
                <a:solidFill>
                  <a:srgbClr val="331C2C"/>
                </a:solidFill>
                <a:latin typeface="Cooper BT Bold"/>
              </a:rPr>
              <a:t>AIRPLANE CRASH ANALYSIS</a:t>
            </a:r>
          </a:p>
        </p:txBody>
      </p:sp>
      <p:sp>
        <p:nvSpPr>
          <p:cNvPr name="Freeform 3" id="3"/>
          <p:cNvSpPr/>
          <p:nvPr/>
        </p:nvSpPr>
        <p:spPr>
          <a:xfrm flipH="false" flipV="false" rot="0">
            <a:off x="-1889093" y="-2025661"/>
            <a:ext cx="4010284" cy="5327672"/>
          </a:xfrm>
          <a:custGeom>
            <a:avLst/>
            <a:gdLst/>
            <a:ahLst/>
            <a:cxnLst/>
            <a:rect r="r" b="b" t="t" l="l"/>
            <a:pathLst>
              <a:path h="5327672" w="4010284">
                <a:moveTo>
                  <a:pt x="0" y="0"/>
                </a:moveTo>
                <a:lnTo>
                  <a:pt x="4010284" y="0"/>
                </a:lnTo>
                <a:lnTo>
                  <a:pt x="4010284" y="5327672"/>
                </a:lnTo>
                <a:lnTo>
                  <a:pt x="0" y="5327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746247">
            <a:off x="-1156514" y="5381726"/>
            <a:ext cx="6088034" cy="7200900"/>
          </a:xfrm>
          <a:custGeom>
            <a:avLst/>
            <a:gdLst/>
            <a:ahLst/>
            <a:cxnLst/>
            <a:rect r="r" b="b" t="t" l="l"/>
            <a:pathLst>
              <a:path h="7200900" w="6088034">
                <a:moveTo>
                  <a:pt x="0" y="0"/>
                </a:moveTo>
                <a:lnTo>
                  <a:pt x="6088034" y="0"/>
                </a:lnTo>
                <a:lnTo>
                  <a:pt x="6088034"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690362">
            <a:off x="12526631" y="-2276459"/>
            <a:ext cx="6088034" cy="7200900"/>
          </a:xfrm>
          <a:custGeom>
            <a:avLst/>
            <a:gdLst/>
            <a:ahLst/>
            <a:cxnLst/>
            <a:rect r="r" b="b" t="t" l="l"/>
            <a:pathLst>
              <a:path h="7200900" w="6088034">
                <a:moveTo>
                  <a:pt x="0" y="0"/>
                </a:moveTo>
                <a:lnTo>
                  <a:pt x="6088034" y="0"/>
                </a:lnTo>
                <a:lnTo>
                  <a:pt x="6088034"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659771">
            <a:off x="16282858" y="6968873"/>
            <a:ext cx="4010284" cy="5327672"/>
          </a:xfrm>
          <a:custGeom>
            <a:avLst/>
            <a:gdLst/>
            <a:ahLst/>
            <a:cxnLst/>
            <a:rect r="r" b="b" t="t" l="l"/>
            <a:pathLst>
              <a:path h="5327672" w="4010284">
                <a:moveTo>
                  <a:pt x="0" y="0"/>
                </a:moveTo>
                <a:lnTo>
                  <a:pt x="4010284" y="0"/>
                </a:lnTo>
                <a:lnTo>
                  <a:pt x="4010284" y="5327672"/>
                </a:lnTo>
                <a:lnTo>
                  <a:pt x="0" y="5327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387707" y="7096319"/>
            <a:ext cx="9512586" cy="771525"/>
          </a:xfrm>
          <a:prstGeom prst="rect">
            <a:avLst/>
          </a:prstGeom>
        </p:spPr>
        <p:txBody>
          <a:bodyPr anchor="t" rtlCol="false" tIns="0" lIns="0" bIns="0" rIns="0">
            <a:spAutoFit/>
          </a:bodyPr>
          <a:lstStyle/>
          <a:p>
            <a:pPr algn="ctr">
              <a:lnSpc>
                <a:spcPts val="6299"/>
              </a:lnSpc>
            </a:pPr>
            <a:r>
              <a:rPr lang="en-US" sz="4500">
                <a:solidFill>
                  <a:srgbClr val="331C2C"/>
                </a:solidFill>
                <a:latin typeface="Cooper BT Bold"/>
              </a:rPr>
              <a:t>Presented By : Kevin Nabuule</a:t>
            </a:r>
          </a:p>
        </p:txBody>
      </p:sp>
      <p:sp>
        <p:nvSpPr>
          <p:cNvPr name="TextBox 8" id="8"/>
          <p:cNvSpPr txBox="true"/>
          <p:nvPr/>
        </p:nvSpPr>
        <p:spPr>
          <a:xfrm rot="0">
            <a:off x="5702946" y="8725001"/>
            <a:ext cx="6882108" cy="536760"/>
          </a:xfrm>
          <a:prstGeom prst="rect">
            <a:avLst/>
          </a:prstGeom>
        </p:spPr>
        <p:txBody>
          <a:bodyPr anchor="t" rtlCol="false" tIns="0" lIns="0" bIns="0" rIns="0">
            <a:spAutoFit/>
          </a:bodyPr>
          <a:lstStyle/>
          <a:p>
            <a:pPr algn="ctr">
              <a:lnSpc>
                <a:spcPts val="4376"/>
              </a:lnSpc>
            </a:pPr>
            <a:r>
              <a:rPr lang="en-US" sz="3126">
                <a:solidFill>
                  <a:srgbClr val="331C2C"/>
                </a:solidFill>
                <a:latin typeface="Cooper BT Bold"/>
              </a:rPr>
              <a:t>Mentorness Internship |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3F41D5"/>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64423" y="3331938"/>
            <a:ext cx="14169596" cy="2402881"/>
          </a:xfrm>
          <a:prstGeom prst="rect">
            <a:avLst/>
          </a:prstGeom>
        </p:spPr>
        <p:txBody>
          <a:bodyPr anchor="t" rtlCol="false" tIns="0" lIns="0" bIns="0" rIns="0">
            <a:spAutoFit/>
          </a:bodyPr>
          <a:lstStyle/>
          <a:p>
            <a:pPr algn="ctr">
              <a:lnSpc>
                <a:spcPts val="19457"/>
              </a:lnSpc>
            </a:pPr>
            <a:r>
              <a:rPr lang="en-US" sz="13898">
                <a:solidFill>
                  <a:srgbClr val="331C2C"/>
                </a:solidFill>
                <a:latin typeface="Cooper BT Bold"/>
              </a:rPr>
              <a:t>DASHBOARDS</a:t>
            </a:r>
          </a:p>
        </p:txBody>
      </p:sp>
      <p:sp>
        <p:nvSpPr>
          <p:cNvPr name="Freeform 6" id="6"/>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6479430" y="8470436"/>
            <a:ext cx="1193520" cy="1159060"/>
            <a:chOff x="0" y="0"/>
            <a:chExt cx="1591360" cy="1545414"/>
          </a:xfrm>
        </p:grpSpPr>
        <p:grpSp>
          <p:nvGrpSpPr>
            <p:cNvPr name="Group 8" id="8"/>
            <p:cNvGrpSpPr/>
            <p:nvPr/>
          </p:nvGrpSpPr>
          <p:grpSpPr>
            <a:xfrm rot="0">
              <a:off x="22973" y="0"/>
              <a:ext cx="1545414" cy="154541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199997"/>
              <a:ext cx="1591360" cy="1080307"/>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9</a:t>
              </a:r>
            </a:p>
          </p:txBody>
        </p:sp>
      </p:grpSp>
      <p:sp>
        <p:nvSpPr>
          <p:cNvPr name="Freeform 12" id="12"/>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Freeform 2" id="2"/>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479430" y="8470436"/>
            <a:ext cx="1193520" cy="1159060"/>
            <a:chOff x="0" y="0"/>
            <a:chExt cx="1591360" cy="1545414"/>
          </a:xfrm>
        </p:grpSpPr>
        <p:grpSp>
          <p:nvGrpSpPr>
            <p:cNvPr name="Group 4" id="4"/>
            <p:cNvGrpSpPr/>
            <p:nvPr/>
          </p:nvGrpSpPr>
          <p:grpSpPr>
            <a:xfrm rot="0">
              <a:off x="22973" y="0"/>
              <a:ext cx="1545414" cy="15454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99997"/>
              <a:ext cx="1591360" cy="1080307"/>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10</a:t>
              </a:r>
            </a:p>
          </p:txBody>
        </p:sp>
      </p:grpSp>
      <p:sp>
        <p:nvSpPr>
          <p:cNvPr name="Freeform 8" id="8"/>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872927" y="1098325"/>
            <a:ext cx="14606503" cy="8126153"/>
          </a:xfrm>
          <a:custGeom>
            <a:avLst/>
            <a:gdLst/>
            <a:ahLst/>
            <a:cxnLst/>
            <a:rect r="r" b="b" t="t" l="l"/>
            <a:pathLst>
              <a:path h="8126153" w="14606503">
                <a:moveTo>
                  <a:pt x="0" y="0"/>
                </a:moveTo>
                <a:lnTo>
                  <a:pt x="14606503" y="0"/>
                </a:lnTo>
                <a:lnTo>
                  <a:pt x="14606503" y="8126154"/>
                </a:lnTo>
                <a:lnTo>
                  <a:pt x="0" y="8126154"/>
                </a:lnTo>
                <a:lnTo>
                  <a:pt x="0" y="0"/>
                </a:lnTo>
                <a:close/>
              </a:path>
            </a:pathLst>
          </a:custGeom>
          <a:blipFill>
            <a:blip r:embed="rId6"/>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Freeform 2" id="2"/>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479430" y="8470436"/>
            <a:ext cx="1193520" cy="1159060"/>
            <a:chOff x="0" y="0"/>
            <a:chExt cx="1591360" cy="1545414"/>
          </a:xfrm>
        </p:grpSpPr>
        <p:grpSp>
          <p:nvGrpSpPr>
            <p:cNvPr name="Group 4" id="4"/>
            <p:cNvGrpSpPr/>
            <p:nvPr/>
          </p:nvGrpSpPr>
          <p:grpSpPr>
            <a:xfrm rot="0">
              <a:off x="22973" y="0"/>
              <a:ext cx="1545414" cy="15454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99997"/>
              <a:ext cx="1591360" cy="1085665"/>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11</a:t>
              </a:r>
            </a:p>
          </p:txBody>
        </p:sp>
      </p:grpSp>
      <p:sp>
        <p:nvSpPr>
          <p:cNvPr name="Freeform 8" id="8"/>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741266" y="1028700"/>
            <a:ext cx="14738163" cy="8192189"/>
          </a:xfrm>
          <a:custGeom>
            <a:avLst/>
            <a:gdLst/>
            <a:ahLst/>
            <a:cxnLst/>
            <a:rect r="r" b="b" t="t" l="l"/>
            <a:pathLst>
              <a:path h="8192189" w="14738163">
                <a:moveTo>
                  <a:pt x="0" y="0"/>
                </a:moveTo>
                <a:lnTo>
                  <a:pt x="14738164" y="0"/>
                </a:lnTo>
                <a:lnTo>
                  <a:pt x="14738164" y="8192189"/>
                </a:lnTo>
                <a:lnTo>
                  <a:pt x="0" y="8192189"/>
                </a:lnTo>
                <a:lnTo>
                  <a:pt x="0" y="0"/>
                </a:lnTo>
                <a:close/>
              </a:path>
            </a:pathLst>
          </a:custGeom>
          <a:blipFill>
            <a:blip r:embed="rId6"/>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Freeform 2" id="2"/>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479430" y="8470436"/>
            <a:ext cx="1193520" cy="1159060"/>
            <a:chOff x="0" y="0"/>
            <a:chExt cx="1591360" cy="1545414"/>
          </a:xfrm>
        </p:grpSpPr>
        <p:grpSp>
          <p:nvGrpSpPr>
            <p:cNvPr name="Group 4" id="4"/>
            <p:cNvGrpSpPr/>
            <p:nvPr/>
          </p:nvGrpSpPr>
          <p:grpSpPr>
            <a:xfrm rot="0">
              <a:off x="22973" y="0"/>
              <a:ext cx="1545414" cy="15454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99997"/>
              <a:ext cx="1591360" cy="1080307"/>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12</a:t>
              </a:r>
            </a:p>
          </p:txBody>
        </p:sp>
      </p:grpSp>
      <p:sp>
        <p:nvSpPr>
          <p:cNvPr name="Freeform 8" id="8"/>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216059" y="808449"/>
            <a:ext cx="15263371" cy="8346113"/>
          </a:xfrm>
          <a:custGeom>
            <a:avLst/>
            <a:gdLst/>
            <a:ahLst/>
            <a:cxnLst/>
            <a:rect r="r" b="b" t="t" l="l"/>
            <a:pathLst>
              <a:path h="8346113" w="15263371">
                <a:moveTo>
                  <a:pt x="0" y="0"/>
                </a:moveTo>
                <a:lnTo>
                  <a:pt x="15263371" y="0"/>
                </a:lnTo>
                <a:lnTo>
                  <a:pt x="15263371" y="8346113"/>
                </a:lnTo>
                <a:lnTo>
                  <a:pt x="0" y="8346113"/>
                </a:lnTo>
                <a:lnTo>
                  <a:pt x="0" y="0"/>
                </a:lnTo>
                <a:close/>
              </a:path>
            </a:pathLst>
          </a:custGeom>
          <a:blipFill>
            <a:blip r:embed="rId6"/>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Freeform 2" id="2"/>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479430" y="8470436"/>
            <a:ext cx="1193520" cy="1159060"/>
            <a:chOff x="0" y="0"/>
            <a:chExt cx="1591360" cy="1545414"/>
          </a:xfrm>
        </p:grpSpPr>
        <p:grpSp>
          <p:nvGrpSpPr>
            <p:cNvPr name="Group 4" id="4"/>
            <p:cNvGrpSpPr/>
            <p:nvPr/>
          </p:nvGrpSpPr>
          <p:grpSpPr>
            <a:xfrm rot="0">
              <a:off x="22973" y="0"/>
              <a:ext cx="1545414" cy="15454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99997"/>
              <a:ext cx="1591360" cy="1080307"/>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13</a:t>
              </a:r>
            </a:p>
          </p:txBody>
        </p:sp>
      </p:grpSp>
      <p:sp>
        <p:nvSpPr>
          <p:cNvPr name="Freeform 8" id="8"/>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60038" y="762414"/>
            <a:ext cx="14900885" cy="8495886"/>
          </a:xfrm>
          <a:custGeom>
            <a:avLst/>
            <a:gdLst/>
            <a:ahLst/>
            <a:cxnLst/>
            <a:rect r="r" b="b" t="t" l="l"/>
            <a:pathLst>
              <a:path h="8495886" w="14900885">
                <a:moveTo>
                  <a:pt x="0" y="0"/>
                </a:moveTo>
                <a:lnTo>
                  <a:pt x="14900885" y="0"/>
                </a:lnTo>
                <a:lnTo>
                  <a:pt x="14900885" y="8495886"/>
                </a:lnTo>
                <a:lnTo>
                  <a:pt x="0" y="8495886"/>
                </a:lnTo>
                <a:lnTo>
                  <a:pt x="0" y="0"/>
                </a:lnTo>
                <a:close/>
              </a:path>
            </a:pathLst>
          </a:custGeom>
          <a:blipFill>
            <a:blip r:embed="rId6"/>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Freeform 2" id="2"/>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479430" y="8470436"/>
            <a:ext cx="1193520" cy="1159060"/>
            <a:chOff x="0" y="0"/>
            <a:chExt cx="1591360" cy="1545414"/>
          </a:xfrm>
        </p:grpSpPr>
        <p:grpSp>
          <p:nvGrpSpPr>
            <p:cNvPr name="Group 4" id="4"/>
            <p:cNvGrpSpPr/>
            <p:nvPr/>
          </p:nvGrpSpPr>
          <p:grpSpPr>
            <a:xfrm rot="0">
              <a:off x="22973" y="0"/>
              <a:ext cx="1545414" cy="15454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99997"/>
              <a:ext cx="1591360" cy="1080307"/>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14</a:t>
              </a:r>
            </a:p>
          </p:txBody>
        </p:sp>
      </p:grpSp>
      <p:sp>
        <p:nvSpPr>
          <p:cNvPr name="Freeform 8" id="8"/>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60038" y="824630"/>
            <a:ext cx="15124171" cy="8500736"/>
          </a:xfrm>
          <a:custGeom>
            <a:avLst/>
            <a:gdLst/>
            <a:ahLst/>
            <a:cxnLst/>
            <a:rect r="r" b="b" t="t" l="l"/>
            <a:pathLst>
              <a:path h="8500736" w="15124171">
                <a:moveTo>
                  <a:pt x="0" y="0"/>
                </a:moveTo>
                <a:lnTo>
                  <a:pt x="15124172" y="0"/>
                </a:lnTo>
                <a:lnTo>
                  <a:pt x="15124172" y="8500736"/>
                </a:lnTo>
                <a:lnTo>
                  <a:pt x="0" y="8500736"/>
                </a:lnTo>
                <a:lnTo>
                  <a:pt x="0" y="0"/>
                </a:lnTo>
                <a:close/>
              </a:path>
            </a:pathLst>
          </a:custGeom>
          <a:blipFill>
            <a:blip r:embed="rId6"/>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TextBox 2" id="2"/>
          <p:cNvSpPr txBox="true"/>
          <p:nvPr/>
        </p:nvSpPr>
        <p:spPr>
          <a:xfrm rot="0">
            <a:off x="2100943" y="428400"/>
            <a:ext cx="13464081" cy="1206500"/>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rPr>
              <a:t>OTHER INSIGHTS</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199997"/>
              <a:ext cx="1591360" cy="1080307"/>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15</a:t>
              </a:r>
            </a:p>
          </p:txBody>
        </p:sp>
      </p:grpSp>
      <p:sp>
        <p:nvSpPr>
          <p:cNvPr name="Freeform 9" id="9"/>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460038" y="1784640"/>
            <a:ext cx="14745891" cy="7813020"/>
          </a:xfrm>
          <a:custGeom>
            <a:avLst/>
            <a:gdLst/>
            <a:ahLst/>
            <a:cxnLst/>
            <a:rect r="r" b="b" t="t" l="l"/>
            <a:pathLst>
              <a:path h="7813020" w="14745891">
                <a:moveTo>
                  <a:pt x="0" y="0"/>
                </a:moveTo>
                <a:lnTo>
                  <a:pt x="14745891" y="0"/>
                </a:lnTo>
                <a:lnTo>
                  <a:pt x="14745891" y="7813020"/>
                </a:lnTo>
                <a:lnTo>
                  <a:pt x="0" y="7813020"/>
                </a:lnTo>
                <a:lnTo>
                  <a:pt x="0" y="0"/>
                </a:lnTo>
                <a:close/>
              </a:path>
            </a:pathLst>
          </a:custGeom>
          <a:blipFill>
            <a:blip r:embed="rId6"/>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TextBox 2" id="2"/>
          <p:cNvSpPr txBox="true"/>
          <p:nvPr/>
        </p:nvSpPr>
        <p:spPr>
          <a:xfrm rot="0">
            <a:off x="2082579" y="2261466"/>
            <a:ext cx="9886303" cy="661797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331C2C"/>
                </a:solidFill>
                <a:latin typeface="Cooper BT Bold"/>
              </a:rPr>
              <a:t>Most incidents happened in Russia</a:t>
            </a:r>
          </a:p>
          <a:p>
            <a:pPr algn="l" marL="798829" indent="-399415" lvl="1">
              <a:lnSpc>
                <a:spcPts val="5179"/>
              </a:lnSpc>
              <a:buFont typeface="Arial"/>
              <a:buChar char="•"/>
            </a:pPr>
            <a:r>
              <a:rPr lang="en-US" sz="3699">
                <a:solidFill>
                  <a:srgbClr val="331C2C"/>
                </a:solidFill>
                <a:latin typeface="Cooper BT Bold"/>
              </a:rPr>
              <a:t>They were fatalities in 1972.</a:t>
            </a:r>
          </a:p>
          <a:p>
            <a:pPr algn="l" marL="798829" indent="-399415" lvl="1">
              <a:lnSpc>
                <a:spcPts val="5179"/>
              </a:lnSpc>
              <a:buFont typeface="Arial"/>
              <a:buChar char="•"/>
            </a:pPr>
            <a:r>
              <a:rPr lang="en-US" sz="3699">
                <a:solidFill>
                  <a:srgbClr val="331C2C"/>
                </a:solidFill>
                <a:latin typeface="Cooper BT Bold"/>
              </a:rPr>
              <a:t>Aeroflot operator had more fatalities.</a:t>
            </a:r>
          </a:p>
          <a:p>
            <a:pPr algn="l" marL="798829" indent="-399415" lvl="1">
              <a:lnSpc>
                <a:spcPts val="5179"/>
              </a:lnSpc>
              <a:buFont typeface="Arial"/>
              <a:buChar char="•"/>
            </a:pPr>
            <a:r>
              <a:rPr lang="en-US" sz="3699">
                <a:solidFill>
                  <a:srgbClr val="331C2C"/>
                </a:solidFill>
                <a:latin typeface="Cooper BT Bold"/>
              </a:rPr>
              <a:t>Most fatalities were unspecified, implying most registrations were not made.</a:t>
            </a:r>
          </a:p>
          <a:p>
            <a:pPr algn="l" marL="798829" indent="-399415" lvl="1">
              <a:lnSpc>
                <a:spcPts val="5179"/>
              </a:lnSpc>
              <a:buFont typeface="Arial"/>
              <a:buChar char="•"/>
            </a:pPr>
            <a:r>
              <a:rPr lang="en-US" sz="3699">
                <a:solidFill>
                  <a:srgbClr val="331C2C"/>
                </a:solidFill>
                <a:latin typeface="Cooper BT Bold"/>
              </a:rPr>
              <a:t>Douglas D-3 had more fatality incidences</a:t>
            </a:r>
          </a:p>
          <a:p>
            <a:pPr algn="l" marL="798829" indent="-399415" lvl="1">
              <a:lnSpc>
                <a:spcPts val="5179"/>
              </a:lnSpc>
              <a:buFont typeface="Arial"/>
              <a:buChar char="•"/>
            </a:pPr>
            <a:r>
              <a:rPr lang="en-US" sz="3699">
                <a:solidFill>
                  <a:srgbClr val="331C2C"/>
                </a:solidFill>
                <a:latin typeface="Cooper BT Bold"/>
              </a:rPr>
              <a:t>Routes with more fatalities were unspecified.</a:t>
            </a:r>
          </a:p>
        </p:txBody>
      </p:sp>
      <p:grpSp>
        <p:nvGrpSpPr>
          <p:cNvPr name="Group 3" id="3"/>
          <p:cNvGrpSpPr>
            <a:grpSpLocks noChangeAspect="true"/>
          </p:cNvGrpSpPr>
          <p:nvPr/>
        </p:nvGrpSpPr>
        <p:grpSpPr>
          <a:xfrm rot="0">
            <a:off x="12228372" y="2337666"/>
            <a:ext cx="5444578" cy="5423311"/>
            <a:chOff x="0" y="0"/>
            <a:chExt cx="6502400" cy="6477000"/>
          </a:xfrm>
        </p:grpSpPr>
        <p:sp>
          <p:nvSpPr>
            <p:cNvPr name="Freeform 4" id="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24712" t="0" r="-24712" b="0"/>
              </a:stretch>
            </a:blipFill>
          </p:spPr>
        </p:sp>
        <p:sp>
          <p:nvSpPr>
            <p:cNvPr name="Freeform 5" id="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CEB3C0"/>
            </a:solidFill>
          </p:spPr>
        </p:sp>
      </p:grpSp>
      <p:sp>
        <p:nvSpPr>
          <p:cNvPr name="Freeform 6" id="6"/>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6479430" y="8470436"/>
            <a:ext cx="1193520" cy="1159060"/>
            <a:chOff x="0" y="0"/>
            <a:chExt cx="1591360" cy="1545414"/>
          </a:xfrm>
        </p:grpSpPr>
        <p:grpSp>
          <p:nvGrpSpPr>
            <p:cNvPr name="Group 8" id="8"/>
            <p:cNvGrpSpPr/>
            <p:nvPr/>
          </p:nvGrpSpPr>
          <p:grpSpPr>
            <a:xfrm rot="0">
              <a:off x="22973" y="0"/>
              <a:ext cx="1545414" cy="154541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199997"/>
              <a:ext cx="1591360" cy="1080307"/>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16</a:t>
              </a:r>
            </a:p>
          </p:txBody>
        </p:sp>
      </p:grpSp>
      <p:sp>
        <p:nvSpPr>
          <p:cNvPr name="TextBox 12" id="12"/>
          <p:cNvSpPr txBox="true"/>
          <p:nvPr/>
        </p:nvSpPr>
        <p:spPr>
          <a:xfrm rot="0">
            <a:off x="3679044" y="895350"/>
            <a:ext cx="10929913" cy="1206500"/>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rPr>
              <a:t>INSIGHTS</a:t>
            </a:r>
          </a:p>
        </p:txBody>
      </p:sp>
      <p:sp>
        <p:nvSpPr>
          <p:cNvPr name="Freeform 13" id="13"/>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TextBox 2" id="2"/>
          <p:cNvSpPr txBox="true"/>
          <p:nvPr/>
        </p:nvSpPr>
        <p:spPr>
          <a:xfrm rot="0">
            <a:off x="1999619" y="2800708"/>
            <a:ext cx="9886303" cy="52908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331C2C"/>
                </a:solidFill>
                <a:latin typeface="Cooper BT Bold"/>
              </a:rPr>
              <a:t>Registration should be encouraged all times.</a:t>
            </a:r>
          </a:p>
          <a:p>
            <a:pPr algn="l" marL="798829" indent="-399415" lvl="1">
              <a:lnSpc>
                <a:spcPts val="5179"/>
              </a:lnSpc>
              <a:buFont typeface="Arial"/>
              <a:buChar char="•"/>
            </a:pPr>
            <a:r>
              <a:rPr lang="en-US" sz="3699">
                <a:solidFill>
                  <a:srgbClr val="331C2C"/>
                </a:solidFill>
                <a:latin typeface="Cooper BT Bold"/>
              </a:rPr>
              <a:t>A proper data collection strategy should introduced to ensure complete datasets for proper and more insightful analysis.</a:t>
            </a:r>
          </a:p>
          <a:p>
            <a:pPr algn="l" marL="798829" indent="-399415" lvl="1">
              <a:lnSpc>
                <a:spcPts val="5179"/>
              </a:lnSpc>
              <a:buFont typeface="Arial"/>
              <a:buChar char="•"/>
            </a:pPr>
            <a:r>
              <a:rPr lang="en-US" sz="3699">
                <a:solidFill>
                  <a:srgbClr val="331C2C"/>
                </a:solidFill>
                <a:latin typeface="Cooper BT Bold"/>
              </a:rPr>
              <a:t>Routes should be always identified to enable proper solutions.</a:t>
            </a:r>
          </a:p>
        </p:txBody>
      </p:sp>
      <p:grpSp>
        <p:nvGrpSpPr>
          <p:cNvPr name="Group 3" id="3"/>
          <p:cNvGrpSpPr>
            <a:grpSpLocks noChangeAspect="true"/>
          </p:cNvGrpSpPr>
          <p:nvPr/>
        </p:nvGrpSpPr>
        <p:grpSpPr>
          <a:xfrm rot="0">
            <a:off x="11886667" y="2876908"/>
            <a:ext cx="5444578" cy="5423311"/>
            <a:chOff x="0" y="0"/>
            <a:chExt cx="6502400" cy="6477000"/>
          </a:xfrm>
        </p:grpSpPr>
        <p:sp>
          <p:nvSpPr>
            <p:cNvPr name="Freeform 4" id="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24712" t="0" r="-24712" b="0"/>
              </a:stretch>
            </a:blipFill>
          </p:spPr>
        </p:sp>
        <p:sp>
          <p:nvSpPr>
            <p:cNvPr name="Freeform 5" id="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CEB3C0"/>
            </a:solidFill>
          </p:spPr>
        </p:sp>
      </p:grpSp>
      <p:sp>
        <p:nvSpPr>
          <p:cNvPr name="Freeform 6" id="6"/>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6479430" y="8470436"/>
            <a:ext cx="1193520" cy="1159060"/>
            <a:chOff x="0" y="0"/>
            <a:chExt cx="1591360" cy="1545414"/>
          </a:xfrm>
        </p:grpSpPr>
        <p:grpSp>
          <p:nvGrpSpPr>
            <p:cNvPr name="Group 8" id="8"/>
            <p:cNvGrpSpPr/>
            <p:nvPr/>
          </p:nvGrpSpPr>
          <p:grpSpPr>
            <a:xfrm rot="0">
              <a:off x="22973" y="0"/>
              <a:ext cx="1545414" cy="154541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199997"/>
              <a:ext cx="1591360" cy="1080307"/>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17</a:t>
              </a:r>
            </a:p>
          </p:txBody>
        </p:sp>
      </p:grpSp>
      <p:sp>
        <p:nvSpPr>
          <p:cNvPr name="TextBox 12" id="12"/>
          <p:cNvSpPr txBox="true"/>
          <p:nvPr/>
        </p:nvSpPr>
        <p:spPr>
          <a:xfrm rot="0">
            <a:off x="3510106" y="895350"/>
            <a:ext cx="10929913" cy="1206500"/>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rPr>
              <a:t>RECOMMENDATIONS</a:t>
            </a:r>
          </a:p>
        </p:txBody>
      </p:sp>
      <p:sp>
        <p:nvSpPr>
          <p:cNvPr name="Freeform 13" id="13"/>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TextBox 2" id="2"/>
          <p:cNvSpPr txBox="true"/>
          <p:nvPr/>
        </p:nvSpPr>
        <p:spPr>
          <a:xfrm rot="0">
            <a:off x="3990455" y="7421247"/>
            <a:ext cx="10669737" cy="717252"/>
          </a:xfrm>
          <a:prstGeom prst="rect">
            <a:avLst/>
          </a:prstGeom>
        </p:spPr>
        <p:txBody>
          <a:bodyPr anchor="t" rtlCol="false" tIns="0" lIns="0" bIns="0" rIns="0">
            <a:spAutoFit/>
          </a:bodyPr>
          <a:lstStyle/>
          <a:p>
            <a:pPr algn="ctr">
              <a:lnSpc>
                <a:spcPts val="5763"/>
              </a:lnSpc>
            </a:pPr>
            <a:r>
              <a:rPr lang="en-US" sz="4116">
                <a:solidFill>
                  <a:srgbClr val="331C2C"/>
                </a:solidFill>
                <a:latin typeface="Cooper BT Bold"/>
              </a:rPr>
              <a:t>Presented By : Kevin Nabuule</a:t>
            </a:r>
          </a:p>
        </p:txBody>
      </p:sp>
      <p:sp>
        <p:nvSpPr>
          <p:cNvPr name="TextBox 3" id="3"/>
          <p:cNvSpPr txBox="true"/>
          <p:nvPr/>
        </p:nvSpPr>
        <p:spPr>
          <a:xfrm rot="0">
            <a:off x="5702946" y="1812889"/>
            <a:ext cx="6882108" cy="536760"/>
          </a:xfrm>
          <a:prstGeom prst="rect">
            <a:avLst/>
          </a:prstGeom>
        </p:spPr>
        <p:txBody>
          <a:bodyPr anchor="t" rtlCol="false" tIns="0" lIns="0" bIns="0" rIns="0">
            <a:spAutoFit/>
          </a:bodyPr>
          <a:lstStyle/>
          <a:p>
            <a:pPr algn="ctr">
              <a:lnSpc>
                <a:spcPts val="4376"/>
              </a:lnSpc>
            </a:pPr>
            <a:r>
              <a:rPr lang="en-US" sz="3126">
                <a:solidFill>
                  <a:srgbClr val="331C2C"/>
                </a:solidFill>
                <a:latin typeface="Cooper BT Bold"/>
              </a:rPr>
              <a:t>Mentorness Internship</a:t>
            </a:r>
          </a:p>
        </p:txBody>
      </p:sp>
      <p:sp>
        <p:nvSpPr>
          <p:cNvPr name="TextBox 4" id="4"/>
          <p:cNvSpPr txBox="true"/>
          <p:nvPr/>
        </p:nvSpPr>
        <p:spPr>
          <a:xfrm rot="0">
            <a:off x="2775411" y="3912064"/>
            <a:ext cx="12737178" cy="2234502"/>
          </a:xfrm>
          <a:prstGeom prst="rect">
            <a:avLst/>
          </a:prstGeom>
        </p:spPr>
        <p:txBody>
          <a:bodyPr anchor="t" rtlCol="false" tIns="0" lIns="0" bIns="0" rIns="0">
            <a:spAutoFit/>
          </a:bodyPr>
          <a:lstStyle/>
          <a:p>
            <a:pPr algn="ctr">
              <a:lnSpc>
                <a:spcPts val="18183"/>
              </a:lnSpc>
            </a:pPr>
            <a:r>
              <a:rPr lang="en-US" sz="12987">
                <a:solidFill>
                  <a:srgbClr val="331C2C"/>
                </a:solidFill>
                <a:latin typeface="Cooper BT Bold"/>
              </a:rPr>
              <a:t>THANK YOU</a:t>
            </a:r>
          </a:p>
        </p:txBody>
      </p:sp>
      <p:sp>
        <p:nvSpPr>
          <p:cNvPr name="Freeform 5" id="5"/>
          <p:cNvSpPr/>
          <p:nvPr/>
        </p:nvSpPr>
        <p:spPr>
          <a:xfrm flipH="false" flipV="false" rot="-10690362">
            <a:off x="12526631" y="-2276459"/>
            <a:ext cx="6088034" cy="7200900"/>
          </a:xfrm>
          <a:custGeom>
            <a:avLst/>
            <a:gdLst/>
            <a:ahLst/>
            <a:cxnLst/>
            <a:rect r="r" b="b" t="t" l="l"/>
            <a:pathLst>
              <a:path h="7200900" w="6088034">
                <a:moveTo>
                  <a:pt x="0" y="0"/>
                </a:moveTo>
                <a:lnTo>
                  <a:pt x="6088034" y="0"/>
                </a:lnTo>
                <a:lnTo>
                  <a:pt x="6088034"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46247">
            <a:off x="-1156514" y="5381726"/>
            <a:ext cx="6088034" cy="7200900"/>
          </a:xfrm>
          <a:custGeom>
            <a:avLst/>
            <a:gdLst/>
            <a:ahLst/>
            <a:cxnLst/>
            <a:rect r="r" b="b" t="t" l="l"/>
            <a:pathLst>
              <a:path h="7200900" w="6088034">
                <a:moveTo>
                  <a:pt x="0" y="0"/>
                </a:moveTo>
                <a:lnTo>
                  <a:pt x="6088034" y="0"/>
                </a:lnTo>
                <a:lnTo>
                  <a:pt x="6088034"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889093" y="-2025661"/>
            <a:ext cx="4010284" cy="5327672"/>
          </a:xfrm>
          <a:custGeom>
            <a:avLst/>
            <a:gdLst/>
            <a:ahLst/>
            <a:cxnLst/>
            <a:rect r="r" b="b" t="t" l="l"/>
            <a:pathLst>
              <a:path h="5327672" w="4010284">
                <a:moveTo>
                  <a:pt x="0" y="0"/>
                </a:moveTo>
                <a:lnTo>
                  <a:pt x="4010284" y="0"/>
                </a:lnTo>
                <a:lnTo>
                  <a:pt x="4010284" y="5327672"/>
                </a:lnTo>
                <a:lnTo>
                  <a:pt x="0" y="53276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0659771">
            <a:off x="16282858" y="6968873"/>
            <a:ext cx="4010284" cy="5327672"/>
          </a:xfrm>
          <a:custGeom>
            <a:avLst/>
            <a:gdLst/>
            <a:ahLst/>
            <a:cxnLst/>
            <a:rect r="r" b="b" t="t" l="l"/>
            <a:pathLst>
              <a:path h="5327672" w="4010284">
                <a:moveTo>
                  <a:pt x="0" y="0"/>
                </a:moveTo>
                <a:lnTo>
                  <a:pt x="4010284" y="0"/>
                </a:lnTo>
                <a:lnTo>
                  <a:pt x="4010284" y="5327672"/>
                </a:lnTo>
                <a:lnTo>
                  <a:pt x="0" y="53276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TextBox 2" id="2"/>
          <p:cNvSpPr txBox="true"/>
          <p:nvPr/>
        </p:nvSpPr>
        <p:spPr>
          <a:xfrm rot="0">
            <a:off x="2553980" y="895350"/>
            <a:ext cx="13180039" cy="1204191"/>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rPr>
              <a:t>OVERVIEW</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199997"/>
              <a:ext cx="1591360" cy="1085665"/>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1</a:t>
              </a:r>
            </a:p>
          </p:txBody>
        </p:sp>
      </p:grpSp>
      <p:sp>
        <p:nvSpPr>
          <p:cNvPr name="TextBox 9" id="9"/>
          <p:cNvSpPr txBox="true"/>
          <p:nvPr/>
        </p:nvSpPr>
        <p:spPr>
          <a:xfrm rot="0">
            <a:off x="2711345" y="2023341"/>
            <a:ext cx="4480960" cy="642909"/>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331C2C"/>
                </a:solidFill>
                <a:latin typeface="Cooper BT Bold"/>
              </a:rPr>
              <a:t>Introduction</a:t>
            </a:r>
          </a:p>
        </p:txBody>
      </p:sp>
      <p:sp>
        <p:nvSpPr>
          <p:cNvPr name="TextBox 10" id="10"/>
          <p:cNvSpPr txBox="true"/>
          <p:nvPr/>
        </p:nvSpPr>
        <p:spPr>
          <a:xfrm rot="0">
            <a:off x="2711345" y="2975610"/>
            <a:ext cx="6066961" cy="64579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331C2C"/>
                </a:solidFill>
                <a:latin typeface="Cooper BT Bold"/>
              </a:rPr>
              <a:t>Problem statement</a:t>
            </a:r>
          </a:p>
        </p:txBody>
      </p:sp>
      <p:sp>
        <p:nvSpPr>
          <p:cNvPr name="TextBox 11" id="11"/>
          <p:cNvSpPr txBox="true"/>
          <p:nvPr/>
        </p:nvSpPr>
        <p:spPr>
          <a:xfrm rot="0">
            <a:off x="2711345" y="4783946"/>
            <a:ext cx="4480960" cy="642909"/>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331C2C"/>
                </a:solidFill>
                <a:latin typeface="Cooper BT Bold"/>
              </a:rPr>
              <a:t>Objectives</a:t>
            </a:r>
          </a:p>
        </p:txBody>
      </p:sp>
      <p:sp>
        <p:nvSpPr>
          <p:cNvPr name="TextBox 12" id="12"/>
          <p:cNvSpPr txBox="true"/>
          <p:nvPr/>
        </p:nvSpPr>
        <p:spPr>
          <a:xfrm rot="0">
            <a:off x="2711345" y="5588779"/>
            <a:ext cx="7950781" cy="64579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331C2C"/>
                </a:solidFill>
                <a:latin typeface="Cooper BT Bold"/>
              </a:rPr>
              <a:t>Methodology &amp; data cleaning</a:t>
            </a:r>
          </a:p>
        </p:txBody>
      </p:sp>
      <p:sp>
        <p:nvSpPr>
          <p:cNvPr name="TextBox 13" id="13"/>
          <p:cNvSpPr txBox="true"/>
          <p:nvPr/>
        </p:nvSpPr>
        <p:spPr>
          <a:xfrm rot="0">
            <a:off x="2711345" y="6596524"/>
            <a:ext cx="4480960" cy="64579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331C2C"/>
                </a:solidFill>
                <a:latin typeface="Cooper BT Bold"/>
              </a:rPr>
              <a:t>Dashboards</a:t>
            </a:r>
          </a:p>
        </p:txBody>
      </p:sp>
      <p:sp>
        <p:nvSpPr>
          <p:cNvPr name="TextBox 14" id="14"/>
          <p:cNvSpPr txBox="true"/>
          <p:nvPr/>
        </p:nvSpPr>
        <p:spPr>
          <a:xfrm rot="0">
            <a:off x="2711345" y="7604270"/>
            <a:ext cx="5369076" cy="64579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331C2C"/>
                </a:solidFill>
                <a:latin typeface="Cooper BT Bold"/>
              </a:rPr>
              <a:t>Insights</a:t>
            </a:r>
          </a:p>
        </p:txBody>
      </p:sp>
      <p:sp>
        <p:nvSpPr>
          <p:cNvPr name="Freeform 15" id="15"/>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2711345" y="3979741"/>
            <a:ext cx="5950531" cy="64579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331C2C"/>
                </a:solidFill>
                <a:latin typeface="Cooper BT Bold"/>
              </a:rPr>
              <a:t>Dataset description</a:t>
            </a:r>
          </a:p>
        </p:txBody>
      </p:sp>
      <p:sp>
        <p:nvSpPr>
          <p:cNvPr name="TextBox 19" id="19"/>
          <p:cNvSpPr txBox="true"/>
          <p:nvPr/>
        </p:nvSpPr>
        <p:spPr>
          <a:xfrm rot="0">
            <a:off x="2711345" y="8632361"/>
            <a:ext cx="5369076" cy="64579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331C2C"/>
                </a:solidFill>
                <a:latin typeface="Cooper BT Bold"/>
              </a:rPr>
              <a:t>Recommendations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430015" y="2332087"/>
            <a:ext cx="5444578" cy="5423311"/>
            <a:chOff x="0" y="0"/>
            <a:chExt cx="6502400" cy="6477000"/>
          </a:xfrm>
        </p:grpSpPr>
        <p:sp>
          <p:nvSpPr>
            <p:cNvPr name="Freeform 3" id="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50054" t="0" r="-50054" b="0"/>
              </a:stretch>
            </a:blipFill>
          </p:spPr>
        </p:sp>
        <p:sp>
          <p:nvSpPr>
            <p:cNvPr name="Freeform 4" id="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CEB3C0"/>
            </a:solidFill>
          </p:spPr>
        </p:sp>
      </p:grpSp>
      <p:sp>
        <p:nvSpPr>
          <p:cNvPr name="TextBox 5" id="5"/>
          <p:cNvSpPr txBox="true"/>
          <p:nvPr/>
        </p:nvSpPr>
        <p:spPr>
          <a:xfrm rot="0">
            <a:off x="2069437" y="3787140"/>
            <a:ext cx="8932259" cy="2636520"/>
          </a:xfrm>
          <a:prstGeom prst="rect">
            <a:avLst/>
          </a:prstGeom>
        </p:spPr>
        <p:txBody>
          <a:bodyPr anchor="t" rtlCol="false" tIns="0" lIns="0" bIns="0" rIns="0">
            <a:spAutoFit/>
          </a:bodyPr>
          <a:lstStyle/>
          <a:p>
            <a:pPr algn="l">
              <a:lnSpc>
                <a:spcPts val="5179"/>
              </a:lnSpc>
            </a:pPr>
            <a:r>
              <a:rPr lang="en-US" sz="3699">
                <a:solidFill>
                  <a:srgbClr val="331C2C"/>
                </a:solidFill>
                <a:latin typeface="Cooper BT Bold"/>
              </a:rPr>
              <a:t>This project aims to develop dashboards, reports, and anyother insights from the airplanes crashes dataset using PowerBI.</a:t>
            </a:r>
          </a:p>
        </p:txBody>
      </p:sp>
      <p:sp>
        <p:nvSpPr>
          <p:cNvPr name="Freeform 6" id="6"/>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6479430" y="8470436"/>
            <a:ext cx="1193520" cy="1159060"/>
            <a:chOff x="0" y="0"/>
            <a:chExt cx="1591360" cy="1545414"/>
          </a:xfrm>
        </p:grpSpPr>
        <p:grpSp>
          <p:nvGrpSpPr>
            <p:cNvPr name="Group 8" id="8"/>
            <p:cNvGrpSpPr/>
            <p:nvPr/>
          </p:nvGrpSpPr>
          <p:grpSpPr>
            <a:xfrm rot="0">
              <a:off x="22973" y="0"/>
              <a:ext cx="1545414" cy="154541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199997"/>
              <a:ext cx="1591360" cy="1080307"/>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2</a:t>
              </a:r>
            </a:p>
          </p:txBody>
        </p:sp>
      </p:grpSp>
      <p:sp>
        <p:nvSpPr>
          <p:cNvPr name="TextBox 12" id="12"/>
          <p:cNvSpPr txBox="true"/>
          <p:nvPr/>
        </p:nvSpPr>
        <p:spPr>
          <a:xfrm rot="0">
            <a:off x="2553980" y="895350"/>
            <a:ext cx="13180039" cy="1204191"/>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rPr>
              <a:t>INTRODUCTION</a:t>
            </a:r>
          </a:p>
        </p:txBody>
      </p:sp>
      <p:sp>
        <p:nvSpPr>
          <p:cNvPr name="Freeform 13" id="13"/>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TextBox 2" id="2"/>
          <p:cNvSpPr txBox="true"/>
          <p:nvPr/>
        </p:nvSpPr>
        <p:spPr>
          <a:xfrm rot="0">
            <a:off x="2749758" y="895350"/>
            <a:ext cx="11619852" cy="1206500"/>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rPr>
              <a:t>PROBLEM STATEMENT</a:t>
            </a:r>
          </a:p>
        </p:txBody>
      </p:sp>
      <p:sp>
        <p:nvSpPr>
          <p:cNvPr name="TextBox 3" id="3"/>
          <p:cNvSpPr txBox="true"/>
          <p:nvPr/>
        </p:nvSpPr>
        <p:spPr>
          <a:xfrm rot="0">
            <a:off x="2116375" y="2813185"/>
            <a:ext cx="14467835" cy="4407223"/>
          </a:xfrm>
          <a:prstGeom prst="rect">
            <a:avLst/>
          </a:prstGeom>
        </p:spPr>
        <p:txBody>
          <a:bodyPr anchor="t" rtlCol="false" tIns="0" lIns="0" bIns="0" rIns="0">
            <a:spAutoFit/>
          </a:bodyPr>
          <a:lstStyle/>
          <a:p>
            <a:pPr algn="just">
              <a:lnSpc>
                <a:spcPts val="4357"/>
              </a:lnSpc>
            </a:pPr>
            <a:r>
              <a:rPr lang="en-US" sz="3112">
                <a:solidFill>
                  <a:srgbClr val="331C2C"/>
                </a:solidFill>
                <a:latin typeface="Cooper BT Bold"/>
              </a:rPr>
              <a:t>This internship project focuses on conducting a comprehensive analysis of airplane crashes and fatalities </a:t>
            </a:r>
            <a:r>
              <a:rPr lang="en-US" sz="3112">
                <a:solidFill>
                  <a:srgbClr val="331C2C"/>
                </a:solidFill>
                <a:latin typeface="Cooper BT Bold"/>
              </a:rPr>
              <a:t>spanning from 1980 to 2023. The dataset contains crucial information such as crash dates, locations, operators, flight details, aircraft types, and fatality statistics. The goal is to leverage Power BI for interactive visualizations and in-depth insights to understand patterns, contributing factors, and trends in aviation incidents. The analysis aims to provide stakeholders with valuable information for enhancing aviation safety and mitigating risks.</a:t>
            </a:r>
          </a:p>
        </p:txBody>
      </p:sp>
      <p:sp>
        <p:nvSpPr>
          <p:cNvPr name="Freeform 4" id="4"/>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6479430" y="8470436"/>
            <a:ext cx="1193520" cy="1159060"/>
            <a:chOff x="0" y="0"/>
            <a:chExt cx="1591360" cy="1545414"/>
          </a:xfrm>
        </p:grpSpPr>
        <p:grpSp>
          <p:nvGrpSpPr>
            <p:cNvPr name="Group 6" id="6"/>
            <p:cNvGrpSpPr/>
            <p:nvPr/>
          </p:nvGrpSpPr>
          <p:grpSpPr>
            <a:xfrm rot="0">
              <a:off x="22973" y="0"/>
              <a:ext cx="1545414" cy="154541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199997"/>
              <a:ext cx="1591360" cy="1080307"/>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3</a:t>
              </a:r>
            </a:p>
          </p:txBody>
        </p:sp>
      </p:grpSp>
      <p:sp>
        <p:nvSpPr>
          <p:cNvPr name="Freeform 10" id="10"/>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TextBox 2" id="2"/>
          <p:cNvSpPr txBox="true"/>
          <p:nvPr/>
        </p:nvSpPr>
        <p:spPr>
          <a:xfrm rot="0">
            <a:off x="745440" y="358775"/>
            <a:ext cx="16103709" cy="1206500"/>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rPr>
              <a:t>DATASET DESCRIPTION:</a:t>
            </a:r>
          </a:p>
        </p:txBody>
      </p:sp>
      <p:sp>
        <p:nvSpPr>
          <p:cNvPr name="TextBox 3" id="3"/>
          <p:cNvSpPr txBox="true"/>
          <p:nvPr/>
        </p:nvSpPr>
        <p:spPr>
          <a:xfrm rot="0">
            <a:off x="2228849" y="2044700"/>
            <a:ext cx="14847341" cy="7281261"/>
          </a:xfrm>
          <a:prstGeom prst="rect">
            <a:avLst/>
          </a:prstGeom>
        </p:spPr>
        <p:txBody>
          <a:bodyPr anchor="t" rtlCol="false" tIns="0" lIns="0" bIns="0" rIns="0">
            <a:spAutoFit/>
          </a:bodyPr>
          <a:lstStyle/>
          <a:p>
            <a:pPr algn="l">
              <a:lnSpc>
                <a:spcPts val="3445"/>
              </a:lnSpc>
            </a:pPr>
            <a:r>
              <a:rPr lang="en-US" sz="2461">
                <a:solidFill>
                  <a:srgbClr val="331C2C"/>
                </a:solidFill>
                <a:latin typeface="Cooper BT Bold"/>
              </a:rPr>
              <a:t>1. Date: Date of the airplane crash.</a:t>
            </a:r>
          </a:p>
          <a:p>
            <a:pPr algn="l">
              <a:lnSpc>
                <a:spcPts val="3445"/>
              </a:lnSpc>
            </a:pPr>
            <a:r>
              <a:rPr lang="en-US" sz="2461">
                <a:solidFill>
                  <a:srgbClr val="331C2C"/>
                </a:solidFill>
                <a:latin typeface="Cooper BT Bold"/>
              </a:rPr>
              <a:t>2. Time: Time of the airplane crash.</a:t>
            </a:r>
          </a:p>
          <a:p>
            <a:pPr algn="l">
              <a:lnSpc>
                <a:spcPts val="3445"/>
              </a:lnSpc>
            </a:pPr>
            <a:r>
              <a:rPr lang="en-US" sz="2461">
                <a:solidFill>
                  <a:srgbClr val="331C2C"/>
                </a:solidFill>
                <a:latin typeface="Cooper BT Bold"/>
              </a:rPr>
              <a:t>3. Location: Location where the airplane crash occurred.</a:t>
            </a:r>
          </a:p>
          <a:p>
            <a:pPr algn="l">
              <a:lnSpc>
                <a:spcPts val="3445"/>
              </a:lnSpc>
            </a:pPr>
            <a:r>
              <a:rPr lang="en-US" sz="2461">
                <a:solidFill>
                  <a:srgbClr val="331C2C"/>
                </a:solidFill>
                <a:latin typeface="Cooper BT Bold"/>
              </a:rPr>
              <a:t>4. Operator: Operator or airline involved in the incident.</a:t>
            </a:r>
          </a:p>
          <a:p>
            <a:pPr algn="l">
              <a:lnSpc>
                <a:spcPts val="3445"/>
              </a:lnSpc>
            </a:pPr>
            <a:r>
              <a:rPr lang="en-US" sz="2461">
                <a:solidFill>
                  <a:srgbClr val="331C2C"/>
                </a:solidFill>
                <a:latin typeface="Cooper BT Bold"/>
              </a:rPr>
              <a:t>5. Flight #: Flight number associated with the incident.</a:t>
            </a:r>
          </a:p>
          <a:p>
            <a:pPr algn="l">
              <a:lnSpc>
                <a:spcPts val="3445"/>
              </a:lnSpc>
            </a:pPr>
            <a:r>
              <a:rPr lang="en-US" sz="2461">
                <a:solidFill>
                  <a:srgbClr val="331C2C"/>
                </a:solidFill>
                <a:latin typeface="Cooper BT Bold"/>
              </a:rPr>
              <a:t>6. Route: Planned route of the flight.</a:t>
            </a:r>
          </a:p>
          <a:p>
            <a:pPr algn="l">
              <a:lnSpc>
                <a:spcPts val="3445"/>
              </a:lnSpc>
            </a:pPr>
            <a:r>
              <a:rPr lang="en-US" sz="2461">
                <a:solidFill>
                  <a:srgbClr val="331C2C"/>
                </a:solidFill>
                <a:latin typeface="Cooper BT Bold"/>
              </a:rPr>
              <a:t>7. AC Type: Aircraft type involved in the crash.</a:t>
            </a:r>
          </a:p>
          <a:p>
            <a:pPr algn="l">
              <a:lnSpc>
                <a:spcPts val="3445"/>
              </a:lnSpc>
            </a:pPr>
            <a:r>
              <a:rPr lang="en-US" sz="2461">
                <a:solidFill>
                  <a:srgbClr val="331C2C"/>
                </a:solidFill>
                <a:latin typeface="Cooper BT Bold"/>
              </a:rPr>
              <a:t>8. Registration: Registration details of the aircraft.</a:t>
            </a:r>
          </a:p>
          <a:p>
            <a:pPr algn="l">
              <a:lnSpc>
                <a:spcPts val="3445"/>
              </a:lnSpc>
            </a:pPr>
            <a:r>
              <a:rPr lang="en-US" sz="2461">
                <a:solidFill>
                  <a:srgbClr val="331C2C"/>
                </a:solidFill>
                <a:latin typeface="Cooper BT Bold"/>
              </a:rPr>
              <a:t>9. cn/ln: Construction or serial number of the aircraft.</a:t>
            </a:r>
          </a:p>
          <a:p>
            <a:pPr algn="l">
              <a:lnSpc>
                <a:spcPts val="3445"/>
              </a:lnSpc>
            </a:pPr>
            <a:r>
              <a:rPr lang="en-US" sz="2461">
                <a:solidFill>
                  <a:srgbClr val="331C2C"/>
                </a:solidFill>
                <a:latin typeface="Cooper BT Bold"/>
              </a:rPr>
              <a:t>10. Aboard: Total number of individuals aboard the aircraft.</a:t>
            </a:r>
          </a:p>
          <a:p>
            <a:pPr algn="l">
              <a:lnSpc>
                <a:spcPts val="3445"/>
              </a:lnSpc>
            </a:pPr>
            <a:r>
              <a:rPr lang="en-US" sz="2461">
                <a:solidFill>
                  <a:srgbClr val="331C2C"/>
                </a:solidFill>
                <a:latin typeface="Cooper BT Bold"/>
              </a:rPr>
              <a:t>11. Aboard Passengers: Number of passengers aboard the aircraft.</a:t>
            </a:r>
          </a:p>
          <a:p>
            <a:pPr algn="l">
              <a:lnSpc>
                <a:spcPts val="3445"/>
              </a:lnSpc>
            </a:pPr>
            <a:r>
              <a:rPr lang="en-US" sz="2461">
                <a:solidFill>
                  <a:srgbClr val="331C2C"/>
                </a:solidFill>
                <a:latin typeface="Cooper BT Bold"/>
              </a:rPr>
              <a:t>12. Aboard Crew: Number of crew members aboard the aircraft.</a:t>
            </a:r>
          </a:p>
          <a:p>
            <a:pPr algn="l">
              <a:lnSpc>
                <a:spcPts val="3445"/>
              </a:lnSpc>
            </a:pPr>
            <a:r>
              <a:rPr lang="en-US" sz="2461">
                <a:solidFill>
                  <a:srgbClr val="331C2C"/>
                </a:solidFill>
                <a:latin typeface="Cooper BT Bold"/>
              </a:rPr>
              <a:t>13. Fatalities: Total fatalities in the incident.</a:t>
            </a:r>
          </a:p>
          <a:p>
            <a:pPr algn="l">
              <a:lnSpc>
                <a:spcPts val="3445"/>
              </a:lnSpc>
            </a:pPr>
            <a:r>
              <a:rPr lang="en-US" sz="2461">
                <a:solidFill>
                  <a:srgbClr val="331C2C"/>
                </a:solidFill>
                <a:latin typeface="Cooper BT Bold"/>
              </a:rPr>
              <a:t>14. Fatalities Passengers: Number of passenger fatalities.</a:t>
            </a:r>
          </a:p>
          <a:p>
            <a:pPr algn="l">
              <a:lnSpc>
                <a:spcPts val="3445"/>
              </a:lnSpc>
            </a:pPr>
            <a:r>
              <a:rPr lang="en-US" sz="2461">
                <a:solidFill>
                  <a:srgbClr val="331C2C"/>
                </a:solidFill>
                <a:latin typeface="Cooper BT Bold"/>
              </a:rPr>
              <a:t>15. Fatalities Crew: Number of crew member fatalities.</a:t>
            </a:r>
          </a:p>
          <a:p>
            <a:pPr algn="l">
              <a:lnSpc>
                <a:spcPts val="3445"/>
              </a:lnSpc>
            </a:pPr>
            <a:r>
              <a:rPr lang="en-US" sz="2461">
                <a:solidFill>
                  <a:srgbClr val="331C2C"/>
                </a:solidFill>
                <a:latin typeface="Cooper BT Bold"/>
              </a:rPr>
              <a:t>16. Ground: Casualties on the ground, if any.</a:t>
            </a:r>
          </a:p>
          <a:p>
            <a:pPr algn="l">
              <a:lnSpc>
                <a:spcPts val="3445"/>
              </a:lnSpc>
            </a:pPr>
            <a:r>
              <a:rPr lang="en-US" sz="2461">
                <a:solidFill>
                  <a:srgbClr val="331C2C"/>
                </a:solidFill>
                <a:latin typeface="Cooper BT Bold"/>
              </a:rPr>
              <a:t>17. Summary: Brief summary or description of the incident.</a:t>
            </a:r>
          </a:p>
        </p:txBody>
      </p:sp>
      <p:sp>
        <p:nvSpPr>
          <p:cNvPr name="Freeform 4" id="4"/>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6479430" y="8470436"/>
            <a:ext cx="1193520" cy="1159060"/>
            <a:chOff x="0" y="0"/>
            <a:chExt cx="1591360" cy="1545414"/>
          </a:xfrm>
        </p:grpSpPr>
        <p:grpSp>
          <p:nvGrpSpPr>
            <p:cNvPr name="Group 6" id="6"/>
            <p:cNvGrpSpPr/>
            <p:nvPr/>
          </p:nvGrpSpPr>
          <p:grpSpPr>
            <a:xfrm rot="0">
              <a:off x="22973" y="0"/>
              <a:ext cx="1545414" cy="154541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199997"/>
              <a:ext cx="1591360" cy="1080307"/>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4</a:t>
              </a:r>
            </a:p>
          </p:txBody>
        </p:sp>
      </p:grpSp>
      <p:sp>
        <p:nvSpPr>
          <p:cNvPr name="Freeform 10" id="10"/>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TextBox 2" id="2"/>
          <p:cNvSpPr txBox="true"/>
          <p:nvPr/>
        </p:nvSpPr>
        <p:spPr>
          <a:xfrm rot="0">
            <a:off x="1028700" y="895350"/>
            <a:ext cx="16230600" cy="1204191"/>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rPr>
              <a:t>OBJECTIVES</a:t>
            </a:r>
          </a:p>
        </p:txBody>
      </p:sp>
      <p:sp>
        <p:nvSpPr>
          <p:cNvPr name="TextBox 3" id="3"/>
          <p:cNvSpPr txBox="true"/>
          <p:nvPr/>
        </p:nvSpPr>
        <p:spPr>
          <a:xfrm rot="0">
            <a:off x="2508477" y="3548682"/>
            <a:ext cx="13970953" cy="1616710"/>
          </a:xfrm>
          <a:prstGeom prst="rect">
            <a:avLst/>
          </a:prstGeom>
        </p:spPr>
        <p:txBody>
          <a:bodyPr anchor="t" rtlCol="false" tIns="0" lIns="0" bIns="0" rIns="0">
            <a:spAutoFit/>
          </a:bodyPr>
          <a:lstStyle/>
          <a:p>
            <a:pPr algn="l">
              <a:lnSpc>
                <a:spcPts val="4339"/>
              </a:lnSpc>
            </a:pPr>
            <a:r>
              <a:rPr lang="en-US" sz="3099">
                <a:solidFill>
                  <a:srgbClr val="331C2C"/>
                </a:solidFill>
                <a:latin typeface="Cooper BT Bold"/>
              </a:rPr>
              <a:t>Temporal Analysis:</a:t>
            </a:r>
          </a:p>
          <a:p>
            <a:pPr algn="l">
              <a:lnSpc>
                <a:spcPts val="4339"/>
              </a:lnSpc>
            </a:pPr>
            <a:r>
              <a:rPr lang="en-US" sz="3099">
                <a:solidFill>
                  <a:srgbClr val="331C2C"/>
                </a:solidFill>
                <a:latin typeface="Cooper BT Bold"/>
              </a:rPr>
              <a:t>- Explore temporal trends in airplane crashes over the years.</a:t>
            </a:r>
          </a:p>
          <a:p>
            <a:pPr algn="l">
              <a:lnSpc>
                <a:spcPts val="4339"/>
              </a:lnSpc>
            </a:pPr>
            <a:r>
              <a:rPr lang="en-US" sz="3099">
                <a:solidFill>
                  <a:srgbClr val="331C2C"/>
                </a:solidFill>
                <a:latin typeface="Cooper BT Bold"/>
              </a:rPr>
              <a:t>- Identify patterns in the frequency and severity of incidents.</a:t>
            </a:r>
          </a:p>
        </p:txBody>
      </p:sp>
      <p:sp>
        <p:nvSpPr>
          <p:cNvPr name="TextBox 4" id="4"/>
          <p:cNvSpPr txBox="true"/>
          <p:nvPr/>
        </p:nvSpPr>
        <p:spPr>
          <a:xfrm rot="0">
            <a:off x="2508477" y="2796853"/>
            <a:ext cx="3878232" cy="686377"/>
          </a:xfrm>
          <a:prstGeom prst="rect">
            <a:avLst/>
          </a:prstGeom>
        </p:spPr>
        <p:txBody>
          <a:bodyPr anchor="t" rtlCol="false" tIns="0" lIns="0" bIns="0" rIns="0">
            <a:spAutoFit/>
          </a:bodyPr>
          <a:lstStyle/>
          <a:p>
            <a:pPr algn="l">
              <a:lnSpc>
                <a:spcPts val="5599"/>
              </a:lnSpc>
            </a:pPr>
            <a:r>
              <a:rPr lang="en-US" sz="3999">
                <a:solidFill>
                  <a:srgbClr val="331C2C"/>
                </a:solidFill>
                <a:latin typeface="Cooper BT Bold"/>
              </a:rPr>
              <a:t>Objective 1</a:t>
            </a:r>
          </a:p>
        </p:txBody>
      </p:sp>
      <p:sp>
        <p:nvSpPr>
          <p:cNvPr name="TextBox 5" id="5"/>
          <p:cNvSpPr txBox="true"/>
          <p:nvPr/>
        </p:nvSpPr>
        <p:spPr>
          <a:xfrm rot="0">
            <a:off x="2508477" y="5324719"/>
            <a:ext cx="3878232" cy="686377"/>
          </a:xfrm>
          <a:prstGeom prst="rect">
            <a:avLst/>
          </a:prstGeom>
        </p:spPr>
        <p:txBody>
          <a:bodyPr anchor="t" rtlCol="false" tIns="0" lIns="0" bIns="0" rIns="0">
            <a:spAutoFit/>
          </a:bodyPr>
          <a:lstStyle/>
          <a:p>
            <a:pPr algn="l">
              <a:lnSpc>
                <a:spcPts val="5599"/>
              </a:lnSpc>
            </a:pPr>
            <a:r>
              <a:rPr lang="en-US" sz="3999">
                <a:solidFill>
                  <a:srgbClr val="331C2C"/>
                </a:solidFill>
                <a:latin typeface="Cooper BT Bold"/>
              </a:rPr>
              <a:t>Objective 2</a:t>
            </a:r>
          </a:p>
        </p:txBody>
      </p:sp>
      <p:grpSp>
        <p:nvGrpSpPr>
          <p:cNvPr name="Group 6" id="6"/>
          <p:cNvGrpSpPr/>
          <p:nvPr/>
        </p:nvGrpSpPr>
        <p:grpSpPr>
          <a:xfrm rot="0">
            <a:off x="1667838" y="2966270"/>
            <a:ext cx="516960" cy="51696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667838" y="5494136"/>
            <a:ext cx="516960" cy="51696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16479430" y="8470436"/>
            <a:ext cx="1193520" cy="1159060"/>
            <a:chOff x="0" y="0"/>
            <a:chExt cx="1591360" cy="1545414"/>
          </a:xfrm>
        </p:grpSpPr>
        <p:grpSp>
          <p:nvGrpSpPr>
            <p:cNvPr name="Group 14" id="14"/>
            <p:cNvGrpSpPr/>
            <p:nvPr/>
          </p:nvGrpSpPr>
          <p:grpSpPr>
            <a:xfrm rot="0">
              <a:off x="22973" y="0"/>
              <a:ext cx="1545414" cy="154541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199997"/>
              <a:ext cx="1591360" cy="1080307"/>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5</a:t>
              </a:r>
            </a:p>
          </p:txBody>
        </p:sp>
      </p:grpSp>
      <p:sp>
        <p:nvSpPr>
          <p:cNvPr name="TextBox 18" id="18"/>
          <p:cNvSpPr txBox="true"/>
          <p:nvPr/>
        </p:nvSpPr>
        <p:spPr>
          <a:xfrm rot="0">
            <a:off x="2508477" y="6077771"/>
            <a:ext cx="13970953" cy="1616710"/>
          </a:xfrm>
          <a:prstGeom prst="rect">
            <a:avLst/>
          </a:prstGeom>
        </p:spPr>
        <p:txBody>
          <a:bodyPr anchor="t" rtlCol="false" tIns="0" lIns="0" bIns="0" rIns="0">
            <a:spAutoFit/>
          </a:bodyPr>
          <a:lstStyle/>
          <a:p>
            <a:pPr algn="l">
              <a:lnSpc>
                <a:spcPts val="4339"/>
              </a:lnSpc>
            </a:pPr>
            <a:r>
              <a:rPr lang="en-US" sz="3099">
                <a:solidFill>
                  <a:srgbClr val="331C2C"/>
                </a:solidFill>
                <a:latin typeface="Cooper BT Bold"/>
              </a:rPr>
              <a:t>Geospatial Analysis:</a:t>
            </a:r>
          </a:p>
          <a:p>
            <a:pPr algn="l">
              <a:lnSpc>
                <a:spcPts val="4339"/>
              </a:lnSpc>
            </a:pPr>
            <a:r>
              <a:rPr lang="en-US" sz="3099">
                <a:solidFill>
                  <a:srgbClr val="331C2C"/>
                </a:solidFill>
                <a:latin typeface="Cooper BT Bold"/>
              </a:rPr>
              <a:t>- Visualize crash locations on a map to identify hotspots.</a:t>
            </a:r>
          </a:p>
          <a:p>
            <a:pPr algn="l">
              <a:lnSpc>
                <a:spcPts val="4339"/>
              </a:lnSpc>
            </a:pPr>
            <a:r>
              <a:rPr lang="en-US" sz="3099">
                <a:solidFill>
                  <a:srgbClr val="331C2C"/>
                </a:solidFill>
                <a:latin typeface="Cooper BT Bold"/>
              </a:rPr>
              <a:t>- Analyse the distribution of incidents across different regions.</a:t>
            </a:r>
          </a:p>
        </p:txBody>
      </p:sp>
      <p:sp>
        <p:nvSpPr>
          <p:cNvPr name="Freeform 19" id="19"/>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TextBox 2" id="2"/>
          <p:cNvSpPr txBox="true"/>
          <p:nvPr/>
        </p:nvSpPr>
        <p:spPr>
          <a:xfrm rot="0">
            <a:off x="1028700" y="895350"/>
            <a:ext cx="16230600" cy="1204191"/>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rPr>
              <a:t>OBJECTIVES</a:t>
            </a:r>
          </a:p>
        </p:txBody>
      </p:sp>
      <p:sp>
        <p:nvSpPr>
          <p:cNvPr name="TextBox 3" id="3"/>
          <p:cNvSpPr txBox="true"/>
          <p:nvPr/>
        </p:nvSpPr>
        <p:spPr>
          <a:xfrm rot="0">
            <a:off x="2508477" y="3548682"/>
            <a:ext cx="13970953" cy="1616710"/>
          </a:xfrm>
          <a:prstGeom prst="rect">
            <a:avLst/>
          </a:prstGeom>
        </p:spPr>
        <p:txBody>
          <a:bodyPr anchor="t" rtlCol="false" tIns="0" lIns="0" bIns="0" rIns="0">
            <a:spAutoFit/>
          </a:bodyPr>
          <a:lstStyle/>
          <a:p>
            <a:pPr algn="l">
              <a:lnSpc>
                <a:spcPts val="4339"/>
              </a:lnSpc>
            </a:pPr>
            <a:r>
              <a:rPr lang="en-US" sz="3099">
                <a:solidFill>
                  <a:srgbClr val="331C2C"/>
                </a:solidFill>
                <a:latin typeface="Cooper BT Bold"/>
              </a:rPr>
              <a:t>Operator Performance:</a:t>
            </a:r>
          </a:p>
          <a:p>
            <a:pPr algn="l">
              <a:lnSpc>
                <a:spcPts val="4339"/>
              </a:lnSpc>
            </a:pPr>
            <a:r>
              <a:rPr lang="en-US" sz="3099">
                <a:solidFill>
                  <a:srgbClr val="331C2C"/>
                </a:solidFill>
                <a:latin typeface="Cooper BT Bold"/>
              </a:rPr>
              <a:t>- Evaluate the safety records of different operators and airlines.</a:t>
            </a:r>
          </a:p>
          <a:p>
            <a:pPr algn="l">
              <a:lnSpc>
                <a:spcPts val="4339"/>
              </a:lnSpc>
            </a:pPr>
            <a:r>
              <a:rPr lang="en-US" sz="3099">
                <a:solidFill>
                  <a:srgbClr val="331C2C"/>
                </a:solidFill>
                <a:latin typeface="Cooper BT Bold"/>
              </a:rPr>
              <a:t>- Identify operators with higher incident rates.</a:t>
            </a:r>
          </a:p>
        </p:txBody>
      </p:sp>
      <p:sp>
        <p:nvSpPr>
          <p:cNvPr name="TextBox 4" id="4"/>
          <p:cNvSpPr txBox="true"/>
          <p:nvPr/>
        </p:nvSpPr>
        <p:spPr>
          <a:xfrm rot="0">
            <a:off x="2508477" y="2796853"/>
            <a:ext cx="3878232" cy="685800"/>
          </a:xfrm>
          <a:prstGeom prst="rect">
            <a:avLst/>
          </a:prstGeom>
        </p:spPr>
        <p:txBody>
          <a:bodyPr anchor="t" rtlCol="false" tIns="0" lIns="0" bIns="0" rIns="0">
            <a:spAutoFit/>
          </a:bodyPr>
          <a:lstStyle/>
          <a:p>
            <a:pPr algn="l">
              <a:lnSpc>
                <a:spcPts val="5599"/>
              </a:lnSpc>
            </a:pPr>
            <a:r>
              <a:rPr lang="en-US" sz="3999">
                <a:solidFill>
                  <a:srgbClr val="331C2C"/>
                </a:solidFill>
                <a:latin typeface="Cooper BT Bold"/>
              </a:rPr>
              <a:t>Objective 3</a:t>
            </a:r>
          </a:p>
        </p:txBody>
      </p:sp>
      <p:sp>
        <p:nvSpPr>
          <p:cNvPr name="TextBox 5" id="5"/>
          <p:cNvSpPr txBox="true"/>
          <p:nvPr/>
        </p:nvSpPr>
        <p:spPr>
          <a:xfrm rot="0">
            <a:off x="2508477" y="5324719"/>
            <a:ext cx="3878232" cy="685800"/>
          </a:xfrm>
          <a:prstGeom prst="rect">
            <a:avLst/>
          </a:prstGeom>
        </p:spPr>
        <p:txBody>
          <a:bodyPr anchor="t" rtlCol="false" tIns="0" lIns="0" bIns="0" rIns="0">
            <a:spAutoFit/>
          </a:bodyPr>
          <a:lstStyle/>
          <a:p>
            <a:pPr algn="l">
              <a:lnSpc>
                <a:spcPts val="5599"/>
              </a:lnSpc>
            </a:pPr>
            <a:r>
              <a:rPr lang="en-US" sz="3999">
                <a:solidFill>
                  <a:srgbClr val="331C2C"/>
                </a:solidFill>
                <a:latin typeface="Cooper BT Bold"/>
              </a:rPr>
              <a:t>Objective 4</a:t>
            </a:r>
          </a:p>
        </p:txBody>
      </p:sp>
      <p:grpSp>
        <p:nvGrpSpPr>
          <p:cNvPr name="Group 6" id="6"/>
          <p:cNvGrpSpPr/>
          <p:nvPr/>
        </p:nvGrpSpPr>
        <p:grpSpPr>
          <a:xfrm rot="0">
            <a:off x="1667838" y="2966270"/>
            <a:ext cx="516960" cy="51696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667838" y="5494136"/>
            <a:ext cx="516960" cy="51696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16479430" y="8470436"/>
            <a:ext cx="1193520" cy="1159060"/>
            <a:chOff x="0" y="0"/>
            <a:chExt cx="1591360" cy="1545414"/>
          </a:xfrm>
        </p:grpSpPr>
        <p:grpSp>
          <p:nvGrpSpPr>
            <p:cNvPr name="Group 14" id="14"/>
            <p:cNvGrpSpPr/>
            <p:nvPr/>
          </p:nvGrpSpPr>
          <p:grpSpPr>
            <a:xfrm rot="0">
              <a:off x="22973" y="0"/>
              <a:ext cx="1545414" cy="154541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199997"/>
              <a:ext cx="1591360" cy="1080307"/>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6</a:t>
              </a:r>
            </a:p>
          </p:txBody>
        </p:sp>
      </p:grpSp>
      <p:sp>
        <p:nvSpPr>
          <p:cNvPr name="TextBox 18" id="18"/>
          <p:cNvSpPr txBox="true"/>
          <p:nvPr/>
        </p:nvSpPr>
        <p:spPr>
          <a:xfrm rot="0">
            <a:off x="2508477" y="6077771"/>
            <a:ext cx="13970953" cy="2159635"/>
          </a:xfrm>
          <a:prstGeom prst="rect">
            <a:avLst/>
          </a:prstGeom>
        </p:spPr>
        <p:txBody>
          <a:bodyPr anchor="t" rtlCol="false" tIns="0" lIns="0" bIns="0" rIns="0">
            <a:spAutoFit/>
          </a:bodyPr>
          <a:lstStyle/>
          <a:p>
            <a:pPr algn="l">
              <a:lnSpc>
                <a:spcPts val="4339"/>
              </a:lnSpc>
            </a:pPr>
            <a:r>
              <a:rPr lang="en-US" sz="3099">
                <a:solidFill>
                  <a:srgbClr val="331C2C"/>
                </a:solidFill>
                <a:latin typeface="Cooper BT Bold"/>
              </a:rPr>
              <a:t>Aircraft Analysis:</a:t>
            </a:r>
          </a:p>
          <a:p>
            <a:pPr algn="l">
              <a:lnSpc>
                <a:spcPts val="4339"/>
              </a:lnSpc>
            </a:pPr>
            <a:r>
              <a:rPr lang="en-US" sz="3099">
                <a:solidFill>
                  <a:srgbClr val="331C2C"/>
                </a:solidFill>
                <a:latin typeface="Cooper BT Bold"/>
              </a:rPr>
              <a:t>- Analyse the involvement of specific aircraft types in incidents.</a:t>
            </a:r>
          </a:p>
          <a:p>
            <a:pPr algn="l">
              <a:lnSpc>
                <a:spcPts val="4339"/>
              </a:lnSpc>
            </a:pPr>
            <a:r>
              <a:rPr lang="en-US" sz="3099">
                <a:solidFill>
                  <a:srgbClr val="331C2C"/>
                </a:solidFill>
                <a:latin typeface="Cooper BT Bold"/>
              </a:rPr>
              <a:t>- Examine the relationship between aircraft registration and crash occurrences.</a:t>
            </a:r>
          </a:p>
        </p:txBody>
      </p:sp>
      <p:sp>
        <p:nvSpPr>
          <p:cNvPr name="Freeform 19" id="19"/>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TextBox 2" id="2"/>
          <p:cNvSpPr txBox="true"/>
          <p:nvPr/>
        </p:nvSpPr>
        <p:spPr>
          <a:xfrm rot="0">
            <a:off x="1028700" y="895350"/>
            <a:ext cx="16230600" cy="1204191"/>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rPr>
              <a:t>OBJECTIVES</a:t>
            </a:r>
          </a:p>
        </p:txBody>
      </p:sp>
      <p:sp>
        <p:nvSpPr>
          <p:cNvPr name="TextBox 3" id="3"/>
          <p:cNvSpPr txBox="true"/>
          <p:nvPr/>
        </p:nvSpPr>
        <p:spPr>
          <a:xfrm rot="0">
            <a:off x="2508477" y="3548682"/>
            <a:ext cx="13970953" cy="1616710"/>
          </a:xfrm>
          <a:prstGeom prst="rect">
            <a:avLst/>
          </a:prstGeom>
        </p:spPr>
        <p:txBody>
          <a:bodyPr anchor="t" rtlCol="false" tIns="0" lIns="0" bIns="0" rIns="0">
            <a:spAutoFit/>
          </a:bodyPr>
          <a:lstStyle/>
          <a:p>
            <a:pPr algn="l">
              <a:lnSpc>
                <a:spcPts val="4339"/>
              </a:lnSpc>
            </a:pPr>
            <a:r>
              <a:rPr lang="en-US" sz="3099">
                <a:solidFill>
                  <a:srgbClr val="331C2C"/>
                </a:solidFill>
                <a:latin typeface="Cooper BT Bold"/>
              </a:rPr>
              <a:t>Fatality Trends:</a:t>
            </a:r>
          </a:p>
          <a:p>
            <a:pPr algn="l">
              <a:lnSpc>
                <a:spcPts val="4339"/>
              </a:lnSpc>
            </a:pPr>
            <a:r>
              <a:rPr lang="en-US" sz="3099">
                <a:solidFill>
                  <a:srgbClr val="331C2C"/>
                </a:solidFill>
                <a:latin typeface="Cooper BT Bold"/>
              </a:rPr>
              <a:t>- Explore trends in passenger and crew fatalities.</a:t>
            </a:r>
          </a:p>
          <a:p>
            <a:pPr algn="l">
              <a:lnSpc>
                <a:spcPts val="4339"/>
              </a:lnSpc>
            </a:pPr>
            <a:r>
              <a:rPr lang="en-US" sz="3099">
                <a:solidFill>
                  <a:srgbClr val="331C2C"/>
                </a:solidFill>
                <a:latin typeface="Cooper BT Bold"/>
              </a:rPr>
              <a:t>- Investigate factors contributing to fatalities.</a:t>
            </a:r>
          </a:p>
        </p:txBody>
      </p:sp>
      <p:sp>
        <p:nvSpPr>
          <p:cNvPr name="TextBox 4" id="4"/>
          <p:cNvSpPr txBox="true"/>
          <p:nvPr/>
        </p:nvSpPr>
        <p:spPr>
          <a:xfrm rot="0">
            <a:off x="2508477" y="2796853"/>
            <a:ext cx="3878232" cy="685800"/>
          </a:xfrm>
          <a:prstGeom prst="rect">
            <a:avLst/>
          </a:prstGeom>
        </p:spPr>
        <p:txBody>
          <a:bodyPr anchor="t" rtlCol="false" tIns="0" lIns="0" bIns="0" rIns="0">
            <a:spAutoFit/>
          </a:bodyPr>
          <a:lstStyle/>
          <a:p>
            <a:pPr algn="l">
              <a:lnSpc>
                <a:spcPts val="5599"/>
              </a:lnSpc>
            </a:pPr>
            <a:r>
              <a:rPr lang="en-US" sz="3999">
                <a:solidFill>
                  <a:srgbClr val="331C2C"/>
                </a:solidFill>
                <a:latin typeface="Cooper BT Bold"/>
              </a:rPr>
              <a:t>Objective 5</a:t>
            </a:r>
          </a:p>
        </p:txBody>
      </p:sp>
      <p:sp>
        <p:nvSpPr>
          <p:cNvPr name="TextBox 5" id="5"/>
          <p:cNvSpPr txBox="true"/>
          <p:nvPr/>
        </p:nvSpPr>
        <p:spPr>
          <a:xfrm rot="0">
            <a:off x="2508477" y="5324719"/>
            <a:ext cx="3878232" cy="685800"/>
          </a:xfrm>
          <a:prstGeom prst="rect">
            <a:avLst/>
          </a:prstGeom>
        </p:spPr>
        <p:txBody>
          <a:bodyPr anchor="t" rtlCol="false" tIns="0" lIns="0" bIns="0" rIns="0">
            <a:spAutoFit/>
          </a:bodyPr>
          <a:lstStyle/>
          <a:p>
            <a:pPr algn="l">
              <a:lnSpc>
                <a:spcPts val="5599"/>
              </a:lnSpc>
            </a:pPr>
            <a:r>
              <a:rPr lang="en-US" sz="3999">
                <a:solidFill>
                  <a:srgbClr val="331C2C"/>
                </a:solidFill>
                <a:latin typeface="Cooper BT Bold"/>
              </a:rPr>
              <a:t>Objective 6</a:t>
            </a:r>
          </a:p>
        </p:txBody>
      </p:sp>
      <p:grpSp>
        <p:nvGrpSpPr>
          <p:cNvPr name="Group 6" id="6"/>
          <p:cNvGrpSpPr/>
          <p:nvPr/>
        </p:nvGrpSpPr>
        <p:grpSpPr>
          <a:xfrm rot="0">
            <a:off x="1667838" y="2966270"/>
            <a:ext cx="516960" cy="51696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667838" y="5494136"/>
            <a:ext cx="516960" cy="51696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16479430" y="8470436"/>
            <a:ext cx="1193520" cy="1159060"/>
            <a:chOff x="0" y="0"/>
            <a:chExt cx="1591360" cy="1545414"/>
          </a:xfrm>
        </p:grpSpPr>
        <p:grpSp>
          <p:nvGrpSpPr>
            <p:cNvPr name="Group 14" id="14"/>
            <p:cNvGrpSpPr/>
            <p:nvPr/>
          </p:nvGrpSpPr>
          <p:grpSpPr>
            <a:xfrm rot="0">
              <a:off x="22973" y="0"/>
              <a:ext cx="1545414" cy="154541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199997"/>
              <a:ext cx="1591360" cy="1085665"/>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7</a:t>
              </a:r>
            </a:p>
          </p:txBody>
        </p:sp>
      </p:grpSp>
      <p:sp>
        <p:nvSpPr>
          <p:cNvPr name="TextBox 18" id="18"/>
          <p:cNvSpPr txBox="true"/>
          <p:nvPr/>
        </p:nvSpPr>
        <p:spPr>
          <a:xfrm rot="0">
            <a:off x="2508477" y="6077771"/>
            <a:ext cx="13970953" cy="1616710"/>
          </a:xfrm>
          <a:prstGeom prst="rect">
            <a:avLst/>
          </a:prstGeom>
        </p:spPr>
        <p:txBody>
          <a:bodyPr anchor="t" rtlCol="false" tIns="0" lIns="0" bIns="0" rIns="0">
            <a:spAutoFit/>
          </a:bodyPr>
          <a:lstStyle/>
          <a:p>
            <a:pPr algn="l">
              <a:lnSpc>
                <a:spcPts val="4339"/>
              </a:lnSpc>
            </a:pPr>
            <a:r>
              <a:rPr lang="en-US" sz="3099">
                <a:solidFill>
                  <a:srgbClr val="331C2C"/>
                </a:solidFill>
                <a:latin typeface="Cooper BT Bold"/>
              </a:rPr>
              <a:t>Route Analysis:</a:t>
            </a:r>
          </a:p>
          <a:p>
            <a:pPr algn="l">
              <a:lnSpc>
                <a:spcPts val="4339"/>
              </a:lnSpc>
            </a:pPr>
            <a:r>
              <a:rPr lang="en-US" sz="3099">
                <a:solidFill>
                  <a:srgbClr val="331C2C"/>
                </a:solidFill>
                <a:latin typeface="Cooper BT Bold"/>
              </a:rPr>
              <a:t>- Analyse incident patterns on specific flight routes.</a:t>
            </a:r>
          </a:p>
          <a:p>
            <a:pPr algn="l">
              <a:lnSpc>
                <a:spcPts val="4339"/>
              </a:lnSpc>
            </a:pPr>
            <a:r>
              <a:rPr lang="en-US" sz="3099">
                <a:solidFill>
                  <a:srgbClr val="331C2C"/>
                </a:solidFill>
                <a:latin typeface="Cooper BT Bold"/>
              </a:rPr>
              <a:t>- Identify routes with a higher likelihood of incidents.</a:t>
            </a:r>
          </a:p>
        </p:txBody>
      </p:sp>
      <p:sp>
        <p:nvSpPr>
          <p:cNvPr name="Freeform 19" id="19"/>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F41D5"/>
        </a:solidFill>
      </p:bgPr>
    </p:bg>
    <p:spTree>
      <p:nvGrpSpPr>
        <p:cNvPr id="1" name=""/>
        <p:cNvGrpSpPr/>
        <p:nvPr/>
      </p:nvGrpSpPr>
      <p:grpSpPr>
        <a:xfrm>
          <a:off x="0" y="0"/>
          <a:ext cx="0" cy="0"/>
          <a:chOff x="0" y="0"/>
          <a:chExt cx="0" cy="0"/>
        </a:xfrm>
      </p:grpSpPr>
      <p:sp>
        <p:nvSpPr>
          <p:cNvPr name="TextBox 2" id="2"/>
          <p:cNvSpPr txBox="true"/>
          <p:nvPr/>
        </p:nvSpPr>
        <p:spPr>
          <a:xfrm rot="0">
            <a:off x="2635467" y="578304"/>
            <a:ext cx="11804552" cy="2169795"/>
          </a:xfrm>
          <a:prstGeom prst="rect">
            <a:avLst/>
          </a:prstGeom>
        </p:spPr>
        <p:txBody>
          <a:bodyPr anchor="t" rtlCol="false" tIns="0" lIns="0" bIns="0" rIns="0">
            <a:spAutoFit/>
          </a:bodyPr>
          <a:lstStyle/>
          <a:p>
            <a:pPr algn="ctr">
              <a:lnSpc>
                <a:spcPts val="8680"/>
              </a:lnSpc>
            </a:pPr>
            <a:r>
              <a:rPr lang="en-US" sz="6200">
                <a:solidFill>
                  <a:srgbClr val="331C2C"/>
                </a:solidFill>
                <a:latin typeface="Cooper BT Bold"/>
              </a:rPr>
              <a:t>METHODOLOGY &amp; DATA CLEANING</a:t>
            </a:r>
          </a:p>
        </p:txBody>
      </p:sp>
      <p:sp>
        <p:nvSpPr>
          <p:cNvPr name="TextBox 3" id="3"/>
          <p:cNvSpPr txBox="true"/>
          <p:nvPr/>
        </p:nvSpPr>
        <p:spPr>
          <a:xfrm rot="0">
            <a:off x="1791340" y="2895980"/>
            <a:ext cx="14705320" cy="5923143"/>
          </a:xfrm>
          <a:prstGeom prst="rect">
            <a:avLst/>
          </a:prstGeom>
        </p:spPr>
        <p:txBody>
          <a:bodyPr anchor="t" rtlCol="false" tIns="0" lIns="0" bIns="0" rIns="0">
            <a:spAutoFit/>
          </a:bodyPr>
          <a:lstStyle/>
          <a:p>
            <a:pPr algn="l">
              <a:lnSpc>
                <a:spcPts val="5852"/>
              </a:lnSpc>
            </a:pPr>
            <a:r>
              <a:rPr lang="en-US" sz="4180">
                <a:solidFill>
                  <a:srgbClr val="331C2C"/>
                </a:solidFill>
                <a:latin typeface="Cooper BT Bold"/>
              </a:rPr>
              <a:t>The data was loaded into PowerBI desktop and transformed/cleaned by;</a:t>
            </a:r>
          </a:p>
          <a:p>
            <a:pPr algn="l" marL="902546" indent="-451273" lvl="1">
              <a:lnSpc>
                <a:spcPts val="5852"/>
              </a:lnSpc>
              <a:buFont typeface="Arial"/>
              <a:buChar char="•"/>
            </a:pPr>
            <a:r>
              <a:rPr lang="en-US" sz="4180">
                <a:solidFill>
                  <a:srgbClr val="331C2C"/>
                </a:solidFill>
                <a:latin typeface="Cooper BT Bold"/>
              </a:rPr>
              <a:t>Datatypes were corrected accordingly</a:t>
            </a:r>
          </a:p>
          <a:p>
            <a:pPr algn="l" marL="902546" indent="-451273" lvl="1">
              <a:lnSpc>
                <a:spcPts val="5852"/>
              </a:lnSpc>
              <a:buFont typeface="Arial"/>
              <a:buChar char="•"/>
            </a:pPr>
            <a:r>
              <a:rPr lang="en-US" sz="4180">
                <a:solidFill>
                  <a:srgbClr val="331C2C"/>
                </a:solidFill>
                <a:latin typeface="Cooper BT Bold"/>
              </a:rPr>
              <a:t>Removed any empty rows and duplicates</a:t>
            </a:r>
          </a:p>
          <a:p>
            <a:pPr algn="l" marL="902546" indent="-451273" lvl="1">
              <a:lnSpc>
                <a:spcPts val="5852"/>
              </a:lnSpc>
              <a:buFont typeface="Arial"/>
              <a:buChar char="•"/>
            </a:pPr>
            <a:r>
              <a:rPr lang="en-US" sz="4180">
                <a:solidFill>
                  <a:srgbClr val="331C2C"/>
                </a:solidFill>
                <a:latin typeface="Cooper BT Bold"/>
              </a:rPr>
              <a:t>Missing values were removed and for text columns were replaced with “UNSPECIFIED”.</a:t>
            </a:r>
          </a:p>
          <a:p>
            <a:pPr algn="l" marL="902546" indent="-451273" lvl="1">
              <a:lnSpc>
                <a:spcPts val="5852"/>
              </a:lnSpc>
              <a:buFont typeface="Arial"/>
              <a:buChar char="•"/>
            </a:pPr>
            <a:r>
              <a:rPr lang="en-US" sz="4180">
                <a:solidFill>
                  <a:srgbClr val="331C2C"/>
                </a:solidFill>
                <a:latin typeface="Cooper BT Bold"/>
              </a:rPr>
              <a:t>Columns with over 60% were deleted from the datset.</a:t>
            </a:r>
          </a:p>
        </p:txBody>
      </p:sp>
      <p:sp>
        <p:nvSpPr>
          <p:cNvPr name="Freeform 4" id="4"/>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6479430" y="8470436"/>
            <a:ext cx="1193520" cy="1159060"/>
            <a:chOff x="0" y="0"/>
            <a:chExt cx="1591360" cy="1545414"/>
          </a:xfrm>
        </p:grpSpPr>
        <p:grpSp>
          <p:nvGrpSpPr>
            <p:cNvPr name="Group 6" id="6"/>
            <p:cNvGrpSpPr/>
            <p:nvPr/>
          </p:nvGrpSpPr>
          <p:grpSpPr>
            <a:xfrm rot="0">
              <a:off x="22973" y="0"/>
              <a:ext cx="1545414" cy="154541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199997"/>
              <a:ext cx="1591360" cy="1085665"/>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rPr>
                <a:t>8</a:t>
              </a:r>
            </a:p>
          </p:txBody>
        </p:sp>
      </p:grpSp>
      <p:sp>
        <p:nvSpPr>
          <p:cNvPr name="Freeform 10" id="10"/>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DAGEJaNSTeU</dc:identifier>
  <dcterms:modified xsi:type="dcterms:W3CDTF">2011-08-01T06:04:30Z</dcterms:modified>
  <cp:revision>1</cp:revision>
  <dc:title>Airplane crashes Presentation</dc:title>
</cp:coreProperties>
</file>