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3" r:id="rId3"/>
    <p:sldId id="258" r:id="rId4"/>
    <p:sldId id="259" r:id="rId5"/>
    <p:sldId id="260" r:id="rId6"/>
    <p:sldId id="264" r:id="rId7"/>
    <p:sldId id="265" r:id="rId8"/>
    <p:sldId id="266" r:id="rId9"/>
    <p:sldId id="268" r:id="rId10"/>
    <p:sldId id="269" r:id="rId11"/>
    <p:sldId id="270" r:id="rId12"/>
    <p:sldId id="271" r:id="rId13"/>
    <p:sldId id="272" r:id="rId14"/>
    <p:sldId id="273" r:id="rId15"/>
    <p:sldId id="274" r:id="rId16"/>
    <p:sldId id="275" r:id="rId17"/>
    <p:sldId id="278" r:id="rId18"/>
    <p:sldId id="277"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94"/>
  </p:normalViewPr>
  <p:slideViewPr>
    <p:cSldViewPr snapToGrid="0" snapToObjects="1">
      <p:cViewPr>
        <p:scale>
          <a:sx n="113" d="100"/>
          <a:sy n="113" d="100"/>
        </p:scale>
        <p:origin x="52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6/1/24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6/1/24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6/1/24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6/1/24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6/1/24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6/1/24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6/1/24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6/1/24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6/1/24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6/1/24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6/1/24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6/1/24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1F51-B11F-A34C-9A0C-4934BA990CBD}"/>
              </a:ext>
            </a:extLst>
          </p:cNvPr>
          <p:cNvSpPr>
            <a:spLocks noGrp="1"/>
          </p:cNvSpPr>
          <p:nvPr>
            <p:ph type="title"/>
          </p:nvPr>
        </p:nvSpPr>
        <p:spPr>
          <a:xfrm>
            <a:off x="2108278" y="715458"/>
            <a:ext cx="8384142" cy="1077229"/>
          </a:xfrm>
        </p:spPr>
        <p:txBody>
          <a:bodyPr>
            <a:normAutofit fontScale="90000"/>
          </a:bodyPr>
          <a:lstStyle/>
          <a:p>
            <a:r>
              <a:rPr lang="en-US" dirty="0">
                <a:latin typeface="Palatino" pitchFamily="2" charset="77"/>
                <a:ea typeface="Palatino" pitchFamily="2" charset="77"/>
              </a:rPr>
              <a:t>Week 3A: The Battle of Gaugamela; Babylon; Persia (Summer 331-Winter 330 BCE)</a:t>
            </a:r>
            <a:br>
              <a:rPr lang="en-US" dirty="0">
                <a:latin typeface="Palatino" pitchFamily="2" charset="77"/>
                <a:ea typeface="Palatino" pitchFamily="2" charset="77"/>
              </a:rPr>
            </a:br>
            <a:endParaRPr lang="en-US" dirty="0">
              <a:latin typeface="Palatino" pitchFamily="2" charset="77"/>
              <a:ea typeface="Palatino" pitchFamily="2" charset="77"/>
            </a:endParaRPr>
          </a:p>
        </p:txBody>
      </p:sp>
      <p:pic>
        <p:nvPicPr>
          <p:cNvPr id="4" name="Picture 3">
            <a:extLst>
              <a:ext uri="{FF2B5EF4-FFF2-40B4-BE49-F238E27FC236}">
                <a16:creationId xmlns:a16="http://schemas.microsoft.com/office/drawing/2014/main" id="{11F39B5E-643C-7C4F-B6C4-963A40A4FB63}"/>
              </a:ext>
            </a:extLst>
          </p:cNvPr>
          <p:cNvPicPr>
            <a:picLocks noChangeAspect="1"/>
          </p:cNvPicPr>
          <p:nvPr/>
        </p:nvPicPr>
        <p:blipFill>
          <a:blip r:embed="rId2"/>
          <a:stretch>
            <a:fillRect/>
          </a:stretch>
        </p:blipFill>
        <p:spPr>
          <a:xfrm>
            <a:off x="2846885" y="1792687"/>
            <a:ext cx="6906928" cy="3672297"/>
          </a:xfrm>
          <a:prstGeom prst="rect">
            <a:avLst/>
          </a:prstGeom>
        </p:spPr>
      </p:pic>
      <p:sp>
        <p:nvSpPr>
          <p:cNvPr id="5" name="TextBox 4">
            <a:extLst>
              <a:ext uri="{FF2B5EF4-FFF2-40B4-BE49-F238E27FC236}">
                <a16:creationId xmlns:a16="http://schemas.microsoft.com/office/drawing/2014/main" id="{3FBEBCA9-3E24-A248-91B5-7515552487EC}"/>
              </a:ext>
            </a:extLst>
          </p:cNvPr>
          <p:cNvSpPr txBox="1"/>
          <p:nvPr/>
        </p:nvSpPr>
        <p:spPr>
          <a:xfrm>
            <a:off x="2673753" y="5464984"/>
            <a:ext cx="7523544" cy="646331"/>
          </a:xfrm>
          <a:prstGeom prst="rect">
            <a:avLst/>
          </a:prstGeom>
          <a:noFill/>
        </p:spPr>
        <p:txBody>
          <a:bodyPr wrap="square" rtlCol="0">
            <a:spAutoFit/>
          </a:bodyPr>
          <a:lstStyle/>
          <a:p>
            <a:r>
              <a:rPr lang="en-US" dirty="0">
                <a:latin typeface="Palatino" pitchFamily="2" charset="77"/>
                <a:ea typeface="Palatino" pitchFamily="2" charset="77"/>
              </a:rPr>
              <a:t>Babylonian Astronomical Diary in Cuneiform, mentioning Gaugamela and Alexander’s entry into Babylon (British Museum)</a:t>
            </a:r>
          </a:p>
        </p:txBody>
      </p:sp>
    </p:spTree>
    <p:extLst>
      <p:ext uri="{BB962C8B-B14F-4D97-AF65-F5344CB8AC3E}">
        <p14:creationId xmlns:p14="http://schemas.microsoft.com/office/powerpoint/2010/main" val="3561075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7CC23-D43F-C541-934F-1FD80EE1CB4E}"/>
              </a:ext>
            </a:extLst>
          </p:cNvPr>
          <p:cNvSpPr txBox="1"/>
          <p:nvPr/>
        </p:nvSpPr>
        <p:spPr>
          <a:xfrm>
            <a:off x="2858575" y="231494"/>
            <a:ext cx="6407523"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Events: The Battle of Gaugamela: Oct. 1</a:t>
            </a:r>
            <a:r>
              <a:rPr lang="en-US" sz="2400" baseline="30000" dirty="0">
                <a:solidFill>
                  <a:srgbClr val="FFC000"/>
                </a:solidFill>
                <a:latin typeface="Palatino" pitchFamily="2" charset="77"/>
                <a:ea typeface="Palatino" pitchFamily="2" charset="77"/>
              </a:rPr>
              <a:t>st</a:t>
            </a:r>
            <a:r>
              <a:rPr lang="en-US" sz="2400" dirty="0">
                <a:solidFill>
                  <a:srgbClr val="FFC000"/>
                </a:solidFill>
                <a:latin typeface="Palatino" pitchFamily="2" charset="77"/>
                <a:ea typeface="Palatino" pitchFamily="2" charset="77"/>
              </a:rPr>
              <a:t> 331</a:t>
            </a:r>
          </a:p>
        </p:txBody>
      </p:sp>
      <p:sp>
        <p:nvSpPr>
          <p:cNvPr id="2" name="TextBox 1">
            <a:extLst>
              <a:ext uri="{FF2B5EF4-FFF2-40B4-BE49-F238E27FC236}">
                <a16:creationId xmlns:a16="http://schemas.microsoft.com/office/drawing/2014/main" id="{A5C937D3-2EBE-B141-BFDE-CDDCC2FCB35A}"/>
              </a:ext>
            </a:extLst>
          </p:cNvPr>
          <p:cNvSpPr txBox="1"/>
          <p:nvPr/>
        </p:nvSpPr>
        <p:spPr>
          <a:xfrm>
            <a:off x="1330362" y="903642"/>
            <a:ext cx="9531275"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Palatino" pitchFamily="2" charset="77"/>
                <a:ea typeface="Palatino" pitchFamily="2" charset="77"/>
              </a:rPr>
              <a:t>Arrian (3.14.3) – “the already fearful Darius could only see danger multiplied all around, </a:t>
            </a:r>
            <a:r>
              <a:rPr lang="en-US" i="1" dirty="0">
                <a:latin typeface="Palatino" pitchFamily="2" charset="77"/>
                <a:ea typeface="Palatino" pitchFamily="2" charset="77"/>
              </a:rPr>
              <a:t>and he was the first to turn and run</a:t>
            </a:r>
            <a:r>
              <a:rPr lang="en-US" dirty="0">
                <a:latin typeface="Palatino" pitchFamily="2" charset="77"/>
                <a:ea typeface="Palatino" pitchFamily="2" charset="77"/>
              </a:rPr>
              <a:t>.”</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Astronomical Diary: “Opposite each other they fought and a heavy defeat of the troops [of the king he inflicted].The king, </a:t>
            </a:r>
            <a:r>
              <a:rPr lang="en-US" i="1" dirty="0">
                <a:latin typeface="Palatino" pitchFamily="2" charset="77"/>
                <a:ea typeface="Palatino" pitchFamily="2" charset="77"/>
              </a:rPr>
              <a:t>his troops deserted him and to their cities [they went] They fled to the land of the </a:t>
            </a:r>
            <a:r>
              <a:rPr lang="en-US" i="1" dirty="0" err="1">
                <a:latin typeface="Palatino" pitchFamily="2" charset="77"/>
                <a:ea typeface="Palatino" pitchFamily="2" charset="77"/>
              </a:rPr>
              <a:t>Guti</a:t>
            </a:r>
            <a:r>
              <a:rPr lang="en-US" dirty="0">
                <a:latin typeface="Palatino" pitchFamily="2" charset="77"/>
                <a:ea typeface="Palatino" pitchFamily="2" charset="77"/>
              </a:rPr>
              <a:t>.”</a:t>
            </a:r>
          </a:p>
          <a:p>
            <a:pPr marL="285750" indent="-285750">
              <a:buFont typeface="Arial" panose="020B0604020202020204" pitchFamily="34" charset="0"/>
              <a:buChar char="•"/>
            </a:pPr>
            <a:endParaRPr lang="en-US" dirty="0">
              <a:latin typeface="Palatino" pitchFamily="2" charset="77"/>
              <a:ea typeface="Palatino" pitchFamily="2" charset="77"/>
            </a:endParaRPr>
          </a:p>
          <a:p>
            <a:r>
              <a:rPr lang="en-US" dirty="0">
                <a:solidFill>
                  <a:schemeClr val="accent5"/>
                </a:solidFill>
                <a:latin typeface="Palatino" pitchFamily="2" charset="77"/>
                <a:ea typeface="Palatino" pitchFamily="2" charset="77"/>
              </a:rPr>
              <a:t>Q</a:t>
            </a:r>
            <a:r>
              <a:rPr lang="en-US" dirty="0">
                <a:latin typeface="Palatino" pitchFamily="2" charset="77"/>
                <a:ea typeface="Palatino" pitchFamily="2" charset="77"/>
              </a:rPr>
              <a:t>) Can we speculate on the most likely causes of the Macedonian victory at Gaugamela?</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Whether he was quick or late to flee, Darius fled the battle along with Bessus and gathered men on his route to Ecbatana in Media, knowing Alexander would take the road to Babylon and Susa.</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err="1">
                <a:latin typeface="Palatino" pitchFamily="2" charset="77"/>
                <a:ea typeface="Palatino" pitchFamily="2" charset="77"/>
              </a:rPr>
              <a:t>Mazaeus</a:t>
            </a:r>
            <a:r>
              <a:rPr lang="en-US" dirty="0">
                <a:latin typeface="Palatino" pitchFamily="2" charset="77"/>
                <a:ea typeface="Palatino" pitchFamily="2" charset="77"/>
              </a:rPr>
              <a:t>, meanwhile, fled for Babylon, where Alexander and his army would proceed over the next few weeks.</a:t>
            </a:r>
          </a:p>
          <a:p>
            <a:pPr marL="285750" indent="-285750">
              <a:buFont typeface="Arial" panose="020B0604020202020204" pitchFamily="34" charset="0"/>
              <a:buChar char="•"/>
            </a:pPr>
            <a:endParaRPr lang="en-US" dirty="0">
              <a:latin typeface="Palatino" pitchFamily="2" charset="77"/>
              <a:ea typeface="Palatino" pitchFamily="2" charset="77"/>
            </a:endParaRPr>
          </a:p>
        </p:txBody>
      </p:sp>
    </p:spTree>
    <p:extLst>
      <p:ext uri="{BB962C8B-B14F-4D97-AF65-F5344CB8AC3E}">
        <p14:creationId xmlns:p14="http://schemas.microsoft.com/office/powerpoint/2010/main" val="2553871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7CC23-D43F-C541-934F-1FD80EE1CB4E}"/>
              </a:ext>
            </a:extLst>
          </p:cNvPr>
          <p:cNvSpPr txBox="1"/>
          <p:nvPr/>
        </p:nvSpPr>
        <p:spPr>
          <a:xfrm>
            <a:off x="2858575" y="231494"/>
            <a:ext cx="7095340"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Post-Gaugamela: A Critical Juncture (Autumn 331)</a:t>
            </a:r>
          </a:p>
        </p:txBody>
      </p:sp>
      <p:sp>
        <p:nvSpPr>
          <p:cNvPr id="4" name="TextBox 3">
            <a:extLst>
              <a:ext uri="{FF2B5EF4-FFF2-40B4-BE49-F238E27FC236}">
                <a16:creationId xmlns:a16="http://schemas.microsoft.com/office/drawing/2014/main" id="{6C96D551-E1EE-2246-B429-44B58ADCC3EA}"/>
              </a:ext>
            </a:extLst>
          </p:cNvPr>
          <p:cNvSpPr txBox="1"/>
          <p:nvPr/>
        </p:nvSpPr>
        <p:spPr>
          <a:xfrm>
            <a:off x="1206649" y="693159"/>
            <a:ext cx="9778701" cy="5632311"/>
          </a:xfrm>
          <a:prstGeom prst="rect">
            <a:avLst/>
          </a:prstGeom>
          <a:noFill/>
        </p:spPr>
        <p:txBody>
          <a:bodyPr wrap="square" rtlCol="0">
            <a:spAutoFit/>
          </a:bodyPr>
          <a:lstStyle/>
          <a:p>
            <a:r>
              <a:rPr lang="en-US" b="1" dirty="0">
                <a:latin typeface="Palatino" pitchFamily="2" charset="77"/>
                <a:ea typeface="Palatino" pitchFamily="2" charset="77"/>
              </a:rPr>
              <a:t>How did the victory at Gaugamela impact the political and military situation?</a:t>
            </a:r>
          </a:p>
          <a:p>
            <a:pPr marL="285750" indent="-285750">
              <a:buFontTx/>
              <a:buChar char="-"/>
            </a:pPr>
            <a:r>
              <a:rPr lang="en-US" dirty="0">
                <a:latin typeface="Palatino" pitchFamily="2" charset="77"/>
                <a:ea typeface="Palatino" pitchFamily="2" charset="77"/>
              </a:rPr>
              <a:t>Darius was still alive, and could (and would) prepare for another battle; nothing left to offer in diplomacy, but could still recruit from the upper satrapies w. Bessus.</a:t>
            </a:r>
          </a:p>
          <a:p>
            <a:pPr marL="285750" indent="-285750">
              <a:buFontTx/>
              <a:buChar char="-"/>
            </a:pPr>
            <a:endParaRPr lang="en-US" dirty="0">
              <a:latin typeface="Palatino" pitchFamily="2" charset="77"/>
              <a:ea typeface="Palatino" pitchFamily="2" charset="77"/>
            </a:endParaRPr>
          </a:p>
          <a:p>
            <a:pPr marL="285750" indent="-285750">
              <a:buFontTx/>
              <a:buChar char="-"/>
            </a:pPr>
            <a:r>
              <a:rPr lang="en-US" dirty="0">
                <a:latin typeface="Palatino" pitchFamily="2" charset="77"/>
                <a:ea typeface="Palatino" pitchFamily="2" charset="77"/>
              </a:rPr>
              <a:t>Major reputational damage to Darius: A. was “King of the world” in Babylonian documents while Darius was still alive.</a:t>
            </a:r>
          </a:p>
          <a:p>
            <a:pPr marL="285750" indent="-285750">
              <a:buFontTx/>
              <a:buChar char="-"/>
            </a:pPr>
            <a:endParaRPr lang="en-US" dirty="0">
              <a:latin typeface="Palatino" pitchFamily="2" charset="77"/>
              <a:ea typeface="Palatino" pitchFamily="2" charset="77"/>
            </a:endParaRPr>
          </a:p>
          <a:p>
            <a:pPr marL="285750" indent="-285750">
              <a:buFontTx/>
              <a:buChar char="-"/>
            </a:pPr>
            <a:r>
              <a:rPr lang="en-US" dirty="0">
                <a:solidFill>
                  <a:schemeClr val="accent5"/>
                </a:solidFill>
                <a:latin typeface="Palatino" pitchFamily="2" charset="77"/>
                <a:ea typeface="Palatino" pitchFamily="2" charset="77"/>
              </a:rPr>
              <a:t>Susa</a:t>
            </a:r>
            <a:r>
              <a:rPr lang="en-US" dirty="0">
                <a:latin typeface="Palatino" pitchFamily="2" charset="77"/>
                <a:ea typeface="Palatino" pitchFamily="2" charset="77"/>
              </a:rPr>
              <a:t> and </a:t>
            </a:r>
            <a:r>
              <a:rPr lang="en-US" dirty="0">
                <a:solidFill>
                  <a:schemeClr val="accent5"/>
                </a:solidFill>
                <a:latin typeface="Palatino" pitchFamily="2" charset="77"/>
                <a:ea typeface="Palatino" pitchFamily="2" charset="77"/>
              </a:rPr>
              <a:t>Babylon</a:t>
            </a:r>
            <a:r>
              <a:rPr lang="en-US" dirty="0">
                <a:latin typeface="Palatino" pitchFamily="2" charset="77"/>
                <a:ea typeface="Palatino" pitchFamily="2" charset="77"/>
              </a:rPr>
              <a:t> (and their massive treasuries) were won along with the battle.</a:t>
            </a:r>
          </a:p>
          <a:p>
            <a:pPr marL="285750" indent="-285750">
              <a:buFontTx/>
              <a:buChar char="-"/>
            </a:pPr>
            <a:endParaRPr lang="en-US" dirty="0">
              <a:latin typeface="Palatino" pitchFamily="2" charset="77"/>
              <a:ea typeface="Palatino" pitchFamily="2" charset="77"/>
            </a:endParaRPr>
          </a:p>
          <a:p>
            <a:pPr marL="285750" indent="-285750">
              <a:buFontTx/>
              <a:buChar char="-"/>
            </a:pPr>
            <a:r>
              <a:rPr lang="en-US" dirty="0">
                <a:latin typeface="Palatino" pitchFamily="2" charset="77"/>
                <a:ea typeface="Palatino" pitchFamily="2" charset="77"/>
              </a:rPr>
              <a:t>Large contingent of reinforcements (c.15,000) arrive from Macedonia; army at least at its original strength.</a:t>
            </a:r>
          </a:p>
          <a:p>
            <a:pPr marL="285750" indent="-285750">
              <a:buFontTx/>
              <a:buChar char="-"/>
            </a:pPr>
            <a:endParaRPr lang="en-US" dirty="0">
              <a:latin typeface="Palatino" pitchFamily="2" charset="77"/>
              <a:ea typeface="Palatino" pitchFamily="2" charset="77"/>
            </a:endParaRPr>
          </a:p>
          <a:p>
            <a:pPr marL="285750" indent="-285750">
              <a:buFontTx/>
              <a:buChar char="-"/>
            </a:pPr>
            <a:r>
              <a:rPr lang="en-US" dirty="0">
                <a:latin typeface="Palatino" pitchFamily="2" charset="77"/>
                <a:ea typeface="Palatino" pitchFamily="2" charset="77"/>
              </a:rPr>
              <a:t>The heartland of the Persian empire (Persis/</a:t>
            </a:r>
            <a:r>
              <a:rPr lang="en-US" dirty="0" err="1">
                <a:latin typeface="Palatino" pitchFamily="2" charset="77"/>
                <a:ea typeface="Palatino" pitchFamily="2" charset="77"/>
              </a:rPr>
              <a:t>Parsa</a:t>
            </a:r>
            <a:r>
              <a:rPr lang="en-US" dirty="0">
                <a:latin typeface="Palatino" pitchFamily="2" charset="77"/>
                <a:ea typeface="Palatino" pitchFamily="2" charset="77"/>
              </a:rPr>
              <a:t>) was still contested, but was without the Great King.</a:t>
            </a:r>
          </a:p>
          <a:p>
            <a:pPr marL="285750" indent="-285750">
              <a:buFontTx/>
              <a:buChar char="-"/>
            </a:pPr>
            <a:endParaRPr lang="en-US" dirty="0">
              <a:latin typeface="Palatino" pitchFamily="2" charset="77"/>
              <a:ea typeface="Palatino" pitchFamily="2" charset="77"/>
            </a:endParaRPr>
          </a:p>
          <a:p>
            <a:pPr marL="285750" indent="-285750">
              <a:buFontTx/>
              <a:buChar char="-"/>
            </a:pPr>
            <a:r>
              <a:rPr lang="en-US" dirty="0">
                <a:latin typeface="Palatino" pitchFamily="2" charset="77"/>
                <a:ea typeface="Palatino" pitchFamily="2" charset="77"/>
              </a:rPr>
              <a:t>With Darius on the run, and the cities of Susa and Babylon his, how would Alexander deal with the administration of the Persian empire? </a:t>
            </a:r>
          </a:p>
          <a:p>
            <a:pPr marL="285750" indent="-285750">
              <a:buFontTx/>
              <a:buChar char="-"/>
            </a:pPr>
            <a:endParaRPr lang="en-US" dirty="0">
              <a:latin typeface="Palatino" pitchFamily="2" charset="77"/>
              <a:ea typeface="Palatino" pitchFamily="2" charset="77"/>
            </a:endParaRPr>
          </a:p>
          <a:p>
            <a:pPr marL="285750" indent="-285750">
              <a:buFontTx/>
              <a:buChar char="-"/>
            </a:pPr>
            <a:r>
              <a:rPr lang="en-US" dirty="0">
                <a:latin typeface="Palatino" pitchFamily="2" charset="77"/>
                <a:ea typeface="Palatino" pitchFamily="2" charset="77"/>
              </a:rPr>
              <a:t>And how would those solutions go over with his army/Greek support at home? How could he counter possible resistance?</a:t>
            </a:r>
          </a:p>
        </p:txBody>
      </p:sp>
    </p:spTree>
    <p:extLst>
      <p:ext uri="{BB962C8B-B14F-4D97-AF65-F5344CB8AC3E}">
        <p14:creationId xmlns:p14="http://schemas.microsoft.com/office/powerpoint/2010/main" val="293919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7CC23-D43F-C541-934F-1FD80EE1CB4E}"/>
              </a:ext>
            </a:extLst>
          </p:cNvPr>
          <p:cNvSpPr txBox="1"/>
          <p:nvPr/>
        </p:nvSpPr>
        <p:spPr>
          <a:xfrm>
            <a:off x="3214057" y="306797"/>
            <a:ext cx="5763886"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Babylon and Susa (Autumn/Winter 331)</a:t>
            </a:r>
          </a:p>
        </p:txBody>
      </p:sp>
      <p:sp>
        <p:nvSpPr>
          <p:cNvPr id="4" name="TextBox 3">
            <a:extLst>
              <a:ext uri="{FF2B5EF4-FFF2-40B4-BE49-F238E27FC236}">
                <a16:creationId xmlns:a16="http://schemas.microsoft.com/office/drawing/2014/main" id="{6C96D551-E1EE-2246-B429-44B58ADCC3EA}"/>
              </a:ext>
            </a:extLst>
          </p:cNvPr>
          <p:cNvSpPr txBox="1"/>
          <p:nvPr/>
        </p:nvSpPr>
        <p:spPr>
          <a:xfrm>
            <a:off x="1206649" y="768462"/>
            <a:ext cx="9778701" cy="5632311"/>
          </a:xfrm>
          <a:prstGeom prst="rect">
            <a:avLst/>
          </a:prstGeom>
          <a:noFill/>
        </p:spPr>
        <p:txBody>
          <a:bodyPr wrap="square" rtlCol="0">
            <a:spAutoFit/>
          </a:bodyPr>
          <a:lstStyle/>
          <a:p>
            <a:r>
              <a:rPr lang="en-US" b="1" dirty="0">
                <a:latin typeface="Palatino" pitchFamily="2" charset="77"/>
                <a:ea typeface="Palatino" pitchFamily="2" charset="77"/>
              </a:rPr>
              <a:t>* </a:t>
            </a:r>
            <a:r>
              <a:rPr lang="en-US" dirty="0">
                <a:latin typeface="Palatino" pitchFamily="2" charset="77"/>
                <a:ea typeface="Palatino" pitchFamily="2" charset="77"/>
              </a:rPr>
              <a:t>Alexander proceeded to </a:t>
            </a:r>
            <a:r>
              <a:rPr lang="en-US" dirty="0">
                <a:solidFill>
                  <a:schemeClr val="accent5"/>
                </a:solidFill>
                <a:latin typeface="Palatino" pitchFamily="2" charset="77"/>
                <a:ea typeface="Palatino" pitchFamily="2" charset="77"/>
              </a:rPr>
              <a:t>Babylon</a:t>
            </a:r>
            <a:r>
              <a:rPr lang="en-US" dirty="0">
                <a:latin typeface="Palatino" pitchFamily="2" charset="77"/>
                <a:ea typeface="Palatino" pitchFamily="2" charset="77"/>
              </a:rPr>
              <a:t>, where he was given a triumphal welcome and the city was handed over by </a:t>
            </a:r>
            <a:r>
              <a:rPr lang="en-US" dirty="0" err="1">
                <a:latin typeface="Palatino" pitchFamily="2" charset="77"/>
                <a:ea typeface="Palatino" pitchFamily="2" charset="77"/>
              </a:rPr>
              <a:t>Mazaeus</a:t>
            </a:r>
            <a:r>
              <a:rPr lang="en-US" dirty="0">
                <a:latin typeface="Palatino" pitchFamily="2" charset="77"/>
                <a:ea typeface="Palatino" pitchFamily="2" charset="77"/>
              </a:rPr>
              <a:t>.</a:t>
            </a:r>
          </a:p>
          <a:p>
            <a:endParaRPr lang="en-US" dirty="0">
              <a:latin typeface="Palatino" pitchFamily="2" charset="77"/>
              <a:ea typeface="Palatino" pitchFamily="2" charset="77"/>
            </a:endParaRPr>
          </a:p>
          <a:p>
            <a:r>
              <a:rPr lang="en-US" dirty="0">
                <a:latin typeface="Palatino" pitchFamily="2" charset="77"/>
                <a:ea typeface="Palatino" pitchFamily="2" charset="77"/>
              </a:rPr>
              <a:t>*Similar to Egypt, Babylon had its own distinct conceptions of kingship, religious considerations, and some history of resistance to Achaemenid rule.</a:t>
            </a:r>
          </a:p>
          <a:p>
            <a:endParaRPr lang="en-US" dirty="0">
              <a:latin typeface="Palatino" pitchFamily="2" charset="77"/>
              <a:ea typeface="Palatino" pitchFamily="2" charset="77"/>
            </a:endParaRPr>
          </a:p>
          <a:p>
            <a:r>
              <a:rPr lang="en-US" dirty="0">
                <a:latin typeface="Palatino" pitchFamily="2" charset="77"/>
                <a:ea typeface="Palatino" pitchFamily="2" charset="77"/>
              </a:rPr>
              <a:t>*But similarly, problems in historiography, bias against Achaemenid empire in (heavily classics-centric) scholarship.</a:t>
            </a:r>
          </a:p>
          <a:p>
            <a:endParaRPr lang="en-US" dirty="0">
              <a:latin typeface="Palatino" pitchFamily="2" charset="77"/>
              <a:ea typeface="Palatino" pitchFamily="2" charset="77"/>
            </a:endParaRPr>
          </a:p>
          <a:p>
            <a:r>
              <a:rPr lang="en-US" dirty="0">
                <a:latin typeface="Palatino" pitchFamily="2" charset="77"/>
                <a:ea typeface="Palatino" pitchFamily="2" charset="77"/>
              </a:rPr>
              <a:t>*Arrian (3.16.3-5) gives a very brief explanation of the welcome at Babylon: A. rebuilt (allowed? ordered?) the temple of Bel-</a:t>
            </a:r>
            <a:r>
              <a:rPr lang="en-US" dirty="0" err="1">
                <a:latin typeface="Palatino" pitchFamily="2" charset="77"/>
                <a:ea typeface="Palatino" pitchFamily="2" charset="77"/>
              </a:rPr>
              <a:t>Marduk</a:t>
            </a:r>
            <a:r>
              <a:rPr lang="en-US" dirty="0">
                <a:latin typeface="Palatino" pitchFamily="2" charset="77"/>
                <a:ea typeface="Palatino" pitchFamily="2" charset="77"/>
              </a:rPr>
              <a:t> (the </a:t>
            </a:r>
            <a:r>
              <a:rPr lang="en-US" dirty="0" err="1">
                <a:latin typeface="Palatino" pitchFamily="2" charset="77"/>
                <a:ea typeface="Palatino" pitchFamily="2" charset="77"/>
              </a:rPr>
              <a:t>Esagila</a:t>
            </a:r>
            <a:r>
              <a:rPr lang="en-US" dirty="0">
                <a:latin typeface="Palatino" pitchFamily="2" charset="77"/>
                <a:ea typeface="Palatino" pitchFamily="2" charset="77"/>
              </a:rPr>
              <a:t>) destroyed by Xerxes; he met with </a:t>
            </a:r>
            <a:r>
              <a:rPr lang="en-US" dirty="0" err="1">
                <a:latin typeface="Palatino" pitchFamily="2" charset="77"/>
                <a:ea typeface="Palatino" pitchFamily="2" charset="77"/>
              </a:rPr>
              <a:t>Chaldaean</a:t>
            </a:r>
            <a:r>
              <a:rPr lang="en-US" dirty="0">
                <a:latin typeface="Palatino" pitchFamily="2" charset="77"/>
                <a:ea typeface="Palatino" pitchFamily="2" charset="77"/>
              </a:rPr>
              <a:t> priests and made sacrifices; he appointed </a:t>
            </a:r>
            <a:r>
              <a:rPr lang="en-US" dirty="0" err="1">
                <a:latin typeface="Palatino" pitchFamily="2" charset="77"/>
                <a:ea typeface="Palatino" pitchFamily="2" charset="77"/>
              </a:rPr>
              <a:t>Mazaeus</a:t>
            </a:r>
            <a:r>
              <a:rPr lang="en-US" dirty="0">
                <a:latin typeface="Palatino" pitchFamily="2" charset="77"/>
                <a:ea typeface="Palatino" pitchFamily="2" charset="77"/>
              </a:rPr>
              <a:t> as satrap (he had a Babylonian wife).</a:t>
            </a:r>
          </a:p>
          <a:p>
            <a:pPr marL="285750" indent="-285750">
              <a:buFontTx/>
              <a:buChar char="-"/>
            </a:pPr>
            <a:r>
              <a:rPr lang="en-US" dirty="0">
                <a:latin typeface="Palatino" pitchFamily="2" charset="77"/>
                <a:ea typeface="Palatino" pitchFamily="2" charset="77"/>
              </a:rPr>
              <a:t>In short, he was welcomed as a benevolent alternative to Persian rule…</a:t>
            </a:r>
          </a:p>
          <a:p>
            <a:endParaRPr lang="en-US" dirty="0">
              <a:latin typeface="Palatino" pitchFamily="2" charset="77"/>
              <a:ea typeface="Palatino" pitchFamily="2" charset="77"/>
            </a:endParaRPr>
          </a:p>
          <a:p>
            <a:r>
              <a:rPr lang="en-US" b="1" dirty="0">
                <a:latin typeface="Palatino" pitchFamily="2" charset="77"/>
                <a:ea typeface="Palatino" pitchFamily="2" charset="77"/>
              </a:rPr>
              <a:t>Problems</a:t>
            </a:r>
            <a:r>
              <a:rPr lang="en-US" dirty="0">
                <a:latin typeface="Palatino" pitchFamily="2" charset="77"/>
                <a:ea typeface="Palatino" pitchFamily="2" charset="77"/>
              </a:rPr>
              <a:t>: </a:t>
            </a:r>
          </a:p>
          <a:p>
            <a:r>
              <a:rPr lang="en-US" dirty="0">
                <a:latin typeface="Palatino" pitchFamily="2" charset="77"/>
                <a:ea typeface="Palatino" pitchFamily="2" charset="77"/>
              </a:rPr>
              <a:t>- The </a:t>
            </a:r>
            <a:r>
              <a:rPr lang="en-US" dirty="0" err="1">
                <a:latin typeface="Palatino" pitchFamily="2" charset="77"/>
                <a:ea typeface="Palatino" pitchFamily="2" charset="77"/>
              </a:rPr>
              <a:t>Esagila</a:t>
            </a:r>
            <a:r>
              <a:rPr lang="en-US" dirty="0">
                <a:latin typeface="Palatino" pitchFamily="2" charset="77"/>
                <a:ea typeface="Palatino" pitchFamily="2" charset="77"/>
              </a:rPr>
              <a:t> was </a:t>
            </a:r>
            <a:r>
              <a:rPr lang="en-US" i="1" dirty="0">
                <a:latin typeface="Palatino" pitchFamily="2" charset="77"/>
                <a:ea typeface="Palatino" pitchFamily="2" charset="77"/>
              </a:rPr>
              <a:t>not</a:t>
            </a:r>
            <a:r>
              <a:rPr lang="en-US" dirty="0">
                <a:latin typeface="Palatino" pitchFamily="2" charset="77"/>
                <a:ea typeface="Palatino" pitchFamily="2" charset="77"/>
              </a:rPr>
              <a:t> destroyed by Xerxes!</a:t>
            </a:r>
          </a:p>
          <a:p>
            <a:r>
              <a:rPr lang="en-US" dirty="0">
                <a:latin typeface="Palatino" pitchFamily="2" charset="77"/>
                <a:ea typeface="Palatino" pitchFamily="2" charset="77"/>
              </a:rPr>
              <a:t>- Thus, there is no solid basis for assuming A. was welcomed as a ‘liberator’ (much as in our study of Egypt)</a:t>
            </a:r>
          </a:p>
          <a:p>
            <a:r>
              <a:rPr lang="en-US" dirty="0">
                <a:latin typeface="Palatino" pitchFamily="2" charset="77"/>
                <a:ea typeface="Palatino" pitchFamily="2" charset="77"/>
              </a:rPr>
              <a:t>- </a:t>
            </a:r>
            <a:r>
              <a:rPr lang="en-US" dirty="0" err="1">
                <a:latin typeface="Palatino" pitchFamily="2" charset="77"/>
                <a:ea typeface="Palatino" pitchFamily="2" charset="77"/>
              </a:rPr>
              <a:t>Mazaeus</a:t>
            </a:r>
            <a:r>
              <a:rPr lang="en-US" dirty="0">
                <a:latin typeface="Palatino" pitchFamily="2" charset="77"/>
                <a:ea typeface="Palatino" pitchFamily="2" charset="77"/>
              </a:rPr>
              <a:t> may have had a Babylonian wife, but he was yet another Persian satrap!</a:t>
            </a:r>
          </a:p>
        </p:txBody>
      </p:sp>
    </p:spTree>
    <p:extLst>
      <p:ext uri="{BB962C8B-B14F-4D97-AF65-F5344CB8AC3E}">
        <p14:creationId xmlns:p14="http://schemas.microsoft.com/office/powerpoint/2010/main" val="3346346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7CC23-D43F-C541-934F-1FD80EE1CB4E}"/>
              </a:ext>
            </a:extLst>
          </p:cNvPr>
          <p:cNvSpPr txBox="1"/>
          <p:nvPr/>
        </p:nvSpPr>
        <p:spPr>
          <a:xfrm>
            <a:off x="3214057" y="306797"/>
            <a:ext cx="5763886"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Babylon and Susa (Autumn/Winter 331)</a:t>
            </a:r>
          </a:p>
        </p:txBody>
      </p:sp>
      <p:sp>
        <p:nvSpPr>
          <p:cNvPr id="4" name="TextBox 3">
            <a:extLst>
              <a:ext uri="{FF2B5EF4-FFF2-40B4-BE49-F238E27FC236}">
                <a16:creationId xmlns:a16="http://schemas.microsoft.com/office/drawing/2014/main" id="{6C96D551-E1EE-2246-B429-44B58ADCC3EA}"/>
              </a:ext>
            </a:extLst>
          </p:cNvPr>
          <p:cNvSpPr txBox="1"/>
          <p:nvPr/>
        </p:nvSpPr>
        <p:spPr>
          <a:xfrm>
            <a:off x="1206649" y="768462"/>
            <a:ext cx="9778701" cy="5909310"/>
          </a:xfrm>
          <a:prstGeom prst="rect">
            <a:avLst/>
          </a:prstGeom>
          <a:noFill/>
        </p:spPr>
        <p:txBody>
          <a:bodyPr wrap="square" rtlCol="0">
            <a:spAutoFit/>
          </a:bodyPr>
          <a:lstStyle/>
          <a:p>
            <a:r>
              <a:rPr lang="en-US" b="1" dirty="0">
                <a:latin typeface="Palatino" pitchFamily="2" charset="77"/>
                <a:ea typeface="Palatino" pitchFamily="2" charset="77"/>
              </a:rPr>
              <a:t>*</a:t>
            </a:r>
            <a:r>
              <a:rPr lang="en-US" dirty="0">
                <a:latin typeface="Palatino" pitchFamily="2" charset="77"/>
                <a:ea typeface="Palatino" pitchFamily="2" charset="77"/>
              </a:rPr>
              <a:t>Arrian (3.16.3) says Alexander advanced on the city in battle formation; he was at least prepared for resistance…</a:t>
            </a:r>
          </a:p>
          <a:p>
            <a:endParaRPr lang="en-US" dirty="0">
              <a:latin typeface="Palatino" pitchFamily="2" charset="77"/>
              <a:ea typeface="Palatino" pitchFamily="2" charset="77"/>
            </a:endParaRPr>
          </a:p>
          <a:p>
            <a:r>
              <a:rPr lang="en-US" dirty="0">
                <a:latin typeface="Palatino" pitchFamily="2" charset="77"/>
                <a:ea typeface="Palatino" pitchFamily="2" charset="77"/>
              </a:rPr>
              <a:t>*Why did </a:t>
            </a:r>
            <a:r>
              <a:rPr lang="en-US" dirty="0" err="1">
                <a:latin typeface="Palatino" pitchFamily="2" charset="77"/>
                <a:ea typeface="Palatino" pitchFamily="2" charset="77"/>
              </a:rPr>
              <a:t>Mazaeus</a:t>
            </a:r>
            <a:r>
              <a:rPr lang="en-US" dirty="0">
                <a:latin typeface="Palatino" pitchFamily="2" charset="77"/>
                <a:ea typeface="Palatino" pitchFamily="2" charset="77"/>
              </a:rPr>
              <a:t> not resist? Probably for the same reason as most other cities in the same situation!</a:t>
            </a:r>
          </a:p>
          <a:p>
            <a:endParaRPr lang="en-US" dirty="0">
              <a:latin typeface="Palatino" pitchFamily="2" charset="77"/>
              <a:ea typeface="Palatino" pitchFamily="2" charset="77"/>
            </a:endParaRPr>
          </a:p>
          <a:p>
            <a:r>
              <a:rPr lang="en-US" dirty="0">
                <a:solidFill>
                  <a:schemeClr val="accent5"/>
                </a:solidFill>
                <a:latin typeface="Palatino" pitchFamily="2" charset="77"/>
                <a:ea typeface="Palatino" pitchFamily="2" charset="77"/>
              </a:rPr>
              <a:t>Babylonian Astronomical Diary:</a:t>
            </a:r>
            <a:endParaRPr lang="en-US" dirty="0">
              <a:latin typeface="Palatino" pitchFamily="2" charset="77"/>
              <a:ea typeface="Palatino" pitchFamily="2" charset="77"/>
            </a:endParaRPr>
          </a:p>
          <a:p>
            <a:pPr fontAlgn="base"/>
            <a:r>
              <a:rPr lang="en-US" dirty="0">
                <a:latin typeface="Palatino" pitchFamily="2" charset="77"/>
                <a:ea typeface="Palatino" pitchFamily="2" charset="77"/>
              </a:rPr>
              <a:t>That month, from the first to the [</a:t>
            </a:r>
            <a:r>
              <a:rPr lang="en-US" i="1" dirty="0">
                <a:latin typeface="Palatino" pitchFamily="2" charset="77"/>
                <a:ea typeface="Palatino" pitchFamily="2" charset="77"/>
              </a:rPr>
              <a:t>lacuna</a:t>
            </a:r>
            <a:r>
              <a:rPr lang="en-US" dirty="0">
                <a:latin typeface="Palatino" pitchFamily="2" charset="77"/>
                <a:ea typeface="Palatino" pitchFamily="2" charset="77"/>
              </a:rPr>
              <a:t>], came to Babylon, saying: "</a:t>
            </a:r>
            <a:r>
              <a:rPr lang="en-US" dirty="0" err="1">
                <a:latin typeface="Palatino" pitchFamily="2" charset="77"/>
                <a:ea typeface="Palatino" pitchFamily="2" charset="77"/>
              </a:rPr>
              <a:t>Esagila</a:t>
            </a:r>
            <a:r>
              <a:rPr lang="en-US" dirty="0">
                <a:latin typeface="Palatino" pitchFamily="2" charset="77"/>
                <a:ea typeface="Palatino" pitchFamily="2" charset="77"/>
              </a:rPr>
              <a:t> [</a:t>
            </a:r>
            <a:r>
              <a:rPr lang="en-US" i="1" dirty="0">
                <a:solidFill>
                  <a:srgbClr val="FFFF00"/>
                </a:solidFill>
                <a:latin typeface="Palatino" pitchFamily="2" charset="77"/>
                <a:ea typeface="Palatino" pitchFamily="2" charset="77"/>
              </a:rPr>
              <a:t>will be restored</a:t>
            </a:r>
            <a:r>
              <a:rPr lang="en-US" dirty="0">
                <a:latin typeface="Palatino" pitchFamily="2" charset="77"/>
                <a:ea typeface="Palatino" pitchFamily="2" charset="77"/>
              </a:rPr>
              <a:t>] and the Babylonians to the treasury of </a:t>
            </a:r>
            <a:r>
              <a:rPr lang="en-US" dirty="0" err="1">
                <a:latin typeface="Palatino" pitchFamily="2" charset="77"/>
                <a:ea typeface="Palatino" pitchFamily="2" charset="77"/>
              </a:rPr>
              <a:t>Esagila</a:t>
            </a:r>
            <a:r>
              <a:rPr lang="en-US" dirty="0">
                <a:latin typeface="Palatino" pitchFamily="2" charset="77"/>
                <a:ea typeface="Palatino" pitchFamily="2" charset="77"/>
              </a:rPr>
              <a:t> [their tithe will give."]</a:t>
            </a:r>
          </a:p>
          <a:p>
            <a:pPr fontAlgn="base"/>
            <a:r>
              <a:rPr lang="en-US" b="1" dirty="0">
                <a:latin typeface="Palatino" pitchFamily="2" charset="77"/>
                <a:ea typeface="Palatino" pitchFamily="2" charset="77"/>
              </a:rPr>
              <a:t>On the eleventh</a:t>
            </a:r>
            <a:r>
              <a:rPr lang="en-US" dirty="0">
                <a:latin typeface="Palatino" pitchFamily="2" charset="77"/>
                <a:ea typeface="Palatino" pitchFamily="2" charset="77"/>
              </a:rPr>
              <a:t>, in Sippar an order of Al[</a:t>
            </a:r>
            <a:r>
              <a:rPr lang="en-US" dirty="0" err="1">
                <a:latin typeface="Palatino" pitchFamily="2" charset="77"/>
                <a:ea typeface="Palatino" pitchFamily="2" charset="77"/>
              </a:rPr>
              <a:t>exander</a:t>
            </a:r>
            <a:r>
              <a:rPr lang="en-US" dirty="0">
                <a:latin typeface="Palatino" pitchFamily="2" charset="77"/>
                <a:ea typeface="Palatino" pitchFamily="2" charset="77"/>
              </a:rPr>
              <a:t> to the Babylonians was sent as follow]s: "Into your houses I shall not enter.”</a:t>
            </a:r>
          </a:p>
          <a:p>
            <a:pPr fontAlgn="base"/>
            <a:r>
              <a:rPr lang="en-US" b="1" dirty="0">
                <a:latin typeface="Palatino" pitchFamily="2" charset="77"/>
                <a:ea typeface="Palatino" pitchFamily="2" charset="77"/>
              </a:rPr>
              <a:t>On the thirteenth</a:t>
            </a:r>
            <a:r>
              <a:rPr lang="en-US" dirty="0">
                <a:latin typeface="Palatino" pitchFamily="2" charset="77"/>
                <a:ea typeface="Palatino" pitchFamily="2" charset="77"/>
              </a:rPr>
              <a:t>, [the vanguard advanced to the </a:t>
            </a:r>
            <a:r>
              <a:rPr lang="en-US" dirty="0" err="1">
                <a:latin typeface="Palatino" pitchFamily="2" charset="77"/>
                <a:ea typeface="Palatino" pitchFamily="2" charset="77"/>
              </a:rPr>
              <a:t>Sikil</a:t>
            </a:r>
            <a:r>
              <a:rPr lang="en-US" dirty="0">
                <a:latin typeface="Palatino" pitchFamily="2" charset="77"/>
                <a:ea typeface="Palatino" pitchFamily="2" charset="77"/>
              </a:rPr>
              <a:t>]la gate, to the outer gate of </a:t>
            </a:r>
            <a:r>
              <a:rPr lang="en-US" dirty="0" err="1">
                <a:latin typeface="Palatino" pitchFamily="2" charset="77"/>
                <a:ea typeface="Palatino" pitchFamily="2" charset="77"/>
              </a:rPr>
              <a:t>Esagila</a:t>
            </a:r>
            <a:r>
              <a:rPr lang="en-US" dirty="0">
                <a:latin typeface="Palatino" pitchFamily="2" charset="77"/>
                <a:ea typeface="Palatino" pitchFamily="2" charset="77"/>
              </a:rPr>
              <a:t> and [the Babylonians prostrated themselves].</a:t>
            </a:r>
          </a:p>
          <a:p>
            <a:pPr fontAlgn="base"/>
            <a:r>
              <a:rPr lang="en-US" b="1" dirty="0">
                <a:latin typeface="Palatino" pitchFamily="2" charset="77"/>
                <a:ea typeface="Palatino" pitchFamily="2" charset="77"/>
              </a:rPr>
              <a:t>On the fourteenth</a:t>
            </a:r>
            <a:r>
              <a:rPr lang="en-US" dirty="0">
                <a:latin typeface="Palatino" pitchFamily="2" charset="77"/>
                <a:ea typeface="Palatino" pitchFamily="2" charset="77"/>
              </a:rPr>
              <a:t>, these Ionians a bull [</a:t>
            </a:r>
            <a:r>
              <a:rPr lang="en-US" i="1" dirty="0">
                <a:latin typeface="Palatino" pitchFamily="2" charset="77"/>
                <a:ea typeface="Palatino" pitchFamily="2" charset="77"/>
              </a:rPr>
              <a:t>lacuna</a:t>
            </a:r>
            <a:r>
              <a:rPr lang="en-US" dirty="0">
                <a:latin typeface="Palatino" pitchFamily="2" charset="77"/>
                <a:ea typeface="Palatino" pitchFamily="2" charset="77"/>
              </a:rPr>
              <a:t>] short, fatty tissue [</a:t>
            </a:r>
            <a:r>
              <a:rPr lang="en-US" i="1" dirty="0">
                <a:latin typeface="Palatino" pitchFamily="2" charset="77"/>
                <a:ea typeface="Palatino" pitchFamily="2" charset="77"/>
              </a:rPr>
              <a:t>lacuna</a:t>
            </a:r>
            <a:r>
              <a:rPr lang="en-US" dirty="0">
                <a:latin typeface="Palatino" pitchFamily="2" charset="77"/>
                <a:ea typeface="Palatino" pitchFamily="2" charset="77"/>
              </a:rPr>
              <a:t>]. Alexander, king of the world, came into Babylon [</a:t>
            </a:r>
            <a:r>
              <a:rPr lang="en-US" i="1" dirty="0">
                <a:latin typeface="Palatino" pitchFamily="2" charset="77"/>
                <a:ea typeface="Palatino" pitchFamily="2" charset="77"/>
              </a:rPr>
              <a:t>lacuna</a:t>
            </a:r>
            <a:r>
              <a:rPr lang="en-US" dirty="0">
                <a:latin typeface="Palatino" pitchFamily="2" charset="77"/>
                <a:ea typeface="Palatino" pitchFamily="2" charset="77"/>
              </a:rPr>
              <a:t>], horses and equipment of [</a:t>
            </a:r>
            <a:r>
              <a:rPr lang="en-US" i="1" dirty="0">
                <a:latin typeface="Palatino" pitchFamily="2" charset="77"/>
                <a:ea typeface="Palatino" pitchFamily="2" charset="77"/>
              </a:rPr>
              <a:t>lacuna</a:t>
            </a:r>
            <a:r>
              <a:rPr lang="en-US" dirty="0">
                <a:latin typeface="Palatino" pitchFamily="2" charset="77"/>
                <a:ea typeface="Palatino" pitchFamily="2" charset="77"/>
              </a:rPr>
              <a:t>] and the Babylonians and the people of [</a:t>
            </a:r>
            <a:r>
              <a:rPr lang="en-US" i="1" dirty="0">
                <a:latin typeface="Palatino" pitchFamily="2" charset="77"/>
                <a:ea typeface="Palatino" pitchFamily="2" charset="77"/>
              </a:rPr>
              <a:t>lacuna</a:t>
            </a:r>
            <a:r>
              <a:rPr lang="en-US" dirty="0">
                <a:latin typeface="Palatino" pitchFamily="2" charset="77"/>
                <a:ea typeface="Palatino" pitchFamily="2" charset="77"/>
              </a:rPr>
              <a:t>] a message to…. (End of Tablet)</a:t>
            </a:r>
          </a:p>
          <a:p>
            <a:endParaRPr lang="en-US" dirty="0">
              <a:latin typeface="Palatino" pitchFamily="2" charset="77"/>
              <a:ea typeface="Palatino" pitchFamily="2" charset="77"/>
            </a:endParaRPr>
          </a:p>
          <a:p>
            <a:r>
              <a:rPr lang="en-US" dirty="0" err="1">
                <a:latin typeface="Palatino" pitchFamily="2" charset="77"/>
                <a:ea typeface="Palatino" pitchFamily="2" charset="77"/>
              </a:rPr>
              <a:t>Kuhrt</a:t>
            </a:r>
            <a:r>
              <a:rPr lang="en-US" dirty="0">
                <a:latin typeface="Palatino" pitchFamily="2" charset="77"/>
                <a:ea typeface="Palatino" pitchFamily="2" charset="77"/>
              </a:rPr>
              <a:t>: The “Re-building” of the </a:t>
            </a:r>
            <a:r>
              <a:rPr lang="en-US" dirty="0" err="1">
                <a:latin typeface="Palatino" pitchFamily="2" charset="77"/>
                <a:ea typeface="Palatino" pitchFamily="2" charset="77"/>
              </a:rPr>
              <a:t>Esagila</a:t>
            </a:r>
            <a:r>
              <a:rPr lang="en-US" dirty="0">
                <a:latin typeface="Palatino" pitchFamily="2" charset="77"/>
                <a:ea typeface="Palatino" pitchFamily="2" charset="77"/>
              </a:rPr>
              <a:t> was a ritual approval of Alexander’s kingship; it had not been destroyed, but was a ceremony to confirm and solemnize his rule (the </a:t>
            </a:r>
            <a:r>
              <a:rPr lang="en-US" dirty="0" err="1">
                <a:latin typeface="Palatino" pitchFamily="2" charset="77"/>
                <a:ea typeface="Palatino" pitchFamily="2" charset="77"/>
              </a:rPr>
              <a:t>Chaldaean</a:t>
            </a:r>
            <a:r>
              <a:rPr lang="en-US" dirty="0">
                <a:latin typeface="Palatino" pitchFamily="2" charset="77"/>
                <a:ea typeface="Palatino" pitchFamily="2" charset="77"/>
              </a:rPr>
              <a:t> rituals?)</a:t>
            </a:r>
          </a:p>
          <a:p>
            <a:endParaRPr lang="en-US" dirty="0">
              <a:latin typeface="Palatino" pitchFamily="2" charset="77"/>
              <a:ea typeface="Palatino" pitchFamily="2" charset="77"/>
            </a:endParaRPr>
          </a:p>
        </p:txBody>
      </p:sp>
    </p:spTree>
    <p:extLst>
      <p:ext uri="{BB962C8B-B14F-4D97-AF65-F5344CB8AC3E}">
        <p14:creationId xmlns:p14="http://schemas.microsoft.com/office/powerpoint/2010/main" val="545323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7CC23-D43F-C541-934F-1FD80EE1CB4E}"/>
              </a:ext>
            </a:extLst>
          </p:cNvPr>
          <p:cNvSpPr txBox="1"/>
          <p:nvPr/>
        </p:nvSpPr>
        <p:spPr>
          <a:xfrm>
            <a:off x="3214056" y="114292"/>
            <a:ext cx="5763886"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Babylon and Susa (Autumn/Winter 331)</a:t>
            </a:r>
          </a:p>
        </p:txBody>
      </p:sp>
      <p:sp>
        <p:nvSpPr>
          <p:cNvPr id="4" name="TextBox 3">
            <a:extLst>
              <a:ext uri="{FF2B5EF4-FFF2-40B4-BE49-F238E27FC236}">
                <a16:creationId xmlns:a16="http://schemas.microsoft.com/office/drawing/2014/main" id="{6C96D551-E1EE-2246-B429-44B58ADCC3EA}"/>
              </a:ext>
            </a:extLst>
          </p:cNvPr>
          <p:cNvSpPr txBox="1"/>
          <p:nvPr/>
        </p:nvSpPr>
        <p:spPr>
          <a:xfrm>
            <a:off x="1206648" y="671691"/>
            <a:ext cx="9778701" cy="6186309"/>
          </a:xfrm>
          <a:prstGeom prst="rect">
            <a:avLst/>
          </a:prstGeom>
          <a:noFill/>
        </p:spPr>
        <p:txBody>
          <a:bodyPr wrap="square" rtlCol="0">
            <a:spAutoFit/>
          </a:bodyPr>
          <a:lstStyle/>
          <a:p>
            <a:r>
              <a:rPr lang="en-US" b="1" dirty="0">
                <a:latin typeface="Palatino" pitchFamily="2" charset="77"/>
                <a:ea typeface="Palatino" pitchFamily="2" charset="77"/>
              </a:rPr>
              <a:t>*</a:t>
            </a:r>
            <a:r>
              <a:rPr lang="en-US" dirty="0">
                <a:latin typeface="Palatino" pitchFamily="2" charset="77"/>
                <a:ea typeface="Palatino" pitchFamily="2" charset="77"/>
              </a:rPr>
              <a:t>In late Nov., Alexander departed for Susa, its surrender from the satrap </a:t>
            </a:r>
            <a:r>
              <a:rPr lang="en-US" dirty="0" err="1">
                <a:latin typeface="Palatino" pitchFamily="2" charset="77"/>
                <a:ea typeface="Palatino" pitchFamily="2" charset="77"/>
              </a:rPr>
              <a:t>Abulites</a:t>
            </a:r>
            <a:r>
              <a:rPr lang="en-US" dirty="0">
                <a:latin typeface="Palatino" pitchFamily="2" charset="77"/>
                <a:ea typeface="Palatino" pitchFamily="2" charset="77"/>
              </a:rPr>
              <a:t> already pre-arranged -&gt; Susa was </a:t>
            </a:r>
            <a:r>
              <a:rPr lang="en-US" i="1" dirty="0">
                <a:latin typeface="Palatino" pitchFamily="2" charset="77"/>
                <a:ea typeface="Palatino" pitchFamily="2" charset="77"/>
              </a:rPr>
              <a:t>functionally</a:t>
            </a:r>
            <a:r>
              <a:rPr lang="en-US" dirty="0">
                <a:latin typeface="Palatino" pitchFamily="2" charset="77"/>
                <a:ea typeface="Palatino" pitchFamily="2" charset="77"/>
              </a:rPr>
              <a:t> the capital of the empire.</a:t>
            </a:r>
          </a:p>
          <a:p>
            <a:endParaRPr lang="en-US" dirty="0">
              <a:latin typeface="Palatino" pitchFamily="2" charset="77"/>
              <a:ea typeface="Palatino" pitchFamily="2" charset="77"/>
            </a:endParaRPr>
          </a:p>
          <a:p>
            <a:r>
              <a:rPr lang="en-US" dirty="0">
                <a:latin typeface="Palatino" pitchFamily="2" charset="77"/>
                <a:ea typeface="Palatino" pitchFamily="2" charset="77"/>
              </a:rPr>
              <a:t>*Very similar welcome and procession as at Babylon; A. takes control of the treasury of 50,000 talents; this would subsidize Antipater’s war against Agis at home, and the rest of the campaign.</a:t>
            </a:r>
          </a:p>
          <a:p>
            <a:endParaRPr lang="en-US" dirty="0">
              <a:latin typeface="Palatino" pitchFamily="2" charset="77"/>
              <a:ea typeface="Palatino" pitchFamily="2" charset="77"/>
            </a:endParaRPr>
          </a:p>
          <a:p>
            <a:r>
              <a:rPr lang="en-US" dirty="0">
                <a:latin typeface="Palatino" pitchFamily="2" charset="77"/>
                <a:ea typeface="Palatino" pitchFamily="2" charset="77"/>
              </a:rPr>
              <a:t>*Arrian (3.16.7-8) attributes to Alexander the return of the statues of </a:t>
            </a:r>
            <a:r>
              <a:rPr lang="en-US" dirty="0" err="1">
                <a:latin typeface="Palatino" pitchFamily="2" charset="77"/>
                <a:ea typeface="Palatino" pitchFamily="2" charset="77"/>
              </a:rPr>
              <a:t>Harmodius</a:t>
            </a:r>
            <a:r>
              <a:rPr lang="en-US" dirty="0">
                <a:latin typeface="Palatino" pitchFamily="2" charset="77"/>
                <a:ea typeface="Palatino" pitchFamily="2" charset="77"/>
              </a:rPr>
              <a:t> and </a:t>
            </a:r>
            <a:r>
              <a:rPr lang="en-US" dirty="0" err="1">
                <a:latin typeface="Palatino" pitchFamily="2" charset="77"/>
                <a:ea typeface="Palatino" pitchFamily="2" charset="77"/>
              </a:rPr>
              <a:t>Aristogeiton</a:t>
            </a:r>
            <a:r>
              <a:rPr lang="en-US" dirty="0">
                <a:latin typeface="Palatino" pitchFamily="2" charset="77"/>
                <a:ea typeface="Palatino" pitchFamily="2" charset="77"/>
              </a:rPr>
              <a:t> to Athens (the “tyrant-slayers”!); in reality this was probably done well after his death.</a:t>
            </a:r>
          </a:p>
          <a:p>
            <a:endParaRPr lang="en-US" dirty="0">
              <a:latin typeface="Palatino" pitchFamily="2" charset="77"/>
              <a:ea typeface="Palatino" pitchFamily="2" charset="77"/>
            </a:endParaRPr>
          </a:p>
          <a:p>
            <a:r>
              <a:rPr lang="en-US" dirty="0">
                <a:latin typeface="Palatino" pitchFamily="2" charset="77"/>
                <a:ea typeface="Palatino" pitchFamily="2" charset="77"/>
              </a:rPr>
              <a:t>*A Greek festival is held at Susa; </a:t>
            </a:r>
            <a:r>
              <a:rPr lang="en-US" dirty="0" err="1">
                <a:latin typeface="Palatino" pitchFamily="2" charset="77"/>
                <a:ea typeface="Palatino" pitchFamily="2" charset="77"/>
              </a:rPr>
              <a:t>Abulites</a:t>
            </a:r>
            <a:r>
              <a:rPr lang="en-US" dirty="0">
                <a:latin typeface="Palatino" pitchFamily="2" charset="77"/>
                <a:ea typeface="Palatino" pitchFamily="2" charset="77"/>
              </a:rPr>
              <a:t> appointed satrap of Susiana, with a Macedonian garrison commander in the citadel.</a:t>
            </a:r>
          </a:p>
          <a:p>
            <a:endParaRPr lang="en-US" dirty="0">
              <a:latin typeface="Palatino" pitchFamily="2" charset="77"/>
              <a:ea typeface="Palatino" pitchFamily="2" charset="77"/>
            </a:endParaRPr>
          </a:p>
          <a:p>
            <a:r>
              <a:rPr lang="en-US" dirty="0">
                <a:latin typeface="Palatino" pitchFamily="2" charset="77"/>
                <a:ea typeface="Palatino" pitchFamily="2" charset="77"/>
              </a:rPr>
              <a:t>*From Susa, A. heads SE into </a:t>
            </a:r>
            <a:r>
              <a:rPr lang="en-US" dirty="0" err="1">
                <a:latin typeface="Palatino" pitchFamily="2" charset="77"/>
                <a:ea typeface="Palatino" pitchFamily="2" charset="77"/>
              </a:rPr>
              <a:t>Parsa</a:t>
            </a:r>
            <a:r>
              <a:rPr lang="en-US" dirty="0">
                <a:latin typeface="Palatino" pitchFamily="2" charset="77"/>
                <a:ea typeface="Palatino" pitchFamily="2" charset="77"/>
              </a:rPr>
              <a:t>: he is met with resistance from the mountain-dwelling </a:t>
            </a:r>
            <a:r>
              <a:rPr lang="en-US" dirty="0" err="1">
                <a:latin typeface="Palatino" pitchFamily="2" charset="77"/>
                <a:ea typeface="Palatino" pitchFamily="2" charset="77"/>
              </a:rPr>
              <a:t>Uxians</a:t>
            </a:r>
            <a:r>
              <a:rPr lang="en-US" dirty="0">
                <a:latin typeface="Palatino" pitchFamily="2" charset="77"/>
                <a:ea typeface="Palatino" pitchFamily="2" charset="77"/>
              </a:rPr>
              <a:t>, who were not subject to a Persian satrap (and collected tolls even from the Great King!)</a:t>
            </a:r>
          </a:p>
          <a:p>
            <a:endParaRPr lang="en-US" dirty="0">
              <a:latin typeface="Palatino" pitchFamily="2" charset="77"/>
              <a:ea typeface="Palatino" pitchFamily="2" charset="77"/>
            </a:endParaRPr>
          </a:p>
          <a:p>
            <a:r>
              <a:rPr lang="en-US" dirty="0">
                <a:latin typeface="Palatino" pitchFamily="2" charset="77"/>
                <a:ea typeface="Palatino" pitchFamily="2" charset="77"/>
              </a:rPr>
              <a:t>*Alexander gets a little (more) practice in mountain-fighting, no major setbacks. Before he could reach Persepolis however, A. had to deal with the satrap </a:t>
            </a:r>
            <a:r>
              <a:rPr lang="en-US" dirty="0" err="1">
                <a:latin typeface="Palatino" pitchFamily="2" charset="77"/>
                <a:ea typeface="Palatino" pitchFamily="2" charset="77"/>
              </a:rPr>
              <a:t>Ariobarzanes</a:t>
            </a:r>
            <a:r>
              <a:rPr lang="en-US" dirty="0">
                <a:latin typeface="Palatino" pitchFamily="2" charset="77"/>
                <a:ea typeface="Palatino" pitchFamily="2" charset="77"/>
              </a:rPr>
              <a:t> and a large army blocking the narrow mountain pass. Another brilliant, and hasty, victory!</a:t>
            </a:r>
          </a:p>
          <a:p>
            <a:endParaRPr lang="en-US" dirty="0">
              <a:latin typeface="Palatino" pitchFamily="2" charset="77"/>
              <a:ea typeface="Palatino" pitchFamily="2" charset="77"/>
            </a:endParaRPr>
          </a:p>
        </p:txBody>
      </p:sp>
    </p:spTree>
    <p:extLst>
      <p:ext uri="{BB962C8B-B14F-4D97-AF65-F5344CB8AC3E}">
        <p14:creationId xmlns:p14="http://schemas.microsoft.com/office/powerpoint/2010/main" val="2580263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7CC23-D43F-C541-934F-1FD80EE1CB4E}"/>
              </a:ext>
            </a:extLst>
          </p:cNvPr>
          <p:cNvSpPr txBox="1"/>
          <p:nvPr/>
        </p:nvSpPr>
        <p:spPr>
          <a:xfrm>
            <a:off x="3282183" y="306797"/>
            <a:ext cx="5627631"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Persepolis (Winter 331- Spring 330 BCE)</a:t>
            </a:r>
          </a:p>
        </p:txBody>
      </p:sp>
      <p:sp>
        <p:nvSpPr>
          <p:cNvPr id="4" name="TextBox 3">
            <a:extLst>
              <a:ext uri="{FF2B5EF4-FFF2-40B4-BE49-F238E27FC236}">
                <a16:creationId xmlns:a16="http://schemas.microsoft.com/office/drawing/2014/main" id="{6C96D551-E1EE-2246-B429-44B58ADCC3EA}"/>
              </a:ext>
            </a:extLst>
          </p:cNvPr>
          <p:cNvSpPr txBox="1"/>
          <p:nvPr/>
        </p:nvSpPr>
        <p:spPr>
          <a:xfrm>
            <a:off x="1206647" y="641893"/>
            <a:ext cx="9778701" cy="5909310"/>
          </a:xfrm>
          <a:prstGeom prst="rect">
            <a:avLst/>
          </a:prstGeom>
          <a:noFill/>
        </p:spPr>
        <p:txBody>
          <a:bodyPr wrap="square" rtlCol="0">
            <a:spAutoFit/>
          </a:bodyPr>
          <a:lstStyle/>
          <a:p>
            <a:endParaRPr lang="en-US" dirty="0">
              <a:latin typeface="Palatino" pitchFamily="2" charset="77"/>
              <a:ea typeface="Palatino" pitchFamily="2" charset="77"/>
            </a:endParaRPr>
          </a:p>
          <a:p>
            <a:r>
              <a:rPr lang="en-US" dirty="0">
                <a:latin typeface="Palatino" pitchFamily="2" charset="77"/>
                <a:ea typeface="Palatino" pitchFamily="2" charset="77"/>
              </a:rPr>
              <a:t>*Alexander and his army were welcomed into the capital of </a:t>
            </a:r>
            <a:r>
              <a:rPr lang="en-US" dirty="0">
                <a:solidFill>
                  <a:srgbClr val="FFC000"/>
                </a:solidFill>
                <a:latin typeface="Palatino" pitchFamily="2" charset="77"/>
                <a:ea typeface="Palatino" pitchFamily="2" charset="77"/>
              </a:rPr>
              <a:t>Persepolis</a:t>
            </a:r>
            <a:r>
              <a:rPr lang="en-US" dirty="0">
                <a:latin typeface="Palatino" pitchFamily="2" charset="77"/>
                <a:ea typeface="Palatino" pitchFamily="2" charset="77"/>
              </a:rPr>
              <a:t> by the citadel commander </a:t>
            </a:r>
            <a:r>
              <a:rPr lang="en-US" dirty="0" err="1">
                <a:latin typeface="Palatino" pitchFamily="2" charset="77"/>
                <a:ea typeface="Palatino" pitchFamily="2" charset="77"/>
              </a:rPr>
              <a:t>Tiridates</a:t>
            </a:r>
            <a:r>
              <a:rPr lang="en-US" dirty="0">
                <a:latin typeface="Palatino" pitchFamily="2" charset="77"/>
                <a:ea typeface="Palatino" pitchFamily="2" charset="77"/>
              </a:rPr>
              <a:t> (not much different from Susa, Babylon, and elsewhere), but the treatment of the city would be very different!</a:t>
            </a:r>
          </a:p>
          <a:p>
            <a:endParaRPr lang="en-US" dirty="0">
              <a:latin typeface="Palatino" pitchFamily="2" charset="77"/>
              <a:ea typeface="Palatino" pitchFamily="2" charset="77"/>
            </a:endParaRPr>
          </a:p>
          <a:p>
            <a:r>
              <a:rPr lang="en-US" dirty="0">
                <a:latin typeface="Palatino" pitchFamily="2" charset="77"/>
                <a:ea typeface="Palatino" pitchFamily="2" charset="77"/>
              </a:rPr>
              <a:t>*Accounts of the incident vary:</a:t>
            </a:r>
          </a:p>
          <a:p>
            <a:pPr marL="285750" indent="-285750">
              <a:buFontTx/>
              <a:buChar char="-"/>
            </a:pPr>
            <a:r>
              <a:rPr lang="en-US" b="1" dirty="0">
                <a:latin typeface="Palatino" pitchFamily="2" charset="77"/>
                <a:ea typeface="Palatino" pitchFamily="2" charset="77"/>
              </a:rPr>
              <a:t>Arrian (3.18.11-12): </a:t>
            </a:r>
            <a:r>
              <a:rPr lang="en-US" dirty="0">
                <a:latin typeface="Palatino" pitchFamily="2" charset="77"/>
                <a:ea typeface="Palatino" pitchFamily="2" charset="77"/>
              </a:rPr>
              <a:t>Very brief; Arrian says Alexander emptied the treasury and burnt the royal palace complex, against Parmenion’s advice. Attributes Alexander’s decision to punishment of Persian empire for past crimes, and Arrian himself states that this was wrong.</a:t>
            </a:r>
          </a:p>
          <a:p>
            <a:pPr marL="285750" indent="-285750">
              <a:buFontTx/>
              <a:buChar char="-"/>
            </a:pPr>
            <a:r>
              <a:rPr lang="en-US" b="1" dirty="0" err="1">
                <a:latin typeface="Palatino" pitchFamily="2" charset="77"/>
                <a:ea typeface="Palatino" pitchFamily="2" charset="77"/>
              </a:rPr>
              <a:t>Diodorus</a:t>
            </a:r>
            <a:r>
              <a:rPr lang="en-US" b="1" dirty="0">
                <a:latin typeface="Palatino" pitchFamily="2" charset="77"/>
                <a:ea typeface="Palatino" pitchFamily="2" charset="77"/>
              </a:rPr>
              <a:t> (17.71.3): </a:t>
            </a:r>
            <a:r>
              <a:rPr lang="en-US" dirty="0">
                <a:latin typeface="Palatino" pitchFamily="2" charset="77"/>
                <a:ea typeface="Palatino" pitchFamily="2" charset="77"/>
              </a:rPr>
              <a:t>Attributes A.’s decision to burn the city (D., along with Quintus </a:t>
            </a:r>
            <a:r>
              <a:rPr lang="en-US" dirty="0" err="1">
                <a:latin typeface="Palatino" pitchFamily="2" charset="77"/>
                <a:ea typeface="Palatino" pitchFamily="2" charset="77"/>
              </a:rPr>
              <a:t>Curtius</a:t>
            </a:r>
            <a:r>
              <a:rPr lang="en-US" dirty="0">
                <a:latin typeface="Palatino" pitchFamily="2" charset="77"/>
                <a:ea typeface="Palatino" pitchFamily="2" charset="77"/>
              </a:rPr>
              <a:t> wrongly states that the </a:t>
            </a:r>
            <a:r>
              <a:rPr lang="en-US" i="1" dirty="0">
                <a:latin typeface="Palatino" pitchFamily="2" charset="77"/>
                <a:ea typeface="Palatino" pitchFamily="2" charset="77"/>
              </a:rPr>
              <a:t>whole</a:t>
            </a:r>
            <a:r>
              <a:rPr lang="en-US" dirty="0">
                <a:latin typeface="Palatino" pitchFamily="2" charset="77"/>
                <a:ea typeface="Palatino" pitchFamily="2" charset="77"/>
              </a:rPr>
              <a:t> city was burnt) to the hostility of the inhabitants.</a:t>
            </a:r>
          </a:p>
          <a:p>
            <a:pPr marL="285750" indent="-285750">
              <a:buFontTx/>
              <a:buChar char="-"/>
            </a:pPr>
            <a:r>
              <a:rPr lang="en-US" b="1" dirty="0">
                <a:latin typeface="Palatino" pitchFamily="2" charset="77"/>
                <a:ea typeface="Palatino" pitchFamily="2" charset="77"/>
              </a:rPr>
              <a:t>Plutarch (38): </a:t>
            </a:r>
            <a:r>
              <a:rPr lang="en-US" dirty="0">
                <a:latin typeface="Palatino" pitchFamily="2" charset="77"/>
                <a:ea typeface="Palatino" pitchFamily="2" charset="77"/>
              </a:rPr>
              <a:t>Along with </a:t>
            </a:r>
            <a:r>
              <a:rPr lang="en-US" dirty="0" err="1">
                <a:latin typeface="Palatino" pitchFamily="2" charset="77"/>
                <a:ea typeface="Palatino" pitchFamily="2" charset="77"/>
              </a:rPr>
              <a:t>Diodorus</a:t>
            </a:r>
            <a:r>
              <a:rPr lang="en-US" dirty="0">
                <a:latin typeface="Palatino" pitchFamily="2" charset="77"/>
                <a:ea typeface="Palatino" pitchFamily="2" charset="77"/>
              </a:rPr>
              <a:t>, relates the story of a rowdy night of drinking after festivities held in Persepolis; both say that an </a:t>
            </a:r>
            <a:r>
              <a:rPr lang="en-US" i="1" dirty="0">
                <a:latin typeface="Palatino" pitchFamily="2" charset="77"/>
                <a:ea typeface="Palatino" pitchFamily="2" charset="77"/>
              </a:rPr>
              <a:t>Athenian</a:t>
            </a:r>
            <a:r>
              <a:rPr lang="en-US" dirty="0">
                <a:latin typeface="Palatino" pitchFamily="2" charset="77"/>
                <a:ea typeface="Palatino" pitchFamily="2" charset="77"/>
              </a:rPr>
              <a:t> woman named </a:t>
            </a:r>
            <a:r>
              <a:rPr lang="en-US" dirty="0">
                <a:solidFill>
                  <a:srgbClr val="FFC000"/>
                </a:solidFill>
                <a:latin typeface="Palatino" pitchFamily="2" charset="77"/>
                <a:ea typeface="Palatino" pitchFamily="2" charset="77"/>
              </a:rPr>
              <a:t>Thaïs</a:t>
            </a:r>
            <a:r>
              <a:rPr lang="en-US" dirty="0">
                <a:latin typeface="Palatino" pitchFamily="2" charset="77"/>
                <a:ea typeface="Palatino" pitchFamily="2" charset="77"/>
              </a:rPr>
              <a:t> made the suggestion to burn the palace down, and it was essentially a wild party that gave way to the revenge burning (</a:t>
            </a:r>
            <a:r>
              <a:rPr lang="en-US" dirty="0" err="1">
                <a:latin typeface="Palatino" pitchFamily="2" charset="77"/>
                <a:ea typeface="Palatino" pitchFamily="2" charset="77"/>
              </a:rPr>
              <a:t>Plut</a:t>
            </a:r>
            <a:r>
              <a:rPr lang="en-US" dirty="0">
                <a:latin typeface="Palatino" pitchFamily="2" charset="77"/>
                <a:ea typeface="Palatino" pitchFamily="2" charset="77"/>
              </a:rPr>
              <a:t>. does note that others claim it was Alexander’s policy).</a:t>
            </a:r>
          </a:p>
          <a:p>
            <a:pPr marL="285750" indent="-285750">
              <a:buFontTx/>
              <a:buChar char="-"/>
            </a:pPr>
            <a:r>
              <a:rPr lang="en-US" dirty="0">
                <a:latin typeface="Palatino" pitchFamily="2" charset="77"/>
                <a:ea typeface="Palatino" pitchFamily="2" charset="77"/>
              </a:rPr>
              <a:t>Plutarch, unlike </a:t>
            </a:r>
            <a:r>
              <a:rPr lang="en-US" dirty="0" err="1">
                <a:latin typeface="Palatino" pitchFamily="2" charset="77"/>
                <a:ea typeface="Palatino" pitchFamily="2" charset="77"/>
              </a:rPr>
              <a:t>Diodorus</a:t>
            </a:r>
            <a:r>
              <a:rPr lang="en-US" dirty="0">
                <a:latin typeface="Palatino" pitchFamily="2" charset="77"/>
                <a:ea typeface="Palatino" pitchFamily="2" charset="77"/>
              </a:rPr>
              <a:t>, remarks that Thaïs was Ptolemy’s mistress, and future wife (yes </a:t>
            </a:r>
            <a:r>
              <a:rPr lang="en-US" i="1" dirty="0">
                <a:latin typeface="Palatino" pitchFamily="2" charset="77"/>
                <a:ea typeface="Palatino" pitchFamily="2" charset="77"/>
              </a:rPr>
              <a:t>that</a:t>
            </a:r>
            <a:r>
              <a:rPr lang="en-US" dirty="0">
                <a:latin typeface="Palatino" pitchFamily="2" charset="77"/>
                <a:ea typeface="Palatino" pitchFamily="2" charset="77"/>
              </a:rPr>
              <a:t> Ptolemy!)</a:t>
            </a:r>
          </a:p>
          <a:p>
            <a:pPr marL="285750" indent="-285750">
              <a:buFontTx/>
              <a:buChar char="-"/>
            </a:pPr>
            <a:endParaRPr lang="en-US" dirty="0">
              <a:latin typeface="Palatino" pitchFamily="2" charset="77"/>
              <a:ea typeface="Palatino" pitchFamily="2" charset="77"/>
            </a:endParaRPr>
          </a:p>
          <a:p>
            <a:r>
              <a:rPr lang="en-US" dirty="0">
                <a:solidFill>
                  <a:srgbClr val="FFC000"/>
                </a:solidFill>
                <a:latin typeface="Palatino" pitchFamily="2" charset="77"/>
                <a:ea typeface="Palatino" pitchFamily="2" charset="77"/>
              </a:rPr>
              <a:t>Q</a:t>
            </a:r>
            <a:r>
              <a:rPr lang="en-US" dirty="0">
                <a:latin typeface="Palatino" pitchFamily="2" charset="77"/>
                <a:ea typeface="Palatino" pitchFamily="2" charset="77"/>
              </a:rPr>
              <a:t>) Can we untangle the source conflicts here? Which version is more likely?</a:t>
            </a:r>
          </a:p>
          <a:p>
            <a:r>
              <a:rPr lang="en-US" dirty="0">
                <a:solidFill>
                  <a:srgbClr val="FFC000"/>
                </a:solidFill>
                <a:latin typeface="Palatino" pitchFamily="2" charset="77"/>
                <a:ea typeface="Palatino" pitchFamily="2" charset="77"/>
              </a:rPr>
              <a:t>Q</a:t>
            </a:r>
            <a:r>
              <a:rPr lang="en-US" dirty="0">
                <a:latin typeface="Palatino" pitchFamily="2" charset="77"/>
                <a:ea typeface="Palatino" pitchFamily="2" charset="77"/>
              </a:rPr>
              <a:t>) What are the pro’s and con’s (for Alexander) of this symbolic act of destruction?</a:t>
            </a:r>
          </a:p>
        </p:txBody>
      </p:sp>
    </p:spTree>
    <p:extLst>
      <p:ext uri="{BB962C8B-B14F-4D97-AF65-F5344CB8AC3E}">
        <p14:creationId xmlns:p14="http://schemas.microsoft.com/office/powerpoint/2010/main" val="275391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7CC23-D43F-C541-934F-1FD80EE1CB4E}"/>
              </a:ext>
            </a:extLst>
          </p:cNvPr>
          <p:cNvSpPr txBox="1"/>
          <p:nvPr/>
        </p:nvSpPr>
        <p:spPr>
          <a:xfrm>
            <a:off x="3813579" y="306797"/>
            <a:ext cx="4984057"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The Death of Darius (July 330 BCE)</a:t>
            </a:r>
          </a:p>
        </p:txBody>
      </p:sp>
      <p:sp>
        <p:nvSpPr>
          <p:cNvPr id="4" name="TextBox 3">
            <a:extLst>
              <a:ext uri="{FF2B5EF4-FFF2-40B4-BE49-F238E27FC236}">
                <a16:creationId xmlns:a16="http://schemas.microsoft.com/office/drawing/2014/main" id="{6C96D551-E1EE-2246-B429-44B58ADCC3EA}"/>
              </a:ext>
            </a:extLst>
          </p:cNvPr>
          <p:cNvSpPr txBox="1"/>
          <p:nvPr/>
        </p:nvSpPr>
        <p:spPr>
          <a:xfrm>
            <a:off x="1206649" y="768462"/>
            <a:ext cx="9778701" cy="5632311"/>
          </a:xfrm>
          <a:prstGeom prst="rect">
            <a:avLst/>
          </a:prstGeom>
          <a:noFill/>
        </p:spPr>
        <p:txBody>
          <a:bodyPr wrap="square" rtlCol="0">
            <a:spAutoFit/>
          </a:bodyPr>
          <a:lstStyle/>
          <a:p>
            <a:r>
              <a:rPr lang="en-US" dirty="0">
                <a:latin typeface="Palatino" pitchFamily="2" charset="77"/>
                <a:ea typeface="Palatino" pitchFamily="2" charset="77"/>
              </a:rPr>
              <a:t>*A Persian satrap, </a:t>
            </a:r>
            <a:r>
              <a:rPr lang="en-US" dirty="0" err="1">
                <a:latin typeface="Palatino" pitchFamily="2" charset="77"/>
                <a:ea typeface="Palatino" pitchFamily="2" charset="77"/>
              </a:rPr>
              <a:t>Phrataortes</a:t>
            </a:r>
            <a:r>
              <a:rPr lang="en-US" dirty="0">
                <a:latin typeface="Palatino" pitchFamily="2" charset="77"/>
                <a:ea typeface="Palatino" pitchFamily="2" charset="77"/>
              </a:rPr>
              <a:t>, was appointed to Persis, the treasury was completely emptied and shipped off to Susa, Babylon, and elsewhere in a massive operation.</a:t>
            </a:r>
          </a:p>
          <a:p>
            <a:endParaRPr lang="en-US" dirty="0">
              <a:latin typeface="Palatino" pitchFamily="2" charset="77"/>
              <a:ea typeface="Palatino" pitchFamily="2" charset="77"/>
            </a:endParaRPr>
          </a:p>
          <a:p>
            <a:r>
              <a:rPr lang="en-US" dirty="0">
                <a:latin typeface="Palatino" pitchFamily="2" charset="77"/>
                <a:ea typeface="Palatino" pitchFamily="2" charset="77"/>
              </a:rPr>
              <a:t>*After spending the winter in Persis/</a:t>
            </a:r>
            <a:r>
              <a:rPr lang="en-US" dirty="0" err="1">
                <a:latin typeface="Palatino" pitchFamily="2" charset="77"/>
                <a:ea typeface="Palatino" pitchFamily="2" charset="77"/>
              </a:rPr>
              <a:t>Parsa</a:t>
            </a:r>
            <a:r>
              <a:rPr lang="en-US" dirty="0">
                <a:latin typeface="Palatino" pitchFamily="2" charset="77"/>
                <a:ea typeface="Palatino" pitchFamily="2" charset="77"/>
              </a:rPr>
              <a:t>, Alexander began to march into Media, where Darius was gathering support in the city of Ecbatana.</a:t>
            </a:r>
          </a:p>
          <a:p>
            <a:endParaRPr lang="en-US" dirty="0">
              <a:latin typeface="Palatino" pitchFamily="2" charset="77"/>
              <a:ea typeface="Palatino" pitchFamily="2" charset="77"/>
            </a:endParaRPr>
          </a:p>
          <a:p>
            <a:r>
              <a:rPr lang="en-US" dirty="0">
                <a:latin typeface="Palatino" pitchFamily="2" charset="77"/>
                <a:ea typeface="Palatino" pitchFamily="2" charset="77"/>
              </a:rPr>
              <a:t>*Darius left the city with Bessus and his Bactrian cavalry, and a handful of other satraps; in order to form another army he would need to go to the Upper satrapies of Bactria and Sogdiana to recruit. </a:t>
            </a:r>
          </a:p>
          <a:p>
            <a:endParaRPr lang="en-US" dirty="0">
              <a:latin typeface="Palatino" pitchFamily="2" charset="77"/>
              <a:ea typeface="Palatino" pitchFamily="2" charset="77"/>
            </a:endParaRPr>
          </a:p>
          <a:p>
            <a:r>
              <a:rPr lang="en-US" dirty="0">
                <a:latin typeface="Palatino" pitchFamily="2" charset="77"/>
                <a:ea typeface="Palatino" pitchFamily="2" charset="77"/>
              </a:rPr>
              <a:t>*Alexander split the army and left Parmenion to take control of Ecbatana and the rest of the province, while he took a smaller, faster force to pursue Darius.</a:t>
            </a:r>
          </a:p>
          <a:p>
            <a:endParaRPr lang="en-US" dirty="0">
              <a:latin typeface="Palatino" pitchFamily="2" charset="77"/>
              <a:ea typeface="Palatino" pitchFamily="2" charset="77"/>
            </a:endParaRPr>
          </a:p>
          <a:p>
            <a:r>
              <a:rPr lang="en-US" dirty="0">
                <a:latin typeface="Palatino" pitchFamily="2" charset="77"/>
                <a:ea typeface="Palatino" pitchFamily="2" charset="77"/>
              </a:rPr>
              <a:t>*As Darius fled east, there must have been some tension; it is quite possible that he had never been in person to the upper satrapies, but Bessus (who was a family member) had been satrap in those regions, and may well command more loyalty at this stage in the empire’s unraveling.</a:t>
            </a:r>
          </a:p>
          <a:p>
            <a:endParaRPr lang="en-US" dirty="0">
              <a:latin typeface="Palatino" pitchFamily="2" charset="77"/>
              <a:ea typeface="Palatino" pitchFamily="2" charset="77"/>
            </a:endParaRPr>
          </a:p>
          <a:p>
            <a:r>
              <a:rPr lang="en-US" dirty="0">
                <a:latin typeface="Palatino" pitchFamily="2" charset="77"/>
                <a:ea typeface="Palatino" pitchFamily="2" charset="77"/>
              </a:rPr>
              <a:t>*A. was receiving news of desertions and troubles, and marched at rapid speed to catch up. But he was too late… Bessus and the satrap of </a:t>
            </a:r>
            <a:r>
              <a:rPr lang="en-US" dirty="0" err="1">
                <a:latin typeface="Palatino" pitchFamily="2" charset="77"/>
                <a:ea typeface="Palatino" pitchFamily="2" charset="77"/>
              </a:rPr>
              <a:t>Hyrcania</a:t>
            </a:r>
            <a:r>
              <a:rPr lang="en-US" dirty="0">
                <a:latin typeface="Palatino" pitchFamily="2" charset="77"/>
                <a:ea typeface="Palatino" pitchFamily="2" charset="77"/>
              </a:rPr>
              <a:t>, </a:t>
            </a:r>
            <a:r>
              <a:rPr lang="en-US" dirty="0" err="1">
                <a:latin typeface="Palatino" pitchFamily="2" charset="77"/>
                <a:ea typeface="Palatino" pitchFamily="2" charset="77"/>
              </a:rPr>
              <a:t>Nabarzanes</a:t>
            </a:r>
            <a:r>
              <a:rPr lang="en-US" dirty="0">
                <a:latin typeface="Palatino" pitchFamily="2" charset="77"/>
                <a:ea typeface="Palatino" pitchFamily="2" charset="77"/>
              </a:rPr>
              <a:t>, had Darius arrested, and killed when it was clear they would not outrun Alexander.</a:t>
            </a:r>
          </a:p>
        </p:txBody>
      </p:sp>
    </p:spTree>
    <p:extLst>
      <p:ext uri="{BB962C8B-B14F-4D97-AF65-F5344CB8AC3E}">
        <p14:creationId xmlns:p14="http://schemas.microsoft.com/office/powerpoint/2010/main" val="2445904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7CC23-D43F-C541-934F-1FD80EE1CB4E}"/>
              </a:ext>
            </a:extLst>
          </p:cNvPr>
          <p:cNvSpPr txBox="1"/>
          <p:nvPr/>
        </p:nvSpPr>
        <p:spPr>
          <a:xfrm>
            <a:off x="3825611" y="306797"/>
            <a:ext cx="4984057"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The Death of Darius (July 330 BCE)</a:t>
            </a:r>
          </a:p>
        </p:txBody>
      </p:sp>
      <p:sp>
        <p:nvSpPr>
          <p:cNvPr id="4" name="TextBox 3">
            <a:extLst>
              <a:ext uri="{FF2B5EF4-FFF2-40B4-BE49-F238E27FC236}">
                <a16:creationId xmlns:a16="http://schemas.microsoft.com/office/drawing/2014/main" id="{6C96D551-E1EE-2246-B429-44B58ADCC3EA}"/>
              </a:ext>
            </a:extLst>
          </p:cNvPr>
          <p:cNvSpPr txBox="1"/>
          <p:nvPr/>
        </p:nvSpPr>
        <p:spPr>
          <a:xfrm>
            <a:off x="1206649" y="768462"/>
            <a:ext cx="9778701"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Palatino" pitchFamily="2" charset="77"/>
                <a:ea typeface="Palatino" pitchFamily="2" charset="77"/>
              </a:rPr>
              <a:t>Bessus and </a:t>
            </a:r>
            <a:r>
              <a:rPr lang="en-US" dirty="0" err="1">
                <a:latin typeface="Palatino" pitchFamily="2" charset="77"/>
                <a:ea typeface="Palatino" pitchFamily="2" charset="77"/>
              </a:rPr>
              <a:t>Nabarzanes</a:t>
            </a:r>
            <a:r>
              <a:rPr lang="en-US" dirty="0">
                <a:latin typeface="Palatino" pitchFamily="2" charset="77"/>
                <a:ea typeface="Palatino" pitchFamily="2" charset="77"/>
              </a:rPr>
              <a:t> fled to their satrapies, and Bessus would go on to adopt the throne name of Artaxerxes V, leading a resistance to Alexander.</a:t>
            </a:r>
          </a:p>
          <a:p>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Alexander had Darius’ body sent back to Persepolis for a royal burial in his ancestral tomb (cf. A.’s earlier claim that Darius was a usurper).</a:t>
            </a:r>
          </a:p>
          <a:p>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With Bessus claiming the throne, the campaign would have to continue into Bactria. But at this stage, Alexander sent home the </a:t>
            </a:r>
            <a:r>
              <a:rPr lang="en-US" i="1" dirty="0">
                <a:latin typeface="Palatino" pitchFamily="2" charset="77"/>
                <a:ea typeface="Palatino" pitchFamily="2" charset="77"/>
              </a:rPr>
              <a:t>Greek</a:t>
            </a:r>
            <a:r>
              <a:rPr lang="en-US" dirty="0">
                <a:latin typeface="Palatino" pitchFamily="2" charset="77"/>
                <a:ea typeface="Palatino" pitchFamily="2" charset="77"/>
              </a:rPr>
              <a:t> contingents of the army with a handsome payday. One indication that the rest of his campaign would not even pretend to be about the goals of the League of Corinth…</a:t>
            </a:r>
          </a:p>
          <a:p>
            <a:endParaRPr lang="en-US" dirty="0">
              <a:solidFill>
                <a:srgbClr val="FFC000"/>
              </a:solidFill>
              <a:latin typeface="Palatino" pitchFamily="2" charset="77"/>
              <a:ea typeface="Palatino" pitchFamily="2" charset="77"/>
            </a:endParaRPr>
          </a:p>
          <a:p>
            <a:r>
              <a:rPr lang="en-US" dirty="0">
                <a:solidFill>
                  <a:srgbClr val="FFC000"/>
                </a:solidFill>
                <a:latin typeface="Palatino" pitchFamily="2" charset="77"/>
                <a:ea typeface="Palatino" pitchFamily="2" charset="77"/>
              </a:rPr>
              <a:t>Q</a:t>
            </a:r>
            <a:r>
              <a:rPr lang="en-US" dirty="0">
                <a:latin typeface="Palatino" pitchFamily="2" charset="77"/>
                <a:ea typeface="Palatino" pitchFamily="2" charset="77"/>
              </a:rPr>
              <a:t>) Can we place this turning point any earlier? </a:t>
            </a:r>
          </a:p>
          <a:p>
            <a:endParaRPr lang="en-US" dirty="0">
              <a:latin typeface="Palatino" pitchFamily="2" charset="77"/>
              <a:ea typeface="Palatino" pitchFamily="2" charset="77"/>
            </a:endParaRPr>
          </a:p>
        </p:txBody>
      </p:sp>
    </p:spTree>
    <p:extLst>
      <p:ext uri="{BB962C8B-B14F-4D97-AF65-F5344CB8AC3E}">
        <p14:creationId xmlns:p14="http://schemas.microsoft.com/office/powerpoint/2010/main" val="1295893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7CC23-D43F-C541-934F-1FD80EE1CB4E}"/>
              </a:ext>
            </a:extLst>
          </p:cNvPr>
          <p:cNvSpPr txBox="1"/>
          <p:nvPr/>
        </p:nvSpPr>
        <p:spPr>
          <a:xfrm>
            <a:off x="3825611" y="306797"/>
            <a:ext cx="4984057"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The Death of Darius (July 330 BCE)</a:t>
            </a:r>
          </a:p>
        </p:txBody>
      </p:sp>
      <p:sp>
        <p:nvSpPr>
          <p:cNvPr id="4" name="TextBox 3">
            <a:extLst>
              <a:ext uri="{FF2B5EF4-FFF2-40B4-BE49-F238E27FC236}">
                <a16:creationId xmlns:a16="http://schemas.microsoft.com/office/drawing/2014/main" id="{6C96D551-E1EE-2246-B429-44B58ADCC3EA}"/>
              </a:ext>
            </a:extLst>
          </p:cNvPr>
          <p:cNvSpPr txBox="1"/>
          <p:nvPr/>
        </p:nvSpPr>
        <p:spPr>
          <a:xfrm>
            <a:off x="1206649" y="768462"/>
            <a:ext cx="9778701" cy="5909310"/>
          </a:xfrm>
          <a:prstGeom prst="rect">
            <a:avLst/>
          </a:prstGeom>
          <a:noFill/>
        </p:spPr>
        <p:txBody>
          <a:bodyPr wrap="square" rtlCol="0">
            <a:spAutoFit/>
          </a:bodyPr>
          <a:lstStyle/>
          <a:p>
            <a:r>
              <a:rPr lang="en-US" dirty="0">
                <a:solidFill>
                  <a:srgbClr val="FFC000"/>
                </a:solidFill>
                <a:latin typeface="Palatino" pitchFamily="2" charset="77"/>
                <a:ea typeface="Palatino" pitchFamily="2" charset="77"/>
              </a:rPr>
              <a:t>Source Criticism</a:t>
            </a:r>
            <a:r>
              <a:rPr lang="en-US" dirty="0">
                <a:latin typeface="Palatino" pitchFamily="2" charset="77"/>
                <a:ea typeface="Palatino" pitchFamily="2" charset="77"/>
              </a:rPr>
              <a:t>: Arrian’s obituary of Darius III (3.22.2-6):</a:t>
            </a:r>
          </a:p>
          <a:p>
            <a:endParaRPr lang="en-US" dirty="0">
              <a:latin typeface="Palatino" pitchFamily="2" charset="77"/>
              <a:ea typeface="Palatino" pitchFamily="2" charset="77"/>
            </a:endParaRPr>
          </a:p>
          <a:p>
            <a:pPr algn="just"/>
            <a:r>
              <a:rPr lang="en-US" dirty="0">
                <a:latin typeface="Palatino" pitchFamily="2" charset="77"/>
                <a:ea typeface="Palatino" pitchFamily="2" charset="77"/>
              </a:rPr>
              <a:t>This was the end of Darius, when </a:t>
            </a:r>
            <a:r>
              <a:rPr lang="en-US" dirty="0" err="1">
                <a:latin typeface="Palatino" pitchFamily="2" charset="77"/>
                <a:ea typeface="Palatino" pitchFamily="2" charset="77"/>
              </a:rPr>
              <a:t>Aristophon</a:t>
            </a:r>
            <a:r>
              <a:rPr lang="en-US" dirty="0">
                <a:latin typeface="Palatino" pitchFamily="2" charset="77"/>
                <a:ea typeface="Palatino" pitchFamily="2" charset="77"/>
              </a:rPr>
              <a:t> was archon at Athens in the month </a:t>
            </a:r>
            <a:r>
              <a:rPr lang="en-US" dirty="0" err="1">
                <a:latin typeface="Palatino" pitchFamily="2" charset="77"/>
                <a:ea typeface="Palatino" pitchFamily="2" charset="77"/>
              </a:rPr>
              <a:t>Hecatombaeon</a:t>
            </a:r>
            <a:r>
              <a:rPr lang="en-US" dirty="0">
                <a:latin typeface="Palatino" pitchFamily="2" charset="77"/>
                <a:ea typeface="Palatino" pitchFamily="2" charset="77"/>
              </a:rPr>
              <a:t>. No man showed less spirit or sense in warfare; but in other matters he committed no offence, perhaps for lack of opportunity, since the moment of his accession was also the moment of the attack on him by the Macedonians and Greeks. So even if he had had the will, he was no longer free to play the tyrant to his subjects, as his position was more dangerous than theirs. His life was one series of disasters, with no respite, after his accession. The cavalry disaster of his satraps on the Granicus happened at once, and at once Ionia and Aeolis were in the enemy’s hands, with both </a:t>
            </a:r>
            <a:r>
              <a:rPr lang="en-US" dirty="0" err="1">
                <a:latin typeface="Palatino" pitchFamily="2" charset="77"/>
                <a:ea typeface="Palatino" pitchFamily="2" charset="77"/>
              </a:rPr>
              <a:t>Phrygias</a:t>
            </a:r>
            <a:r>
              <a:rPr lang="en-US" dirty="0">
                <a:latin typeface="Palatino" pitchFamily="2" charset="77"/>
                <a:ea typeface="Palatino" pitchFamily="2" charset="77"/>
              </a:rPr>
              <a:t>, Lydia and all Caria except Halicarnassus; the loss of Halicarnassus, and then of all the coast-line as far as Cilicia soon followed. Next came his defeat at Issus, where he saw his mother with his wife and children taken prisoners; then Phoenicia and all Egypt were lost; and then he himself was among the first to flee </a:t>
            </a:r>
            <a:r>
              <a:rPr lang="en-US" dirty="0" err="1">
                <a:latin typeface="Palatino" pitchFamily="2" charset="77"/>
                <a:ea typeface="Palatino" pitchFamily="2" charset="77"/>
              </a:rPr>
              <a:t>dishonourably</a:t>
            </a:r>
            <a:r>
              <a:rPr lang="en-US" dirty="0">
                <a:latin typeface="Palatino" pitchFamily="2" charset="77"/>
                <a:ea typeface="Palatino" pitchFamily="2" charset="77"/>
              </a:rPr>
              <a:t> at Arbela, and lost the greatest army of the whole barbarian race; a fugitive from his own kingdom and a wanderer, he was at last betrayed by his own escort to the worst of fates, to be at once a king and prisoner carried off in </a:t>
            </a:r>
            <a:r>
              <a:rPr lang="en-US" dirty="0" err="1">
                <a:latin typeface="Palatino" pitchFamily="2" charset="77"/>
                <a:ea typeface="Palatino" pitchFamily="2" charset="77"/>
              </a:rPr>
              <a:t>dishonour</a:t>
            </a:r>
            <a:r>
              <a:rPr lang="en-US" dirty="0">
                <a:latin typeface="Palatino" pitchFamily="2" charset="77"/>
                <a:ea typeface="Palatino" pitchFamily="2" charset="77"/>
              </a:rPr>
              <a:t>; finally he perished by a conspiracy of his closest connections. These were the tragedies of Darius’ life. After death he had a royal burial and his children were brought up and educated by Alexander as if he were still on the throne, and Alexander married his daughter.</a:t>
            </a:r>
            <a:r>
              <a:rPr lang="en-US" baseline="30000" dirty="0">
                <a:latin typeface="Palatino" pitchFamily="2" charset="77"/>
                <a:ea typeface="Palatino" pitchFamily="2" charset="77"/>
              </a:rPr>
              <a:t> </a:t>
            </a:r>
            <a:r>
              <a:rPr lang="en-US" dirty="0">
                <a:latin typeface="Palatino" pitchFamily="2" charset="77"/>
                <a:ea typeface="Palatino" pitchFamily="2" charset="77"/>
              </a:rPr>
              <a:t>At his death he was about fifty years old.</a:t>
            </a:r>
          </a:p>
          <a:p>
            <a:endParaRPr lang="en-US" dirty="0">
              <a:latin typeface="Palatino" pitchFamily="2" charset="77"/>
              <a:ea typeface="Palatino" pitchFamily="2" charset="77"/>
            </a:endParaRPr>
          </a:p>
        </p:txBody>
      </p:sp>
    </p:spTree>
    <p:extLst>
      <p:ext uri="{BB962C8B-B14F-4D97-AF65-F5344CB8AC3E}">
        <p14:creationId xmlns:p14="http://schemas.microsoft.com/office/powerpoint/2010/main" val="3223292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7CC23-D43F-C541-934F-1FD80EE1CB4E}"/>
              </a:ext>
            </a:extLst>
          </p:cNvPr>
          <p:cNvSpPr txBox="1"/>
          <p:nvPr/>
        </p:nvSpPr>
        <p:spPr>
          <a:xfrm>
            <a:off x="4612548" y="138355"/>
            <a:ext cx="2966902"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Issues and Problems</a:t>
            </a:r>
          </a:p>
        </p:txBody>
      </p:sp>
      <p:sp>
        <p:nvSpPr>
          <p:cNvPr id="4" name="TextBox 3">
            <a:extLst>
              <a:ext uri="{FF2B5EF4-FFF2-40B4-BE49-F238E27FC236}">
                <a16:creationId xmlns:a16="http://schemas.microsoft.com/office/drawing/2014/main" id="{6C96D551-E1EE-2246-B429-44B58ADCC3EA}"/>
              </a:ext>
            </a:extLst>
          </p:cNvPr>
          <p:cNvSpPr txBox="1"/>
          <p:nvPr/>
        </p:nvSpPr>
        <p:spPr>
          <a:xfrm>
            <a:off x="1206649" y="768462"/>
            <a:ext cx="9778701" cy="590931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Palatino" pitchFamily="2" charset="77"/>
                <a:ea typeface="Palatino" pitchFamily="2" charset="77"/>
              </a:rPr>
              <a:t>Pierre </a:t>
            </a:r>
            <a:r>
              <a:rPr lang="en-US" dirty="0" err="1">
                <a:latin typeface="Palatino" pitchFamily="2" charset="77"/>
                <a:ea typeface="Palatino" pitchFamily="2" charset="77"/>
              </a:rPr>
              <a:t>Briant</a:t>
            </a:r>
            <a:r>
              <a:rPr lang="en-US" dirty="0">
                <a:latin typeface="Palatino" pitchFamily="2" charset="77"/>
                <a:ea typeface="Palatino" pitchFamily="2" charset="77"/>
              </a:rPr>
              <a:t>, </a:t>
            </a:r>
            <a:r>
              <a:rPr lang="en-US" i="1" dirty="0">
                <a:latin typeface="Palatino" pitchFamily="2" charset="77"/>
                <a:ea typeface="Palatino" pitchFamily="2" charset="77"/>
              </a:rPr>
              <a:t>Darius in the Shadow of Alexander </a:t>
            </a:r>
            <a:r>
              <a:rPr lang="en-US" dirty="0">
                <a:latin typeface="Palatino" pitchFamily="2" charset="77"/>
                <a:ea typeface="Palatino" pitchFamily="2" charset="77"/>
              </a:rPr>
              <a:t>(2015): “How to speak of the last Achaemenid king by means of sources that are essentially devoted to constructing the (contradictory) images of his adversary?”</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Our ancient sources show almost no interest in a </a:t>
            </a:r>
            <a:r>
              <a:rPr lang="en-US" i="1" dirty="0">
                <a:latin typeface="Palatino" pitchFamily="2" charset="77"/>
                <a:ea typeface="Palatino" pitchFamily="2" charset="77"/>
              </a:rPr>
              <a:t>structural</a:t>
            </a:r>
            <a:r>
              <a:rPr lang="en-US" dirty="0">
                <a:latin typeface="Palatino" pitchFamily="2" charset="77"/>
                <a:ea typeface="Palatino" pitchFamily="2" charset="77"/>
              </a:rPr>
              <a:t> analysis of the Achaemenid empire in its last years; can </a:t>
            </a:r>
            <a:r>
              <a:rPr lang="en-US" i="1" dirty="0">
                <a:latin typeface="Palatino" pitchFamily="2" charset="77"/>
                <a:ea typeface="Palatino" pitchFamily="2" charset="77"/>
              </a:rPr>
              <a:t>we</a:t>
            </a:r>
            <a:r>
              <a:rPr lang="en-US" dirty="0">
                <a:latin typeface="Palatino" pitchFamily="2" charset="77"/>
                <a:ea typeface="Palatino" pitchFamily="2" charset="77"/>
              </a:rPr>
              <a:t> do so if we rely primarily on those sources?</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The same source problems threaten to obscure our understanding of Alexander as well: if we strip down the narrative simply to confirmed </a:t>
            </a:r>
            <a:r>
              <a:rPr lang="en-US" i="1" dirty="0">
                <a:latin typeface="Palatino" pitchFamily="2" charset="77"/>
                <a:ea typeface="Palatino" pitchFamily="2" charset="77"/>
              </a:rPr>
              <a:t>actions</a:t>
            </a:r>
            <a:r>
              <a:rPr lang="en-US" dirty="0">
                <a:latin typeface="Palatino" pitchFamily="2" charset="77"/>
                <a:ea typeface="Palatino" pitchFamily="2" charset="77"/>
              </a:rPr>
              <a:t> and </a:t>
            </a:r>
            <a:r>
              <a:rPr lang="en-US" i="1" dirty="0">
                <a:latin typeface="Palatino" pitchFamily="2" charset="77"/>
                <a:ea typeface="Palatino" pitchFamily="2" charset="77"/>
              </a:rPr>
              <a:t>policies</a:t>
            </a:r>
            <a:r>
              <a:rPr lang="en-US" dirty="0">
                <a:latin typeface="Palatino" pitchFamily="2" charset="77"/>
                <a:ea typeface="Palatino" pitchFamily="2" charset="77"/>
              </a:rPr>
              <a:t>, what kind of Alexander do we have at this point?</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solidFill>
                  <a:srgbClr val="FFC000"/>
                </a:solidFill>
                <a:latin typeface="Palatino" pitchFamily="2" charset="77"/>
                <a:ea typeface="Palatino" pitchFamily="2" charset="77"/>
              </a:rPr>
              <a:t>How was Alexander able to conquer the Persian empire?</a:t>
            </a:r>
            <a:r>
              <a:rPr lang="en-US" dirty="0">
                <a:latin typeface="Palatino" pitchFamily="2" charset="77"/>
                <a:ea typeface="Palatino" pitchFamily="2" charset="77"/>
              </a:rPr>
              <a:t> To answer that, we need to understand some key features of the structure of the Persian empire:</a:t>
            </a:r>
          </a:p>
          <a:p>
            <a:pPr marL="285750" indent="-285750">
              <a:buFontTx/>
              <a:buChar char="-"/>
            </a:pPr>
            <a:r>
              <a:rPr lang="en-US" dirty="0">
                <a:latin typeface="Palatino" pitchFamily="2" charset="77"/>
                <a:ea typeface="Palatino" pitchFamily="2" charset="77"/>
              </a:rPr>
              <a:t>Not a national/ethnic identity -&gt; </a:t>
            </a:r>
            <a:r>
              <a:rPr lang="en-US" i="1" dirty="0">
                <a:latin typeface="Palatino" pitchFamily="2" charset="77"/>
                <a:ea typeface="Palatino" pitchFamily="2" charset="77"/>
              </a:rPr>
              <a:t>but</a:t>
            </a:r>
            <a:r>
              <a:rPr lang="en-US" dirty="0">
                <a:latin typeface="Palatino" pitchFamily="2" charset="77"/>
                <a:ea typeface="Palatino" pitchFamily="2" charset="77"/>
              </a:rPr>
              <a:t> a social/ethnic elite (Persian aristocracy; some integration of local elites)</a:t>
            </a:r>
          </a:p>
          <a:p>
            <a:pPr marL="285750" indent="-285750">
              <a:buFontTx/>
              <a:buChar char="-"/>
            </a:pPr>
            <a:r>
              <a:rPr lang="en-US" dirty="0">
                <a:latin typeface="Palatino" pitchFamily="2" charset="77"/>
                <a:ea typeface="Palatino" pitchFamily="2" charset="77"/>
              </a:rPr>
              <a:t>The “dynastic pact” -&gt; Imperial administration functioned through mutual interest between aristocracy and royal dynasty</a:t>
            </a:r>
          </a:p>
          <a:p>
            <a:pPr marL="285750" indent="-285750">
              <a:buFontTx/>
              <a:buChar char="-"/>
            </a:pPr>
            <a:r>
              <a:rPr lang="en-US" dirty="0">
                <a:latin typeface="Palatino" pitchFamily="2" charset="77"/>
                <a:ea typeface="Palatino" pitchFamily="2" charset="77"/>
              </a:rPr>
              <a:t>Achaemenid </a:t>
            </a:r>
            <a:r>
              <a:rPr lang="en-US" i="1" dirty="0">
                <a:latin typeface="Palatino" pitchFamily="2" charset="77"/>
                <a:ea typeface="Palatino" pitchFamily="2" charset="77"/>
              </a:rPr>
              <a:t>space</a:t>
            </a:r>
            <a:r>
              <a:rPr lang="en-US" dirty="0">
                <a:latin typeface="Palatino" pitchFamily="2" charset="77"/>
                <a:ea typeface="Palatino" pitchFamily="2" charset="77"/>
              </a:rPr>
              <a:t>: strongholds, treasuries, storehouses</a:t>
            </a:r>
          </a:p>
          <a:p>
            <a:pPr marL="285750" indent="-285750">
              <a:buFontTx/>
              <a:buChar char="-"/>
            </a:pPr>
            <a:r>
              <a:rPr lang="en-US" dirty="0">
                <a:latin typeface="Palatino" pitchFamily="2" charset="77"/>
                <a:ea typeface="Palatino" pitchFamily="2" charset="77"/>
              </a:rPr>
              <a:t>Was its political strength also its military weakness?</a:t>
            </a:r>
          </a:p>
          <a:p>
            <a:pPr marL="285750" indent="-285750">
              <a:buFontTx/>
              <a:buChar char="-"/>
            </a:pPr>
            <a:r>
              <a:rPr lang="en-US" dirty="0">
                <a:latin typeface="Palatino" pitchFamily="2" charset="77"/>
                <a:ea typeface="Palatino" pitchFamily="2" charset="77"/>
              </a:rPr>
              <a:t>An ideology of the </a:t>
            </a:r>
            <a:r>
              <a:rPr lang="en-US" i="1" dirty="0">
                <a:latin typeface="Palatino" pitchFamily="2" charset="77"/>
                <a:ea typeface="Palatino" pitchFamily="2" charset="77"/>
              </a:rPr>
              <a:t>king</a:t>
            </a:r>
            <a:r>
              <a:rPr lang="en-US" dirty="0">
                <a:latin typeface="Palatino" pitchFamily="2" charset="77"/>
                <a:ea typeface="Palatino" pitchFamily="2" charset="77"/>
              </a:rPr>
              <a:t>, not of the empire</a:t>
            </a:r>
          </a:p>
          <a:p>
            <a:endParaRPr lang="en-US" dirty="0">
              <a:latin typeface="Palatino" pitchFamily="2" charset="77"/>
              <a:ea typeface="Palatino" pitchFamily="2" charset="77"/>
            </a:endParaRPr>
          </a:p>
        </p:txBody>
      </p:sp>
    </p:spTree>
    <p:extLst>
      <p:ext uri="{BB962C8B-B14F-4D97-AF65-F5344CB8AC3E}">
        <p14:creationId xmlns:p14="http://schemas.microsoft.com/office/powerpoint/2010/main" val="2514920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26BEAD-D7AE-8B49-9BE6-94435E127EB9}"/>
              </a:ext>
            </a:extLst>
          </p:cNvPr>
          <p:cNvPicPr>
            <a:picLocks noChangeAspect="1"/>
          </p:cNvPicPr>
          <p:nvPr/>
        </p:nvPicPr>
        <p:blipFill>
          <a:blip r:embed="rId2"/>
          <a:stretch>
            <a:fillRect/>
          </a:stretch>
        </p:blipFill>
        <p:spPr>
          <a:xfrm>
            <a:off x="573470" y="0"/>
            <a:ext cx="5026221" cy="6858000"/>
          </a:xfrm>
          <a:prstGeom prst="rect">
            <a:avLst/>
          </a:prstGeom>
        </p:spPr>
      </p:pic>
      <p:pic>
        <p:nvPicPr>
          <p:cNvPr id="5" name="Picture 4">
            <a:extLst>
              <a:ext uri="{FF2B5EF4-FFF2-40B4-BE49-F238E27FC236}">
                <a16:creationId xmlns:a16="http://schemas.microsoft.com/office/drawing/2014/main" id="{2975C589-E4F9-2B4C-AEF0-62D34205C3AF}"/>
              </a:ext>
            </a:extLst>
          </p:cNvPr>
          <p:cNvPicPr>
            <a:picLocks noChangeAspect="1"/>
          </p:cNvPicPr>
          <p:nvPr/>
        </p:nvPicPr>
        <p:blipFill>
          <a:blip r:embed="rId3"/>
          <a:stretch>
            <a:fillRect/>
          </a:stretch>
        </p:blipFill>
        <p:spPr>
          <a:xfrm>
            <a:off x="5599691" y="0"/>
            <a:ext cx="5015883" cy="6858000"/>
          </a:xfrm>
          <a:prstGeom prst="rect">
            <a:avLst/>
          </a:prstGeom>
        </p:spPr>
      </p:pic>
      <p:sp>
        <p:nvSpPr>
          <p:cNvPr id="6" name="Frame 5">
            <a:extLst>
              <a:ext uri="{FF2B5EF4-FFF2-40B4-BE49-F238E27FC236}">
                <a16:creationId xmlns:a16="http://schemas.microsoft.com/office/drawing/2014/main" id="{39B0CF90-673A-7045-B88C-712B6FCD4772}"/>
              </a:ext>
            </a:extLst>
          </p:cNvPr>
          <p:cNvSpPr/>
          <p:nvPr/>
        </p:nvSpPr>
        <p:spPr>
          <a:xfrm>
            <a:off x="3140243" y="2009273"/>
            <a:ext cx="4122058" cy="2558525"/>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71142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7CC23-D43F-C541-934F-1FD80EE1CB4E}"/>
              </a:ext>
            </a:extLst>
          </p:cNvPr>
          <p:cNvSpPr txBox="1"/>
          <p:nvPr/>
        </p:nvSpPr>
        <p:spPr>
          <a:xfrm>
            <a:off x="2183710" y="301697"/>
            <a:ext cx="7824578"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Events: The Battle of Gaugamela: Summer/Autumn 331</a:t>
            </a:r>
          </a:p>
        </p:txBody>
      </p:sp>
      <p:sp>
        <p:nvSpPr>
          <p:cNvPr id="4" name="TextBox 3">
            <a:extLst>
              <a:ext uri="{FF2B5EF4-FFF2-40B4-BE49-F238E27FC236}">
                <a16:creationId xmlns:a16="http://schemas.microsoft.com/office/drawing/2014/main" id="{F2AC5508-5B8F-064F-ACBD-4AE0A79F7E7E}"/>
              </a:ext>
            </a:extLst>
          </p:cNvPr>
          <p:cNvSpPr txBox="1"/>
          <p:nvPr/>
        </p:nvSpPr>
        <p:spPr>
          <a:xfrm>
            <a:off x="1257781" y="693159"/>
            <a:ext cx="9676436" cy="5632311"/>
          </a:xfrm>
          <a:prstGeom prst="rect">
            <a:avLst/>
          </a:prstGeom>
          <a:noFill/>
        </p:spPr>
        <p:txBody>
          <a:bodyPr wrap="square" rtlCol="0">
            <a:spAutoFit/>
          </a:bodyPr>
          <a:lstStyle/>
          <a:p>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When we left Alexander, he had rejected a diplomatic offer from Darius while staying at </a:t>
            </a:r>
            <a:r>
              <a:rPr lang="en-US" dirty="0" err="1">
                <a:latin typeface="Palatino" pitchFamily="2" charset="77"/>
                <a:ea typeface="Palatino" pitchFamily="2" charset="77"/>
              </a:rPr>
              <a:t>Tyre</a:t>
            </a:r>
            <a:r>
              <a:rPr lang="en-US" dirty="0">
                <a:latin typeface="Palatino" pitchFamily="2" charset="77"/>
                <a:ea typeface="Palatino" pitchFamily="2" charset="77"/>
              </a:rPr>
              <a:t>. There he celebrated a major festival featuring some of the super-stars of the Greek world.</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An Athenian embassy came to Alexander there, and requested the freedom of the Greek prisoners taken after the Granicus, which he granted (remember Agis’ revolt, ‘The Lacedaemonian War’ is ongoing!)</a:t>
            </a:r>
          </a:p>
          <a:p>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Darius’ diplomacy, A second thought: (John Ma) -&gt; Darius is actually quite inventive in his administration of empire; cutting his losses in the West may have been unprecedented, </a:t>
            </a:r>
            <a:r>
              <a:rPr lang="en-US" i="1" dirty="0">
                <a:latin typeface="Palatino" pitchFamily="2" charset="77"/>
                <a:ea typeface="Palatino" pitchFamily="2" charset="77"/>
              </a:rPr>
              <a:t>but</a:t>
            </a:r>
            <a:r>
              <a:rPr lang="en-US" dirty="0">
                <a:latin typeface="Palatino" pitchFamily="2" charset="77"/>
                <a:ea typeface="Palatino" pitchFamily="2" charset="77"/>
              </a:rPr>
              <a:t> this was a time of major convulsion and may represent some of his innovation as Great King.</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The debate with Parmenion may be fictional(</a:t>
            </a:r>
            <a:r>
              <a:rPr lang="en-US" dirty="0" err="1">
                <a:latin typeface="Palatino" pitchFamily="2" charset="77"/>
                <a:ea typeface="Palatino" pitchFamily="2" charset="77"/>
              </a:rPr>
              <a:t>ized</a:t>
            </a:r>
            <a:r>
              <a:rPr lang="en-US" dirty="0">
                <a:latin typeface="Palatino" pitchFamily="2" charset="77"/>
                <a:ea typeface="Palatino" pitchFamily="2" charset="77"/>
              </a:rPr>
              <a:t>), but probably reflects growing tensions between Alexander and his army, esp. older figures like Parmenion (a major theme ahead!)</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With diplomacy out the window, both sides prepared for the next major confrontation, which would take place at </a:t>
            </a:r>
            <a:r>
              <a:rPr lang="en-US" dirty="0">
                <a:solidFill>
                  <a:srgbClr val="FFC000"/>
                </a:solidFill>
                <a:latin typeface="Palatino" pitchFamily="2" charset="77"/>
                <a:ea typeface="Palatino" pitchFamily="2" charset="77"/>
              </a:rPr>
              <a:t>Gaugamela</a:t>
            </a:r>
            <a:r>
              <a:rPr lang="en-US" dirty="0">
                <a:latin typeface="Palatino" pitchFamily="2" charset="77"/>
                <a:ea typeface="Palatino" pitchFamily="2" charset="77"/>
              </a:rPr>
              <a:t>, in the north of Mesopotamia (modern Iraq).</a:t>
            </a:r>
          </a:p>
          <a:p>
            <a:pPr marL="285750" indent="-285750">
              <a:buFont typeface="Arial" panose="020B0604020202020204" pitchFamily="34" charset="0"/>
              <a:buChar char="•"/>
            </a:pPr>
            <a:endParaRPr lang="en-US" dirty="0">
              <a:latin typeface="Palatino" pitchFamily="2" charset="77"/>
              <a:ea typeface="Palatino" pitchFamily="2" charset="77"/>
            </a:endParaRPr>
          </a:p>
        </p:txBody>
      </p:sp>
    </p:spTree>
    <p:extLst>
      <p:ext uri="{BB962C8B-B14F-4D97-AF65-F5344CB8AC3E}">
        <p14:creationId xmlns:p14="http://schemas.microsoft.com/office/powerpoint/2010/main" val="413806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7CC23-D43F-C541-934F-1FD80EE1CB4E}"/>
              </a:ext>
            </a:extLst>
          </p:cNvPr>
          <p:cNvSpPr txBox="1"/>
          <p:nvPr/>
        </p:nvSpPr>
        <p:spPr>
          <a:xfrm>
            <a:off x="2183710" y="278681"/>
            <a:ext cx="7824578"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Events: The Battle of Gaugamela: Summer/Autumn 331</a:t>
            </a:r>
          </a:p>
        </p:txBody>
      </p:sp>
      <p:sp>
        <p:nvSpPr>
          <p:cNvPr id="4" name="TextBox 3">
            <a:extLst>
              <a:ext uri="{FF2B5EF4-FFF2-40B4-BE49-F238E27FC236}">
                <a16:creationId xmlns:a16="http://schemas.microsoft.com/office/drawing/2014/main" id="{F2AC5508-5B8F-064F-ACBD-4AE0A79F7E7E}"/>
              </a:ext>
            </a:extLst>
          </p:cNvPr>
          <p:cNvSpPr txBox="1"/>
          <p:nvPr/>
        </p:nvSpPr>
        <p:spPr>
          <a:xfrm>
            <a:off x="1257781" y="693159"/>
            <a:ext cx="9676436" cy="6463308"/>
          </a:xfrm>
          <a:prstGeom prst="rect">
            <a:avLst/>
          </a:prstGeom>
          <a:noFill/>
        </p:spPr>
        <p:txBody>
          <a:bodyPr wrap="square" rtlCol="0">
            <a:spAutoFit/>
          </a:bodyPr>
          <a:lstStyle/>
          <a:p>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Darius’ army was this time gathered at Babylon, drawing primarily on the satrapies to the east (Bactria, Sogdiana, Scythian (</a:t>
            </a:r>
            <a:r>
              <a:rPr lang="en-US" dirty="0" err="1">
                <a:latin typeface="Palatino" pitchFamily="2" charset="77"/>
                <a:ea typeface="Palatino" pitchFamily="2" charset="77"/>
              </a:rPr>
              <a:t>Saca</a:t>
            </a:r>
            <a:r>
              <a:rPr lang="en-US" dirty="0">
                <a:latin typeface="Palatino" pitchFamily="2" charset="77"/>
                <a:ea typeface="Palatino" pitchFamily="2" charset="77"/>
              </a:rPr>
              <a:t>) cavalry) and central regions of the empire.</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With no large contingent of Greek mercenaries this time, the strength of the Persian army was entirely in its cavalry, which certainly outnumbered, and was in many parts probably superior to the Macedonian cavalry.</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Numbers for Darius’ force are (once again) WILD:</a:t>
            </a:r>
          </a:p>
          <a:p>
            <a:pPr marL="285750" indent="-285750">
              <a:buFontTx/>
              <a:buChar char="-"/>
            </a:pPr>
            <a:r>
              <a:rPr lang="en-US" dirty="0">
                <a:latin typeface="Palatino" pitchFamily="2" charset="77"/>
                <a:ea typeface="Palatino" pitchFamily="2" charset="77"/>
              </a:rPr>
              <a:t>Arrian (3.8.6): 1,000,000 infantry and 400,000 cavalry</a:t>
            </a:r>
          </a:p>
          <a:p>
            <a:pPr marL="285750" indent="-285750">
              <a:buFontTx/>
              <a:buChar char="-"/>
            </a:pPr>
            <a:r>
              <a:rPr lang="en-US" dirty="0" err="1">
                <a:latin typeface="Palatino" pitchFamily="2" charset="77"/>
                <a:ea typeface="Palatino" pitchFamily="2" charset="77"/>
              </a:rPr>
              <a:t>Diodorus</a:t>
            </a:r>
            <a:r>
              <a:rPr lang="en-US" dirty="0">
                <a:latin typeface="Palatino" pitchFamily="2" charset="77"/>
                <a:ea typeface="Palatino" pitchFamily="2" charset="77"/>
              </a:rPr>
              <a:t> (17.53.3): &gt;800,000 infantry and &gt;200,000 cavalry</a:t>
            </a:r>
          </a:p>
          <a:p>
            <a:pPr marL="285750" indent="-285750">
              <a:buFontTx/>
              <a:buChar char="-"/>
            </a:pPr>
            <a:r>
              <a:rPr lang="en-US" dirty="0">
                <a:latin typeface="Palatino" pitchFamily="2" charset="77"/>
                <a:ea typeface="Palatino" pitchFamily="2" charset="77"/>
              </a:rPr>
              <a:t>Plutarch (31): 1,000,000 men total</a:t>
            </a:r>
          </a:p>
          <a:p>
            <a:pPr marL="285750" indent="-285750">
              <a:buFontTx/>
              <a:buChar char="-"/>
            </a:pPr>
            <a:r>
              <a:rPr lang="en-US" dirty="0">
                <a:latin typeface="Palatino" pitchFamily="2" charset="77"/>
                <a:ea typeface="Palatino" pitchFamily="2" charset="77"/>
              </a:rPr>
              <a:t>Quintus </a:t>
            </a:r>
            <a:r>
              <a:rPr lang="en-US" dirty="0" err="1">
                <a:latin typeface="Palatino" pitchFamily="2" charset="77"/>
                <a:ea typeface="Palatino" pitchFamily="2" charset="77"/>
              </a:rPr>
              <a:t>Curtius</a:t>
            </a:r>
            <a:r>
              <a:rPr lang="en-US" dirty="0">
                <a:latin typeface="Palatino" pitchFamily="2" charset="77"/>
                <a:ea typeface="Palatino" pitchFamily="2" charset="77"/>
              </a:rPr>
              <a:t> (4.12.13): 200,000 infantry and 45,000 cavalry</a:t>
            </a:r>
          </a:p>
          <a:p>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Alexander: ~40,000 Infantry and 7,000 cavalry (Arrian 3.12.5)</a:t>
            </a:r>
          </a:p>
          <a:p>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This makes it impossible to reconstruct, but it is safe to say that a) Alexander was outnumbered, and b) particularly on the cavalry side.</a:t>
            </a:r>
          </a:p>
          <a:p>
            <a:endParaRPr lang="en-US" dirty="0">
              <a:latin typeface="Palatino" pitchFamily="2" charset="77"/>
              <a:ea typeface="Palatino" pitchFamily="2" charset="77"/>
            </a:endParaRPr>
          </a:p>
          <a:p>
            <a:r>
              <a:rPr lang="en-US" b="1" dirty="0">
                <a:solidFill>
                  <a:srgbClr val="FFC000"/>
                </a:solidFill>
                <a:latin typeface="Palatino" pitchFamily="2" charset="77"/>
                <a:ea typeface="Palatino" pitchFamily="2" charset="77"/>
              </a:rPr>
              <a:t>Q</a:t>
            </a:r>
            <a:r>
              <a:rPr lang="en-US" dirty="0">
                <a:latin typeface="Palatino" pitchFamily="2" charset="77"/>
                <a:ea typeface="Palatino" pitchFamily="2" charset="77"/>
              </a:rPr>
              <a:t>) Although the cavalry gathered in the Persian army was of a very high quality, what is the major problem with this approach (terrible infantry, great cavalry) against A.?</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endParaRPr lang="en-US" dirty="0">
              <a:latin typeface="Palatino" pitchFamily="2" charset="77"/>
              <a:ea typeface="Palatino" pitchFamily="2" charset="77"/>
            </a:endParaRPr>
          </a:p>
        </p:txBody>
      </p:sp>
    </p:spTree>
    <p:extLst>
      <p:ext uri="{BB962C8B-B14F-4D97-AF65-F5344CB8AC3E}">
        <p14:creationId xmlns:p14="http://schemas.microsoft.com/office/powerpoint/2010/main" val="2839074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7CC23-D43F-C541-934F-1FD80EE1CB4E}"/>
              </a:ext>
            </a:extLst>
          </p:cNvPr>
          <p:cNvSpPr txBox="1"/>
          <p:nvPr/>
        </p:nvSpPr>
        <p:spPr>
          <a:xfrm>
            <a:off x="2858575" y="231494"/>
            <a:ext cx="6407523"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Events: The Battle of Gaugamela: Oct. 1</a:t>
            </a:r>
            <a:r>
              <a:rPr lang="en-US" sz="2400" baseline="30000" dirty="0">
                <a:solidFill>
                  <a:srgbClr val="FFC000"/>
                </a:solidFill>
                <a:latin typeface="Palatino" pitchFamily="2" charset="77"/>
                <a:ea typeface="Palatino" pitchFamily="2" charset="77"/>
              </a:rPr>
              <a:t>st</a:t>
            </a:r>
            <a:r>
              <a:rPr lang="en-US" sz="2400" dirty="0">
                <a:solidFill>
                  <a:srgbClr val="FFC000"/>
                </a:solidFill>
                <a:latin typeface="Palatino" pitchFamily="2" charset="77"/>
                <a:ea typeface="Palatino" pitchFamily="2" charset="77"/>
              </a:rPr>
              <a:t> 331</a:t>
            </a:r>
          </a:p>
        </p:txBody>
      </p:sp>
      <p:sp>
        <p:nvSpPr>
          <p:cNvPr id="4" name="TextBox 3">
            <a:extLst>
              <a:ext uri="{FF2B5EF4-FFF2-40B4-BE49-F238E27FC236}">
                <a16:creationId xmlns:a16="http://schemas.microsoft.com/office/drawing/2014/main" id="{F2AC5508-5B8F-064F-ACBD-4AE0A79F7E7E}"/>
              </a:ext>
            </a:extLst>
          </p:cNvPr>
          <p:cNvSpPr txBox="1"/>
          <p:nvPr/>
        </p:nvSpPr>
        <p:spPr>
          <a:xfrm>
            <a:off x="1257782" y="617855"/>
            <a:ext cx="9676436" cy="5355312"/>
          </a:xfrm>
          <a:prstGeom prst="rect">
            <a:avLst/>
          </a:prstGeom>
          <a:noFill/>
        </p:spPr>
        <p:txBody>
          <a:bodyPr wrap="square" rtlCol="0">
            <a:spAutoFit/>
          </a:bodyPr>
          <a:lstStyle/>
          <a:p>
            <a:endParaRPr lang="en-US" dirty="0">
              <a:latin typeface="Palatino" pitchFamily="2" charset="77"/>
              <a:ea typeface="Palatino" pitchFamily="2" charset="77"/>
            </a:endParaRPr>
          </a:p>
          <a:p>
            <a:r>
              <a:rPr lang="en-US" b="1" dirty="0">
                <a:latin typeface="Palatino" pitchFamily="2" charset="77"/>
                <a:ea typeface="Palatino" pitchFamily="2" charset="77"/>
              </a:rPr>
              <a:t>Some Important Figures at Gaugamela </a:t>
            </a:r>
            <a:r>
              <a:rPr lang="en-US" dirty="0">
                <a:latin typeface="Palatino" pitchFamily="2" charset="77"/>
                <a:ea typeface="Palatino" pitchFamily="2" charset="77"/>
              </a:rPr>
              <a:t>(Persian Side):</a:t>
            </a:r>
          </a:p>
          <a:p>
            <a:pPr marL="285750" indent="-285750">
              <a:buFontTx/>
              <a:buChar char="-"/>
            </a:pPr>
            <a:r>
              <a:rPr lang="en-US" dirty="0">
                <a:solidFill>
                  <a:schemeClr val="accent5"/>
                </a:solidFill>
                <a:latin typeface="Palatino" pitchFamily="2" charset="77"/>
                <a:ea typeface="Palatino" pitchFamily="2" charset="77"/>
              </a:rPr>
              <a:t>Bessus</a:t>
            </a:r>
            <a:r>
              <a:rPr lang="en-US" dirty="0">
                <a:latin typeface="Palatino" pitchFamily="2" charset="77"/>
                <a:ea typeface="Palatino" pitchFamily="2" charset="77"/>
              </a:rPr>
              <a:t> -&gt; Satrap of Bactria; would later kill Darius and claim the throne name of Artaxerxes V; commands the cavalry on the left flank at Gaugamela (facing A.).</a:t>
            </a:r>
          </a:p>
          <a:p>
            <a:endParaRPr lang="en-US" dirty="0">
              <a:latin typeface="Palatino" pitchFamily="2" charset="77"/>
              <a:ea typeface="Palatino" pitchFamily="2" charset="77"/>
            </a:endParaRPr>
          </a:p>
          <a:p>
            <a:pPr marL="285750" indent="-285750">
              <a:buFontTx/>
              <a:buChar char="-"/>
            </a:pPr>
            <a:r>
              <a:rPr lang="en-US" dirty="0" err="1">
                <a:solidFill>
                  <a:schemeClr val="accent5"/>
                </a:solidFill>
                <a:latin typeface="Palatino" pitchFamily="2" charset="77"/>
                <a:ea typeface="Palatino" pitchFamily="2" charset="77"/>
              </a:rPr>
              <a:t>Mazaeus</a:t>
            </a:r>
            <a:r>
              <a:rPr lang="en-US" dirty="0">
                <a:latin typeface="Palatino" pitchFamily="2" charset="77"/>
                <a:ea typeface="Palatino" pitchFamily="2" charset="77"/>
              </a:rPr>
              <a:t> -&gt; Satrap of Syria (previously Cilicia); will be appointed satrap of Babylonia by Alexander; commands the cavalry on the right flank at Gaugamela (facing Parmenion).</a:t>
            </a:r>
          </a:p>
          <a:p>
            <a:endParaRPr lang="en-US" dirty="0">
              <a:latin typeface="Palatino" pitchFamily="2" charset="77"/>
              <a:ea typeface="Palatino" pitchFamily="2" charset="77"/>
            </a:endParaRPr>
          </a:p>
          <a:p>
            <a:pPr marL="285750" indent="-285750">
              <a:buFontTx/>
              <a:buChar char="-"/>
            </a:pPr>
            <a:r>
              <a:rPr lang="en-US" dirty="0" err="1">
                <a:latin typeface="Palatino" pitchFamily="2" charset="77"/>
                <a:ea typeface="Palatino" pitchFamily="2" charset="77"/>
              </a:rPr>
              <a:t>Atropates</a:t>
            </a:r>
            <a:r>
              <a:rPr lang="en-US" dirty="0">
                <a:latin typeface="Palatino" pitchFamily="2" charset="77"/>
                <a:ea typeface="Palatino" pitchFamily="2" charset="77"/>
              </a:rPr>
              <a:t> -&gt; Satrap of Media; a few years later will be re-appointed by A.; later father-in-law of </a:t>
            </a:r>
            <a:r>
              <a:rPr lang="en-US" dirty="0" err="1">
                <a:latin typeface="Palatino" pitchFamily="2" charset="77"/>
                <a:ea typeface="Palatino" pitchFamily="2" charset="77"/>
              </a:rPr>
              <a:t>Perdiccas</a:t>
            </a:r>
            <a:r>
              <a:rPr lang="en-US" dirty="0">
                <a:latin typeface="Palatino" pitchFamily="2" charset="77"/>
                <a:ea typeface="Palatino" pitchFamily="2" charset="77"/>
              </a:rPr>
              <a:t>, who will serve as regent for a time after A.’s death.</a:t>
            </a:r>
          </a:p>
          <a:p>
            <a:endParaRPr lang="en-US" dirty="0">
              <a:latin typeface="Palatino" pitchFamily="2" charset="77"/>
              <a:ea typeface="Palatino" pitchFamily="2" charset="77"/>
            </a:endParaRPr>
          </a:p>
          <a:p>
            <a:pPr marL="285750" indent="-285750">
              <a:buFontTx/>
              <a:buChar char="-"/>
            </a:pPr>
            <a:r>
              <a:rPr lang="en-US" dirty="0" err="1">
                <a:latin typeface="Palatino" pitchFamily="2" charset="77"/>
                <a:ea typeface="Palatino" pitchFamily="2" charset="77"/>
              </a:rPr>
              <a:t>Artabazus</a:t>
            </a:r>
            <a:r>
              <a:rPr lang="en-US" dirty="0">
                <a:latin typeface="Palatino" pitchFamily="2" charset="77"/>
                <a:ea typeface="Palatino" pitchFamily="2" charset="77"/>
              </a:rPr>
              <a:t> -&gt; Formerly satrap of </a:t>
            </a:r>
            <a:r>
              <a:rPr lang="en-US" dirty="0" err="1">
                <a:latin typeface="Palatino" pitchFamily="2" charset="77"/>
                <a:ea typeface="Palatino" pitchFamily="2" charset="77"/>
              </a:rPr>
              <a:t>Hellespontine</a:t>
            </a:r>
            <a:r>
              <a:rPr lang="en-US" dirty="0">
                <a:latin typeface="Palatino" pitchFamily="2" charset="77"/>
                <a:ea typeface="Palatino" pitchFamily="2" charset="77"/>
              </a:rPr>
              <a:t> Phrygia; remained loyal to Darius after Gaugamela, but later appointed to Bactria by A.</a:t>
            </a:r>
          </a:p>
          <a:p>
            <a:endParaRPr lang="en-US" dirty="0">
              <a:latin typeface="Palatino" pitchFamily="2" charset="77"/>
              <a:ea typeface="Palatino" pitchFamily="2" charset="77"/>
            </a:endParaRPr>
          </a:p>
          <a:p>
            <a:pPr marL="285750" indent="-285750">
              <a:buFontTx/>
              <a:buChar char="-"/>
            </a:pPr>
            <a:r>
              <a:rPr lang="en-US" dirty="0" err="1">
                <a:latin typeface="Palatino" pitchFamily="2" charset="77"/>
                <a:ea typeface="Palatino" pitchFamily="2" charset="77"/>
              </a:rPr>
              <a:t>Ariarathes</a:t>
            </a:r>
            <a:r>
              <a:rPr lang="en-US" dirty="0">
                <a:latin typeface="Palatino" pitchFamily="2" charset="77"/>
                <a:ea typeface="Palatino" pitchFamily="2" charset="77"/>
              </a:rPr>
              <a:t> -&gt; Satrap of Cappadocia, which was not conquered by A.; predecessor of later independent Cappadocian kingdom (3</a:t>
            </a:r>
            <a:r>
              <a:rPr lang="en-US" baseline="30000" dirty="0">
                <a:latin typeface="Palatino" pitchFamily="2" charset="77"/>
                <a:ea typeface="Palatino" pitchFamily="2" charset="77"/>
              </a:rPr>
              <a:t>rd</a:t>
            </a:r>
            <a:r>
              <a:rPr lang="en-US" dirty="0">
                <a:latin typeface="Palatino" pitchFamily="2" charset="77"/>
                <a:ea typeface="Palatino" pitchFamily="2" charset="77"/>
              </a:rPr>
              <a:t>-1</a:t>
            </a:r>
            <a:r>
              <a:rPr lang="en-US" baseline="30000" dirty="0">
                <a:latin typeface="Palatino" pitchFamily="2" charset="77"/>
                <a:ea typeface="Palatino" pitchFamily="2" charset="77"/>
              </a:rPr>
              <a:t>st</a:t>
            </a:r>
            <a:r>
              <a:rPr lang="en-US" dirty="0">
                <a:latin typeface="Palatino" pitchFamily="2" charset="77"/>
                <a:ea typeface="Palatino" pitchFamily="2" charset="77"/>
              </a:rPr>
              <a:t> cent. BCE)</a:t>
            </a:r>
          </a:p>
          <a:p>
            <a:endParaRPr lang="en-US" dirty="0">
              <a:latin typeface="Palatino" pitchFamily="2" charset="77"/>
              <a:ea typeface="Palatino" pitchFamily="2" charset="77"/>
            </a:endParaRPr>
          </a:p>
          <a:p>
            <a:pPr marL="285750" indent="-285750">
              <a:buFontTx/>
              <a:buChar char="-"/>
            </a:pPr>
            <a:r>
              <a:rPr lang="en-US" dirty="0">
                <a:latin typeface="Palatino" pitchFamily="2" charset="77"/>
                <a:ea typeface="Palatino" pitchFamily="2" charset="77"/>
              </a:rPr>
              <a:t>Orontes -&gt; Satrap of Armenia; his son </a:t>
            </a:r>
            <a:r>
              <a:rPr lang="en-US" dirty="0" err="1">
                <a:latin typeface="Palatino" pitchFamily="2" charset="77"/>
                <a:ea typeface="Palatino" pitchFamily="2" charset="77"/>
              </a:rPr>
              <a:t>Mithrenes</a:t>
            </a:r>
            <a:r>
              <a:rPr lang="en-US" dirty="0">
                <a:latin typeface="Palatino" pitchFamily="2" charset="77"/>
                <a:ea typeface="Palatino" pitchFamily="2" charset="77"/>
              </a:rPr>
              <a:t> (formerly satrap of Lydia) was fighting on the Macedonian side, and would be named satrap in his father’s place.</a:t>
            </a:r>
          </a:p>
        </p:txBody>
      </p:sp>
    </p:spTree>
    <p:extLst>
      <p:ext uri="{BB962C8B-B14F-4D97-AF65-F5344CB8AC3E}">
        <p14:creationId xmlns:p14="http://schemas.microsoft.com/office/powerpoint/2010/main" val="19458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7CC23-D43F-C541-934F-1FD80EE1CB4E}"/>
              </a:ext>
            </a:extLst>
          </p:cNvPr>
          <p:cNvSpPr txBox="1"/>
          <p:nvPr/>
        </p:nvSpPr>
        <p:spPr>
          <a:xfrm>
            <a:off x="2858575" y="231494"/>
            <a:ext cx="6407523"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Events: The Battle of Gaugamela: Oct. 1</a:t>
            </a:r>
            <a:r>
              <a:rPr lang="en-US" sz="2400" baseline="30000" dirty="0">
                <a:solidFill>
                  <a:srgbClr val="FFC000"/>
                </a:solidFill>
                <a:latin typeface="Palatino" pitchFamily="2" charset="77"/>
                <a:ea typeface="Palatino" pitchFamily="2" charset="77"/>
              </a:rPr>
              <a:t>st</a:t>
            </a:r>
            <a:r>
              <a:rPr lang="en-US" sz="2400" dirty="0">
                <a:solidFill>
                  <a:srgbClr val="FFC000"/>
                </a:solidFill>
                <a:latin typeface="Palatino" pitchFamily="2" charset="77"/>
                <a:ea typeface="Palatino" pitchFamily="2" charset="77"/>
              </a:rPr>
              <a:t> 331</a:t>
            </a:r>
          </a:p>
        </p:txBody>
      </p:sp>
      <p:sp>
        <p:nvSpPr>
          <p:cNvPr id="4" name="TextBox 3">
            <a:extLst>
              <a:ext uri="{FF2B5EF4-FFF2-40B4-BE49-F238E27FC236}">
                <a16:creationId xmlns:a16="http://schemas.microsoft.com/office/drawing/2014/main" id="{F2AC5508-5B8F-064F-ACBD-4AE0A79F7E7E}"/>
              </a:ext>
            </a:extLst>
          </p:cNvPr>
          <p:cNvSpPr txBox="1"/>
          <p:nvPr/>
        </p:nvSpPr>
        <p:spPr>
          <a:xfrm>
            <a:off x="1257782" y="617855"/>
            <a:ext cx="9676436" cy="5909310"/>
          </a:xfrm>
          <a:prstGeom prst="rect">
            <a:avLst/>
          </a:prstGeom>
          <a:noFill/>
        </p:spPr>
        <p:txBody>
          <a:bodyPr wrap="square" rtlCol="0">
            <a:spAutoFit/>
          </a:bodyPr>
          <a:lstStyle/>
          <a:p>
            <a:endParaRPr lang="en-US" b="1" dirty="0">
              <a:latin typeface="Palatino" pitchFamily="2" charset="77"/>
              <a:ea typeface="Palatino" pitchFamily="2" charset="77"/>
            </a:endParaRPr>
          </a:p>
          <a:p>
            <a:r>
              <a:rPr lang="en-US" b="1" dirty="0">
                <a:latin typeface="Palatino" pitchFamily="2" charset="77"/>
                <a:ea typeface="Palatino" pitchFamily="2" charset="77"/>
              </a:rPr>
              <a:t>Some Important Figures at Gaugamela </a:t>
            </a:r>
            <a:r>
              <a:rPr lang="en-US" dirty="0">
                <a:latin typeface="Palatino" pitchFamily="2" charset="77"/>
                <a:ea typeface="Palatino" pitchFamily="2" charset="77"/>
              </a:rPr>
              <a:t>(Macedonian Side):</a:t>
            </a:r>
          </a:p>
          <a:p>
            <a:pPr marL="285750" indent="-285750">
              <a:buFontTx/>
              <a:buChar char="-"/>
            </a:pPr>
            <a:r>
              <a:rPr lang="en-US" dirty="0">
                <a:solidFill>
                  <a:schemeClr val="accent5"/>
                </a:solidFill>
                <a:latin typeface="Palatino" pitchFamily="2" charset="77"/>
                <a:ea typeface="Palatino" pitchFamily="2" charset="77"/>
              </a:rPr>
              <a:t>Hephaestion</a:t>
            </a:r>
            <a:r>
              <a:rPr lang="en-US" dirty="0">
                <a:latin typeface="Palatino" pitchFamily="2" charset="77"/>
                <a:ea typeface="Palatino" pitchFamily="2" charset="77"/>
              </a:rPr>
              <a:t> -&gt; “Patroclus” to A.’s Achilles; probably command of </a:t>
            </a:r>
            <a:r>
              <a:rPr lang="en-US" i="1" dirty="0" err="1">
                <a:latin typeface="Palatino" pitchFamily="2" charset="77"/>
                <a:ea typeface="Palatino" pitchFamily="2" charset="77"/>
              </a:rPr>
              <a:t>somatophylakes</a:t>
            </a:r>
            <a:r>
              <a:rPr lang="en-US" dirty="0">
                <a:latin typeface="Palatino" pitchFamily="2" charset="77"/>
                <a:ea typeface="Palatino" pitchFamily="2" charset="77"/>
              </a:rPr>
              <a:t> (bodyguards), who fought closely with A.</a:t>
            </a:r>
          </a:p>
          <a:p>
            <a:endParaRPr lang="en-US" dirty="0">
              <a:latin typeface="Palatino" pitchFamily="2" charset="77"/>
              <a:ea typeface="Palatino" pitchFamily="2" charset="77"/>
            </a:endParaRPr>
          </a:p>
          <a:p>
            <a:pPr marL="285750" indent="-285750">
              <a:buFontTx/>
              <a:buChar char="-"/>
            </a:pPr>
            <a:r>
              <a:rPr lang="en-US" dirty="0">
                <a:solidFill>
                  <a:schemeClr val="accent5"/>
                </a:solidFill>
                <a:latin typeface="Palatino" pitchFamily="2" charset="77"/>
                <a:ea typeface="Palatino" pitchFamily="2" charset="77"/>
              </a:rPr>
              <a:t>Parmenion</a:t>
            </a:r>
            <a:r>
              <a:rPr lang="en-US" dirty="0">
                <a:latin typeface="Palatino" pitchFamily="2" charset="77"/>
                <a:ea typeface="Palatino" pitchFamily="2" charset="77"/>
              </a:rPr>
              <a:t> -&gt; Command of the left flank at Gaugamela; conservative foil to Alexander’s boldness in our sources.</a:t>
            </a:r>
          </a:p>
          <a:p>
            <a:endParaRPr lang="en-US" dirty="0">
              <a:latin typeface="Palatino" pitchFamily="2" charset="77"/>
              <a:ea typeface="Palatino" pitchFamily="2" charset="77"/>
            </a:endParaRPr>
          </a:p>
          <a:p>
            <a:pPr marL="285750" indent="-285750">
              <a:buFontTx/>
              <a:buChar char="-"/>
            </a:pPr>
            <a:r>
              <a:rPr lang="en-US" dirty="0">
                <a:solidFill>
                  <a:schemeClr val="accent5"/>
                </a:solidFill>
                <a:latin typeface="Palatino" pitchFamily="2" charset="77"/>
                <a:ea typeface="Palatino" pitchFamily="2" charset="77"/>
              </a:rPr>
              <a:t>Philotas</a:t>
            </a:r>
            <a:r>
              <a:rPr lang="en-US" dirty="0">
                <a:latin typeface="Palatino" pitchFamily="2" charset="77"/>
                <a:ea typeface="Palatino" pitchFamily="2" charset="77"/>
              </a:rPr>
              <a:t> -&gt; Parmenion’s son, friend of A., and commander of the companion cavalry (</a:t>
            </a:r>
            <a:r>
              <a:rPr lang="en-US" i="1" dirty="0" err="1">
                <a:latin typeface="Palatino" pitchFamily="2" charset="77"/>
                <a:ea typeface="Palatino" pitchFamily="2" charset="77"/>
              </a:rPr>
              <a:t>hetairoi</a:t>
            </a:r>
            <a:r>
              <a:rPr lang="en-US" dirty="0">
                <a:latin typeface="Palatino" pitchFamily="2" charset="77"/>
                <a:ea typeface="Palatino" pitchFamily="2" charset="77"/>
              </a:rPr>
              <a:t>).</a:t>
            </a:r>
          </a:p>
          <a:p>
            <a:endParaRPr lang="en-US" dirty="0">
              <a:latin typeface="Palatino" pitchFamily="2" charset="77"/>
              <a:ea typeface="Palatino" pitchFamily="2" charset="77"/>
            </a:endParaRPr>
          </a:p>
          <a:p>
            <a:pPr marL="285750" indent="-285750">
              <a:buFontTx/>
              <a:buChar char="-"/>
            </a:pPr>
            <a:r>
              <a:rPr lang="en-US" dirty="0">
                <a:solidFill>
                  <a:schemeClr val="accent5"/>
                </a:solidFill>
                <a:latin typeface="Palatino" pitchFamily="2" charset="77"/>
                <a:ea typeface="Palatino" pitchFamily="2" charset="77"/>
              </a:rPr>
              <a:t>Ptolemy</a:t>
            </a:r>
            <a:r>
              <a:rPr lang="en-US" dirty="0">
                <a:latin typeface="Palatino" pitchFamily="2" charset="77"/>
                <a:ea typeface="Palatino" pitchFamily="2" charset="77"/>
              </a:rPr>
              <a:t> -&gt; One of A.’s </a:t>
            </a:r>
            <a:r>
              <a:rPr lang="en-US" i="1" dirty="0" err="1">
                <a:latin typeface="Palatino" pitchFamily="2" charset="77"/>
                <a:ea typeface="Palatino" pitchFamily="2" charset="77"/>
              </a:rPr>
              <a:t>somatophylakes</a:t>
            </a:r>
            <a:r>
              <a:rPr lang="en-US" dirty="0">
                <a:latin typeface="Palatino" pitchFamily="2" charset="77"/>
                <a:ea typeface="Palatino" pitchFamily="2" charset="77"/>
              </a:rPr>
              <a:t>; future Ptolemy I </a:t>
            </a:r>
            <a:r>
              <a:rPr lang="en-US" dirty="0" err="1">
                <a:latin typeface="Palatino" pitchFamily="2" charset="77"/>
                <a:ea typeface="Palatino" pitchFamily="2" charset="77"/>
              </a:rPr>
              <a:t>Soter</a:t>
            </a:r>
            <a:r>
              <a:rPr lang="en-US" dirty="0">
                <a:latin typeface="Palatino" pitchFamily="2" charset="77"/>
                <a:ea typeface="Palatino" pitchFamily="2" charset="77"/>
              </a:rPr>
              <a:t> and Alexander historian.</a:t>
            </a:r>
          </a:p>
          <a:p>
            <a:endParaRPr lang="en-US" dirty="0">
              <a:latin typeface="Palatino" pitchFamily="2" charset="77"/>
              <a:ea typeface="Palatino" pitchFamily="2" charset="77"/>
            </a:endParaRPr>
          </a:p>
          <a:p>
            <a:pPr marL="285750" indent="-285750">
              <a:buFontTx/>
              <a:buChar char="-"/>
            </a:pPr>
            <a:r>
              <a:rPr lang="en-US" dirty="0" err="1">
                <a:solidFill>
                  <a:schemeClr val="accent5"/>
                </a:solidFill>
                <a:latin typeface="Palatino" pitchFamily="2" charset="77"/>
                <a:ea typeface="Palatino" pitchFamily="2" charset="77"/>
              </a:rPr>
              <a:t>Seleucus</a:t>
            </a:r>
            <a:r>
              <a:rPr lang="en-US" dirty="0">
                <a:latin typeface="Palatino" pitchFamily="2" charset="77"/>
                <a:ea typeface="Palatino" pitchFamily="2" charset="77"/>
              </a:rPr>
              <a:t> -&gt; Commander of the </a:t>
            </a:r>
            <a:r>
              <a:rPr lang="en-US" dirty="0" err="1">
                <a:latin typeface="Palatino" pitchFamily="2" charset="77"/>
                <a:ea typeface="Palatino" pitchFamily="2" charset="77"/>
              </a:rPr>
              <a:t>hypaspists</a:t>
            </a:r>
            <a:r>
              <a:rPr lang="en-US" dirty="0">
                <a:latin typeface="Palatino" pitchFamily="2" charset="77"/>
                <a:ea typeface="Palatino" pitchFamily="2" charset="77"/>
              </a:rPr>
              <a:t> (</a:t>
            </a:r>
            <a:r>
              <a:rPr lang="en-US" i="1" dirty="0" err="1">
                <a:latin typeface="Palatino" pitchFamily="2" charset="77"/>
                <a:ea typeface="Palatino" pitchFamily="2" charset="77"/>
              </a:rPr>
              <a:t>hypaspistai</a:t>
            </a:r>
            <a:r>
              <a:rPr lang="en-US" dirty="0">
                <a:latin typeface="Palatino" pitchFamily="2" charset="77"/>
                <a:ea typeface="Palatino" pitchFamily="2" charset="77"/>
              </a:rPr>
              <a:t>), the mobile hoplite-style infantry that were crucial to Macedonian strategy; later </a:t>
            </a:r>
            <a:r>
              <a:rPr lang="en-US" dirty="0" err="1">
                <a:latin typeface="Palatino" pitchFamily="2" charset="77"/>
                <a:ea typeface="Palatino" pitchFamily="2" charset="77"/>
              </a:rPr>
              <a:t>Seleucus</a:t>
            </a:r>
            <a:r>
              <a:rPr lang="en-US" dirty="0">
                <a:latin typeface="Palatino" pitchFamily="2" charset="77"/>
                <a:ea typeface="Palatino" pitchFamily="2" charset="77"/>
              </a:rPr>
              <a:t> I </a:t>
            </a:r>
            <a:r>
              <a:rPr lang="en-US" dirty="0" err="1">
                <a:latin typeface="Palatino" pitchFamily="2" charset="77"/>
                <a:ea typeface="Palatino" pitchFamily="2" charset="77"/>
              </a:rPr>
              <a:t>Nikator</a:t>
            </a:r>
            <a:r>
              <a:rPr lang="en-US" dirty="0">
                <a:latin typeface="Palatino" pitchFamily="2" charset="77"/>
                <a:ea typeface="Palatino" pitchFamily="2" charset="77"/>
              </a:rPr>
              <a:t>.</a:t>
            </a:r>
          </a:p>
          <a:p>
            <a:endParaRPr lang="en-US" dirty="0">
              <a:latin typeface="Palatino" pitchFamily="2" charset="77"/>
              <a:ea typeface="Palatino" pitchFamily="2" charset="77"/>
            </a:endParaRPr>
          </a:p>
          <a:p>
            <a:pPr marL="285750" indent="-285750">
              <a:buFontTx/>
              <a:buChar char="-"/>
            </a:pPr>
            <a:r>
              <a:rPr lang="en-US" dirty="0">
                <a:solidFill>
                  <a:schemeClr val="accent5"/>
                </a:solidFill>
                <a:latin typeface="Palatino" pitchFamily="2" charset="77"/>
                <a:ea typeface="Palatino" pitchFamily="2" charset="77"/>
              </a:rPr>
              <a:t>Antigonus</a:t>
            </a:r>
            <a:r>
              <a:rPr lang="en-US" dirty="0">
                <a:latin typeface="Palatino" pitchFamily="2" charset="77"/>
                <a:ea typeface="Palatino" pitchFamily="2" charset="77"/>
              </a:rPr>
              <a:t> -&gt; Macedonian satrap of Phrygia and later Antigonus I </a:t>
            </a:r>
            <a:r>
              <a:rPr lang="en-US" dirty="0" err="1">
                <a:latin typeface="Palatino" pitchFamily="2" charset="77"/>
                <a:ea typeface="Palatino" pitchFamily="2" charset="77"/>
              </a:rPr>
              <a:t>Monophthalmus</a:t>
            </a:r>
            <a:r>
              <a:rPr lang="en-US" dirty="0">
                <a:latin typeface="Palatino" pitchFamily="2" charset="77"/>
                <a:ea typeface="Palatino" pitchFamily="2" charset="77"/>
              </a:rPr>
              <a:t>.</a:t>
            </a:r>
          </a:p>
          <a:p>
            <a:endParaRPr lang="en-US" dirty="0">
              <a:latin typeface="Palatino" pitchFamily="2" charset="77"/>
              <a:ea typeface="Palatino" pitchFamily="2" charset="77"/>
            </a:endParaRPr>
          </a:p>
          <a:p>
            <a:pPr marL="285750" indent="-285750">
              <a:buFontTx/>
              <a:buChar char="-"/>
            </a:pPr>
            <a:r>
              <a:rPr lang="en-US" dirty="0" err="1">
                <a:solidFill>
                  <a:schemeClr val="accent5"/>
                </a:solidFill>
                <a:latin typeface="Palatino" pitchFamily="2" charset="77"/>
                <a:ea typeface="Palatino" pitchFamily="2" charset="77"/>
              </a:rPr>
              <a:t>Cleitus</a:t>
            </a:r>
            <a:r>
              <a:rPr lang="en-US" dirty="0">
                <a:solidFill>
                  <a:schemeClr val="accent5"/>
                </a:solidFill>
                <a:latin typeface="Palatino" pitchFamily="2" charset="77"/>
                <a:ea typeface="Palatino" pitchFamily="2" charset="77"/>
              </a:rPr>
              <a:t> (the Black) </a:t>
            </a:r>
            <a:r>
              <a:rPr lang="en-US" dirty="0">
                <a:latin typeface="Palatino" pitchFamily="2" charset="77"/>
                <a:ea typeface="Palatino" pitchFamily="2" charset="77"/>
              </a:rPr>
              <a:t>-&gt; Saved A.’s life at Granicus; later promoted to command of companion cavalry w/ Hephaestion; later to be murdered by A. in a drunken argument.</a:t>
            </a:r>
          </a:p>
          <a:p>
            <a:endParaRPr lang="en-US" dirty="0">
              <a:latin typeface="Palatino" pitchFamily="2" charset="77"/>
              <a:ea typeface="Palatino" pitchFamily="2" charset="77"/>
            </a:endParaRPr>
          </a:p>
        </p:txBody>
      </p:sp>
    </p:spTree>
    <p:extLst>
      <p:ext uri="{BB962C8B-B14F-4D97-AF65-F5344CB8AC3E}">
        <p14:creationId xmlns:p14="http://schemas.microsoft.com/office/powerpoint/2010/main" val="1692243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7CC23-D43F-C541-934F-1FD80EE1CB4E}"/>
              </a:ext>
            </a:extLst>
          </p:cNvPr>
          <p:cNvSpPr txBox="1"/>
          <p:nvPr/>
        </p:nvSpPr>
        <p:spPr>
          <a:xfrm>
            <a:off x="2858575" y="231494"/>
            <a:ext cx="6407523"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Events: The Battle of Gaugamela: Oct. 1</a:t>
            </a:r>
            <a:r>
              <a:rPr lang="en-US" sz="2400" baseline="30000" dirty="0">
                <a:solidFill>
                  <a:srgbClr val="FFC000"/>
                </a:solidFill>
                <a:latin typeface="Palatino" pitchFamily="2" charset="77"/>
                <a:ea typeface="Palatino" pitchFamily="2" charset="77"/>
              </a:rPr>
              <a:t>st</a:t>
            </a:r>
            <a:r>
              <a:rPr lang="en-US" sz="2400" dirty="0">
                <a:solidFill>
                  <a:srgbClr val="FFC000"/>
                </a:solidFill>
                <a:latin typeface="Palatino" pitchFamily="2" charset="77"/>
                <a:ea typeface="Palatino" pitchFamily="2" charset="77"/>
              </a:rPr>
              <a:t> 331</a:t>
            </a:r>
          </a:p>
        </p:txBody>
      </p:sp>
      <p:sp>
        <p:nvSpPr>
          <p:cNvPr id="4" name="TextBox 3">
            <a:extLst>
              <a:ext uri="{FF2B5EF4-FFF2-40B4-BE49-F238E27FC236}">
                <a16:creationId xmlns:a16="http://schemas.microsoft.com/office/drawing/2014/main" id="{F2AC5508-5B8F-064F-ACBD-4AE0A79F7E7E}"/>
              </a:ext>
            </a:extLst>
          </p:cNvPr>
          <p:cNvSpPr txBox="1"/>
          <p:nvPr/>
        </p:nvSpPr>
        <p:spPr>
          <a:xfrm>
            <a:off x="1257782" y="617855"/>
            <a:ext cx="9676436" cy="5632311"/>
          </a:xfrm>
          <a:prstGeom prst="rect">
            <a:avLst/>
          </a:prstGeom>
          <a:noFill/>
        </p:spPr>
        <p:txBody>
          <a:bodyPr wrap="square" rtlCol="0">
            <a:spAutoFit/>
          </a:bodyPr>
          <a:lstStyle/>
          <a:p>
            <a:r>
              <a:rPr lang="en-US" b="1" dirty="0">
                <a:latin typeface="Palatino" pitchFamily="2" charset="77"/>
                <a:ea typeface="Palatino" pitchFamily="2" charset="77"/>
              </a:rPr>
              <a:t>The Short Version - Babylonian Astronomical Diary:</a:t>
            </a:r>
          </a:p>
          <a:p>
            <a:endParaRPr lang="en-US" b="1" dirty="0">
              <a:latin typeface="Palatino" pitchFamily="2" charset="77"/>
              <a:ea typeface="Palatino" pitchFamily="2" charset="77"/>
            </a:endParaRPr>
          </a:p>
          <a:p>
            <a:r>
              <a:rPr lang="en-US" dirty="0">
                <a:latin typeface="Palatino" pitchFamily="2" charset="77"/>
                <a:ea typeface="Palatino" pitchFamily="2" charset="77"/>
              </a:rPr>
              <a:t>That month, the eleventh (=Sept 18</a:t>
            </a:r>
            <a:r>
              <a:rPr lang="en-US" baseline="30000" dirty="0">
                <a:latin typeface="Palatino" pitchFamily="2" charset="77"/>
                <a:ea typeface="Palatino" pitchFamily="2" charset="77"/>
              </a:rPr>
              <a:t>th</a:t>
            </a:r>
            <a:r>
              <a:rPr lang="en-US" dirty="0">
                <a:latin typeface="Palatino" pitchFamily="2" charset="77"/>
                <a:ea typeface="Palatino" pitchFamily="2" charset="77"/>
              </a:rPr>
              <a:t>), panic occurred in the camp before the king [the Macedonians] encamped in front of the king.</a:t>
            </a:r>
          </a:p>
          <a:p>
            <a:endParaRPr lang="en-US" b="1" dirty="0">
              <a:latin typeface="Palatino" pitchFamily="2" charset="77"/>
              <a:ea typeface="Palatino" pitchFamily="2" charset="77"/>
            </a:endParaRPr>
          </a:p>
          <a:p>
            <a:r>
              <a:rPr lang="en-US" dirty="0">
                <a:latin typeface="Palatino" pitchFamily="2" charset="77"/>
                <a:ea typeface="Palatino" pitchFamily="2" charset="77"/>
              </a:rPr>
              <a:t>The twenty-fourth (=Oct. 1</a:t>
            </a:r>
            <a:r>
              <a:rPr lang="en-US" baseline="30000" dirty="0">
                <a:latin typeface="Palatino" pitchFamily="2" charset="77"/>
                <a:ea typeface="Palatino" pitchFamily="2" charset="77"/>
              </a:rPr>
              <a:t>st</a:t>
            </a:r>
            <a:r>
              <a:rPr lang="en-US" dirty="0">
                <a:latin typeface="Palatino" pitchFamily="2" charset="77"/>
                <a:ea typeface="Palatino" pitchFamily="2" charset="77"/>
              </a:rPr>
              <a:t>), in the morning, the king of the world</a:t>
            </a:r>
            <a:r>
              <a:rPr lang="en-US" baseline="30000" dirty="0">
                <a:latin typeface="Palatino" pitchFamily="2" charset="77"/>
                <a:ea typeface="Palatino" pitchFamily="2" charset="77"/>
              </a:rPr>
              <a:t> </a:t>
            </a:r>
            <a:r>
              <a:rPr lang="en-US" dirty="0">
                <a:latin typeface="Palatino" pitchFamily="2" charset="77"/>
                <a:ea typeface="Palatino" pitchFamily="2" charset="77"/>
              </a:rPr>
              <a:t>[</a:t>
            </a:r>
            <a:r>
              <a:rPr lang="en-US" i="1" dirty="0">
                <a:latin typeface="Palatino" pitchFamily="2" charset="77"/>
                <a:ea typeface="Palatino" pitchFamily="2" charset="77"/>
              </a:rPr>
              <a:t>erected his</a:t>
            </a:r>
            <a:r>
              <a:rPr lang="en-US" dirty="0">
                <a:latin typeface="Palatino" pitchFamily="2" charset="77"/>
                <a:ea typeface="Palatino" pitchFamily="2" charset="77"/>
              </a:rPr>
              <a:t>] standard [</a:t>
            </a:r>
            <a:r>
              <a:rPr lang="en-US" i="1" dirty="0">
                <a:latin typeface="Palatino" pitchFamily="2" charset="77"/>
                <a:ea typeface="Palatino" pitchFamily="2" charset="77"/>
              </a:rPr>
              <a:t>lacuna</a:t>
            </a:r>
            <a:r>
              <a:rPr lang="en-US" dirty="0">
                <a:latin typeface="Palatino" pitchFamily="2" charset="77"/>
                <a:ea typeface="Palatino" pitchFamily="2" charset="77"/>
              </a:rPr>
              <a:t>]. Opposite each other they fought and a heavy defeat of the troops [of the king he inflicted].The king, his troops deserted him and to their cities [they went] They fled to the land of the </a:t>
            </a:r>
            <a:r>
              <a:rPr lang="en-US" dirty="0" err="1">
                <a:latin typeface="Palatino" pitchFamily="2" charset="77"/>
                <a:ea typeface="Palatino" pitchFamily="2" charset="77"/>
              </a:rPr>
              <a:t>Guti</a:t>
            </a:r>
            <a:r>
              <a:rPr lang="en-US" dirty="0">
                <a:latin typeface="Palatino" pitchFamily="2" charset="77"/>
                <a:ea typeface="Palatino" pitchFamily="2" charset="77"/>
              </a:rPr>
              <a:t>.</a:t>
            </a:r>
          </a:p>
          <a:p>
            <a:endParaRPr lang="en-US" dirty="0">
              <a:latin typeface="Palatino" pitchFamily="2" charset="77"/>
              <a:ea typeface="Palatino" pitchFamily="2" charset="77"/>
            </a:endParaRPr>
          </a:p>
          <a:p>
            <a:r>
              <a:rPr lang="en-US" b="1" dirty="0">
                <a:latin typeface="Palatino" pitchFamily="2" charset="77"/>
                <a:ea typeface="Palatino" pitchFamily="2" charset="77"/>
              </a:rPr>
              <a:t>The Long Version:</a:t>
            </a:r>
          </a:p>
          <a:p>
            <a:endParaRPr lang="en-US" b="1" dirty="0">
              <a:latin typeface="Palatino" pitchFamily="2" charset="77"/>
              <a:ea typeface="Palatino" pitchFamily="2" charset="77"/>
            </a:endParaRPr>
          </a:p>
          <a:p>
            <a:r>
              <a:rPr lang="en-US" dirty="0">
                <a:latin typeface="Palatino" pitchFamily="2" charset="77"/>
                <a:ea typeface="Palatino" pitchFamily="2" charset="77"/>
              </a:rPr>
              <a:t>*The Macedonian march into Mesopotamia was fast and uninterrupted; Alexander reached the Euphrates river in July/August 331 (probably actually early Sept.), where </a:t>
            </a:r>
            <a:r>
              <a:rPr lang="en-US" dirty="0" err="1">
                <a:latin typeface="Palatino" pitchFamily="2" charset="77"/>
                <a:ea typeface="Palatino" pitchFamily="2" charset="77"/>
              </a:rPr>
              <a:t>Mazaeus</a:t>
            </a:r>
            <a:r>
              <a:rPr lang="en-US" dirty="0">
                <a:latin typeface="Palatino" pitchFamily="2" charset="77"/>
                <a:ea typeface="Palatino" pitchFamily="2" charset="77"/>
              </a:rPr>
              <a:t> had been stationed to prevent a bridge crossing. He did not oppose the crossing of the main army, being outnumbered.</a:t>
            </a:r>
          </a:p>
          <a:p>
            <a:endParaRPr lang="en-US" dirty="0">
              <a:latin typeface="Palatino" pitchFamily="2" charset="77"/>
              <a:ea typeface="Palatino" pitchFamily="2" charset="77"/>
            </a:endParaRPr>
          </a:p>
          <a:p>
            <a:r>
              <a:rPr lang="en-US" dirty="0">
                <a:latin typeface="Palatino" pitchFamily="2" charset="77"/>
                <a:ea typeface="Palatino" pitchFamily="2" charset="77"/>
              </a:rPr>
              <a:t>*After a rapid march, the Macedonian army crossed the Tigris on Sept. 18</a:t>
            </a:r>
            <a:r>
              <a:rPr lang="en-US" baseline="30000" dirty="0">
                <a:latin typeface="Palatino" pitchFamily="2" charset="77"/>
                <a:ea typeface="Palatino" pitchFamily="2" charset="77"/>
              </a:rPr>
              <a:t>th</a:t>
            </a:r>
            <a:r>
              <a:rPr lang="en-US" dirty="0">
                <a:latin typeface="Palatino" pitchFamily="2" charset="77"/>
                <a:ea typeface="Palatino" pitchFamily="2" charset="77"/>
              </a:rPr>
              <a:t>; Darius was waiting in the wide-open plain at Gaugamela, but did not oppose the crossing.</a:t>
            </a:r>
          </a:p>
          <a:p>
            <a:endParaRPr lang="en-US" dirty="0">
              <a:latin typeface="Palatino" pitchFamily="2" charset="77"/>
              <a:ea typeface="Palatino" pitchFamily="2" charset="77"/>
            </a:endParaRPr>
          </a:p>
        </p:txBody>
      </p:sp>
    </p:spTree>
    <p:extLst>
      <p:ext uri="{BB962C8B-B14F-4D97-AF65-F5344CB8AC3E}">
        <p14:creationId xmlns:p14="http://schemas.microsoft.com/office/powerpoint/2010/main" val="1474329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7CC23-D43F-C541-934F-1FD80EE1CB4E}"/>
              </a:ext>
            </a:extLst>
          </p:cNvPr>
          <p:cNvSpPr txBox="1"/>
          <p:nvPr/>
        </p:nvSpPr>
        <p:spPr>
          <a:xfrm>
            <a:off x="2858575" y="231494"/>
            <a:ext cx="6407523"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Events: The Battle of Gaugamela: Oct. 1</a:t>
            </a:r>
            <a:r>
              <a:rPr lang="en-US" sz="2400" baseline="30000" dirty="0">
                <a:solidFill>
                  <a:srgbClr val="FFC000"/>
                </a:solidFill>
                <a:latin typeface="Palatino" pitchFamily="2" charset="77"/>
                <a:ea typeface="Palatino" pitchFamily="2" charset="77"/>
              </a:rPr>
              <a:t>st</a:t>
            </a:r>
            <a:r>
              <a:rPr lang="en-US" sz="2400" dirty="0">
                <a:solidFill>
                  <a:srgbClr val="FFC000"/>
                </a:solidFill>
                <a:latin typeface="Palatino" pitchFamily="2" charset="77"/>
                <a:ea typeface="Palatino" pitchFamily="2" charset="77"/>
              </a:rPr>
              <a:t> 331</a:t>
            </a:r>
          </a:p>
        </p:txBody>
      </p:sp>
      <p:sp>
        <p:nvSpPr>
          <p:cNvPr id="4" name="TextBox 3">
            <a:extLst>
              <a:ext uri="{FF2B5EF4-FFF2-40B4-BE49-F238E27FC236}">
                <a16:creationId xmlns:a16="http://schemas.microsoft.com/office/drawing/2014/main" id="{F2AC5508-5B8F-064F-ACBD-4AE0A79F7E7E}"/>
              </a:ext>
            </a:extLst>
          </p:cNvPr>
          <p:cNvSpPr txBox="1"/>
          <p:nvPr/>
        </p:nvSpPr>
        <p:spPr>
          <a:xfrm>
            <a:off x="1257782" y="462326"/>
            <a:ext cx="9676436" cy="5632311"/>
          </a:xfrm>
          <a:prstGeom prst="rect">
            <a:avLst/>
          </a:prstGeom>
          <a:noFill/>
        </p:spPr>
        <p:txBody>
          <a:bodyPr wrap="square" rtlCol="0">
            <a:spAutoFit/>
          </a:bodyPr>
          <a:lstStyle/>
          <a:p>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With no opposition, Alexander was able to camp for several days. Darius was not going to move because he had carefully prepared the battlefield, the rough patches smoothed out to allow his scythe chariots to maneuver.</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After Darius’ army was spotted, Arrian (3.9.3-4) reports Alexander actually taking Parmenion’s advice for once, to scout the battlefield rather than rush in to the fight.</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Arrian (3.9.11) also tells us that while the Macedonians camped and rested, the Persian army remained in formation overnight -&gt; psychological damage? exhaustion before battle?</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More prophecy associated with this battle: </a:t>
            </a:r>
          </a:p>
          <a:p>
            <a:pPr marL="285750" indent="-285750">
              <a:buFontTx/>
              <a:buChar char="-"/>
            </a:pPr>
            <a:r>
              <a:rPr lang="en-US" dirty="0">
                <a:latin typeface="Palatino" pitchFamily="2" charset="77"/>
                <a:ea typeface="Palatino" pitchFamily="2" charset="77"/>
              </a:rPr>
              <a:t>Callisthenes (</a:t>
            </a:r>
            <a:r>
              <a:rPr lang="en-US" dirty="0" err="1">
                <a:latin typeface="Palatino" pitchFamily="2" charset="77"/>
                <a:ea typeface="Palatino" pitchFamily="2" charset="77"/>
              </a:rPr>
              <a:t>Plut</a:t>
            </a:r>
            <a:r>
              <a:rPr lang="en-US" dirty="0">
                <a:latin typeface="Palatino" pitchFamily="2" charset="77"/>
                <a:ea typeface="Palatino" pitchFamily="2" charset="77"/>
              </a:rPr>
              <a:t>. 33) reported that before the battle Alexander prayed for help from Zeus and immediately an eagle was seen flying toward the Persian line (favoring an attack).</a:t>
            </a:r>
          </a:p>
          <a:p>
            <a:pPr marL="285750" indent="-285750">
              <a:buFontTx/>
              <a:buChar char="-"/>
            </a:pPr>
            <a:r>
              <a:rPr lang="en-US" dirty="0">
                <a:latin typeface="Palatino" pitchFamily="2" charset="77"/>
                <a:ea typeface="Palatino" pitchFamily="2" charset="77"/>
              </a:rPr>
              <a:t>The seer </a:t>
            </a:r>
            <a:r>
              <a:rPr lang="en-US" dirty="0" err="1">
                <a:latin typeface="Palatino" pitchFamily="2" charset="77"/>
                <a:ea typeface="Palatino" pitchFamily="2" charset="77"/>
              </a:rPr>
              <a:t>Aristander</a:t>
            </a:r>
            <a:r>
              <a:rPr lang="en-US" dirty="0">
                <a:latin typeface="Palatino" pitchFamily="2" charset="77"/>
                <a:ea typeface="Palatino" pitchFamily="2" charset="77"/>
              </a:rPr>
              <a:t> had predicted (Arrian 3.15.7) that A. would win his battle in the same month as a lunar eclipse (seen after the crossing of the Tigris).</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As Bosworth notes (pg. 81-2), the details of the battle are reported differently, and a comprehensive view of the battlefield would have been impossible because of the amount of dust</a:t>
            </a:r>
          </a:p>
        </p:txBody>
      </p:sp>
    </p:spTree>
    <p:extLst>
      <p:ext uri="{BB962C8B-B14F-4D97-AF65-F5344CB8AC3E}">
        <p14:creationId xmlns:p14="http://schemas.microsoft.com/office/powerpoint/2010/main" val="156826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7CC23-D43F-C541-934F-1FD80EE1CB4E}"/>
              </a:ext>
            </a:extLst>
          </p:cNvPr>
          <p:cNvSpPr txBox="1"/>
          <p:nvPr/>
        </p:nvSpPr>
        <p:spPr>
          <a:xfrm>
            <a:off x="2858575" y="231494"/>
            <a:ext cx="6407523"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Events: The Battle of Gaugamela: Oct. 1</a:t>
            </a:r>
            <a:r>
              <a:rPr lang="en-US" sz="2400" baseline="30000" dirty="0">
                <a:solidFill>
                  <a:srgbClr val="FFC000"/>
                </a:solidFill>
                <a:latin typeface="Palatino" pitchFamily="2" charset="77"/>
                <a:ea typeface="Palatino" pitchFamily="2" charset="77"/>
              </a:rPr>
              <a:t>st</a:t>
            </a:r>
            <a:r>
              <a:rPr lang="en-US" sz="2400" dirty="0">
                <a:solidFill>
                  <a:srgbClr val="FFC000"/>
                </a:solidFill>
                <a:latin typeface="Palatino" pitchFamily="2" charset="77"/>
                <a:ea typeface="Palatino" pitchFamily="2" charset="77"/>
              </a:rPr>
              <a:t> 331</a:t>
            </a:r>
          </a:p>
        </p:txBody>
      </p:sp>
      <p:sp>
        <p:nvSpPr>
          <p:cNvPr id="4" name="TextBox 3">
            <a:extLst>
              <a:ext uri="{FF2B5EF4-FFF2-40B4-BE49-F238E27FC236}">
                <a16:creationId xmlns:a16="http://schemas.microsoft.com/office/drawing/2014/main" id="{F2AC5508-5B8F-064F-ACBD-4AE0A79F7E7E}"/>
              </a:ext>
            </a:extLst>
          </p:cNvPr>
          <p:cNvSpPr txBox="1"/>
          <p:nvPr/>
        </p:nvSpPr>
        <p:spPr>
          <a:xfrm>
            <a:off x="1224118" y="693159"/>
            <a:ext cx="9676436" cy="590931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Palatino" pitchFamily="2" charset="77"/>
                <a:ea typeface="Palatino" pitchFamily="2" charset="77"/>
              </a:rPr>
              <a:t>The scale and conditions of the battle meant that each battalion and its commander was responsible for their own success -&gt; communications between battalion commanders was essential.</a:t>
            </a:r>
          </a:p>
          <a:p>
            <a:pPr marL="285750" indent="-285750">
              <a:buFont typeface="Arial" panose="020B0604020202020204" pitchFamily="34" charset="0"/>
              <a:buChar char="•"/>
            </a:pPr>
            <a:endParaRPr lang="en-US" dirty="0">
              <a:latin typeface="Palatino" pitchFamily="2" charset="77"/>
              <a:ea typeface="Palatino" pitchFamily="2" charset="77"/>
            </a:endParaRPr>
          </a:p>
          <a:p>
            <a:r>
              <a:rPr lang="en-US" b="1" u="sng" dirty="0">
                <a:latin typeface="Palatino" pitchFamily="2" charset="77"/>
                <a:ea typeface="Palatino" pitchFamily="2" charset="77"/>
              </a:rPr>
              <a:t>Three accounts of Parmenion</a:t>
            </a:r>
            <a:r>
              <a:rPr lang="en-US" dirty="0">
                <a:latin typeface="Palatino" pitchFamily="2" charset="77"/>
                <a:ea typeface="Palatino" pitchFamily="2" charset="77"/>
              </a:rPr>
              <a:t>:</a:t>
            </a:r>
          </a:p>
          <a:p>
            <a:pPr marL="285750" indent="-285750">
              <a:buFontTx/>
              <a:buChar char="-"/>
            </a:pPr>
            <a:r>
              <a:rPr lang="en-US" b="1" dirty="0">
                <a:latin typeface="Palatino" pitchFamily="2" charset="77"/>
                <a:ea typeface="Palatino" pitchFamily="2" charset="77"/>
              </a:rPr>
              <a:t>Arrian (3.10.1-2) </a:t>
            </a:r>
            <a:r>
              <a:rPr lang="en-US" dirty="0">
                <a:latin typeface="Palatino" pitchFamily="2" charset="77"/>
                <a:ea typeface="Palatino" pitchFamily="2" charset="77"/>
              </a:rPr>
              <a:t>-&gt; “It is said” Parmenion advises A. to attack at night; A. refuses, must win an honorable open fight.</a:t>
            </a:r>
            <a:endParaRPr lang="en-US" b="1" dirty="0">
              <a:latin typeface="Palatino" pitchFamily="2" charset="77"/>
              <a:ea typeface="Palatino" pitchFamily="2" charset="77"/>
            </a:endParaRPr>
          </a:p>
          <a:p>
            <a:pPr marL="285750" indent="-285750">
              <a:buFontTx/>
              <a:buChar char="-"/>
            </a:pPr>
            <a:r>
              <a:rPr lang="en-US" b="1" dirty="0">
                <a:latin typeface="Palatino" pitchFamily="2" charset="77"/>
                <a:ea typeface="Palatino" pitchFamily="2" charset="77"/>
              </a:rPr>
              <a:t>Arrian (3.15.1) </a:t>
            </a:r>
            <a:r>
              <a:rPr lang="en-US" dirty="0">
                <a:latin typeface="Palatino" pitchFamily="2" charset="77"/>
                <a:ea typeface="Palatino" pitchFamily="2" charset="77"/>
              </a:rPr>
              <a:t>-&gt; Parmenion struggling on the left flank, sends messenger to A., who was pursuing the already fleeing Darius. Alexander receives message and charges to help, caught in heavy, slow fighting before he could reach Parmenion.</a:t>
            </a:r>
          </a:p>
          <a:p>
            <a:pPr marL="285750" indent="-285750">
              <a:buFontTx/>
              <a:buChar char="-"/>
            </a:pPr>
            <a:r>
              <a:rPr lang="en-US" b="1" dirty="0">
                <a:latin typeface="Palatino" pitchFamily="2" charset="77"/>
                <a:ea typeface="Palatino" pitchFamily="2" charset="77"/>
              </a:rPr>
              <a:t>Plutarch (32) </a:t>
            </a:r>
            <a:r>
              <a:rPr lang="en-US" dirty="0">
                <a:latin typeface="Palatino" pitchFamily="2" charset="77"/>
                <a:ea typeface="Palatino" pitchFamily="2" charset="77"/>
              </a:rPr>
              <a:t>-&gt; At the opening of the battle, Parmenion concerned about an attack on the baggage train, sends messenger to A., who responds with scorn and orders the attack on the right. Then later repeats Arrian’s scene, blaming Parmenion for Darius’ escape.</a:t>
            </a:r>
          </a:p>
          <a:p>
            <a:pPr marL="285750" indent="-285750">
              <a:buFontTx/>
              <a:buChar char="-"/>
            </a:pPr>
            <a:r>
              <a:rPr lang="en-US" b="1" dirty="0">
                <a:latin typeface="Palatino" pitchFamily="2" charset="77"/>
                <a:ea typeface="Palatino" pitchFamily="2" charset="77"/>
              </a:rPr>
              <a:t>Plutarch (33): </a:t>
            </a:r>
            <a:r>
              <a:rPr lang="en-US" i="1" dirty="0">
                <a:latin typeface="Palatino" pitchFamily="2" charset="77"/>
                <a:ea typeface="Palatino" pitchFamily="2" charset="77"/>
              </a:rPr>
              <a:t>“In this battle, Parmenion is generally accused of having been sluggish and lacking in spirit, either because old age had dulled his courage, or because he had become envious of the authority and pomp, to use </a:t>
            </a:r>
            <a:r>
              <a:rPr lang="en-US" i="1" dirty="0">
                <a:solidFill>
                  <a:schemeClr val="accent5"/>
                </a:solidFill>
                <a:latin typeface="Palatino" pitchFamily="2" charset="77"/>
                <a:ea typeface="Palatino" pitchFamily="2" charset="77"/>
              </a:rPr>
              <a:t>Callisthenes</a:t>
            </a:r>
            <a:r>
              <a:rPr lang="en-US" i="1" dirty="0">
                <a:latin typeface="Palatino" pitchFamily="2" charset="77"/>
                <a:ea typeface="Palatino" pitchFamily="2" charset="77"/>
              </a:rPr>
              <a:t>’ words, which Alexander now displayed.”</a:t>
            </a:r>
          </a:p>
          <a:p>
            <a:pPr marL="285750" indent="-285750">
              <a:buFontTx/>
              <a:buChar char="-"/>
            </a:pPr>
            <a:r>
              <a:rPr lang="en-US" b="1" dirty="0" err="1">
                <a:latin typeface="Palatino" pitchFamily="2" charset="77"/>
                <a:ea typeface="Palatino" pitchFamily="2" charset="77"/>
              </a:rPr>
              <a:t>Diodorus</a:t>
            </a:r>
            <a:r>
              <a:rPr lang="en-US" b="1" dirty="0">
                <a:latin typeface="Palatino" pitchFamily="2" charset="77"/>
                <a:ea typeface="Palatino" pitchFamily="2" charset="77"/>
              </a:rPr>
              <a:t> (17.60.7) </a:t>
            </a:r>
            <a:r>
              <a:rPr lang="en-US" dirty="0">
                <a:latin typeface="Palatino" pitchFamily="2" charset="77"/>
                <a:ea typeface="Palatino" pitchFamily="2" charset="77"/>
              </a:rPr>
              <a:t>-&gt; Parmenion sends to A. for help, but he couldn’t be reached and Parmenion fought bravely to hold the left flank.</a:t>
            </a:r>
          </a:p>
          <a:p>
            <a:pPr marL="285750" indent="-285750">
              <a:buFontTx/>
              <a:buChar char="-"/>
            </a:pPr>
            <a:endParaRPr lang="en-US" i="1" dirty="0">
              <a:latin typeface="Palatino" pitchFamily="2" charset="77"/>
              <a:ea typeface="Palatino" pitchFamily="2" charset="77"/>
            </a:endParaRPr>
          </a:p>
          <a:p>
            <a:r>
              <a:rPr lang="en-US" dirty="0">
                <a:solidFill>
                  <a:schemeClr val="accent5"/>
                </a:solidFill>
                <a:latin typeface="Palatino" pitchFamily="2" charset="77"/>
                <a:ea typeface="Palatino" pitchFamily="2" charset="77"/>
              </a:rPr>
              <a:t>Q</a:t>
            </a:r>
            <a:r>
              <a:rPr lang="en-US" dirty="0">
                <a:latin typeface="Palatino" pitchFamily="2" charset="77"/>
                <a:ea typeface="Palatino" pitchFamily="2" charset="77"/>
              </a:rPr>
              <a:t>) Can we now trace the source of anti-Parmenion bias in our sources? What might explain this particularly negative shift in the reporting of the battle?</a:t>
            </a:r>
          </a:p>
        </p:txBody>
      </p:sp>
    </p:spTree>
    <p:extLst>
      <p:ext uri="{BB962C8B-B14F-4D97-AF65-F5344CB8AC3E}">
        <p14:creationId xmlns:p14="http://schemas.microsoft.com/office/powerpoint/2010/main" val="527508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2970</TotalTime>
  <Words>3742</Words>
  <Application>Microsoft Macintosh PowerPoint</Application>
  <PresentationFormat>Widescreen</PresentationFormat>
  <Paragraphs>208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MS Shell Dlg 2</vt:lpstr>
      <vt:lpstr>Palatino</vt:lpstr>
      <vt:lpstr>Wingdings</vt:lpstr>
      <vt:lpstr>Wingdings 3</vt:lpstr>
      <vt:lpstr>Madison</vt:lpstr>
      <vt:lpstr>Week 3A: The Battle of Gaugamela; Babylon; Persia (Summer 331-Winter 330 BCE)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3A: The Battle of Gaugamela; Babylon; Persia (Summer 331-Winter 330 BCE) </dc:title>
  <dc:creator>Geoffrey Harmsworth</dc:creator>
  <cp:lastModifiedBy>Geoffrey Harmsworth</cp:lastModifiedBy>
  <cp:revision>12</cp:revision>
  <dcterms:created xsi:type="dcterms:W3CDTF">2024-05-31T18:50:14Z</dcterms:created>
  <dcterms:modified xsi:type="dcterms:W3CDTF">2024-06-03T18:36:12Z</dcterms:modified>
</cp:coreProperties>
</file>