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1" r:id="rId3"/>
    <p:sldId id="258"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9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6/5/24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6/5/24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6/5/24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6/5/24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6/5/24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6/5/24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6/5/24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6/5/24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6/5/24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6/5/24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6/5/24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6/5/24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CDCEA-CCE3-AA42-A7A1-A7C25290B07C}"/>
              </a:ext>
            </a:extLst>
          </p:cNvPr>
          <p:cNvSpPr>
            <a:spLocks noGrp="1"/>
          </p:cNvSpPr>
          <p:nvPr>
            <p:ph type="title"/>
          </p:nvPr>
        </p:nvSpPr>
        <p:spPr>
          <a:xfrm>
            <a:off x="2199191" y="657585"/>
            <a:ext cx="8451972" cy="1077229"/>
          </a:xfrm>
        </p:spPr>
        <p:txBody>
          <a:bodyPr>
            <a:normAutofit fontScale="90000"/>
          </a:bodyPr>
          <a:lstStyle/>
          <a:p>
            <a:r>
              <a:rPr lang="en-US" dirty="0">
                <a:latin typeface="Palatino" pitchFamily="2" charset="77"/>
                <a:ea typeface="Palatino" pitchFamily="2" charset="77"/>
              </a:rPr>
              <a:t>After Darius: The Bactrian Campaign; Dissent, Conspiracy, and Murder (330-327 BCE) </a:t>
            </a:r>
          </a:p>
        </p:txBody>
      </p:sp>
      <p:pic>
        <p:nvPicPr>
          <p:cNvPr id="5" name="Content Placeholder 4">
            <a:extLst>
              <a:ext uri="{FF2B5EF4-FFF2-40B4-BE49-F238E27FC236}">
                <a16:creationId xmlns:a16="http://schemas.microsoft.com/office/drawing/2014/main" id="{11515E51-FC54-1B4B-B05E-47992764543A}"/>
              </a:ext>
            </a:extLst>
          </p:cNvPr>
          <p:cNvPicPr>
            <a:picLocks noGrp="1" noChangeAspect="1"/>
          </p:cNvPicPr>
          <p:nvPr>
            <p:ph idx="1"/>
          </p:nvPr>
        </p:nvPicPr>
        <p:blipFill>
          <a:blip r:embed="rId2"/>
          <a:stretch>
            <a:fillRect/>
          </a:stretch>
        </p:blipFill>
        <p:spPr>
          <a:xfrm>
            <a:off x="1436236" y="2051050"/>
            <a:ext cx="6350000" cy="2755900"/>
          </a:xfrm>
        </p:spPr>
      </p:pic>
      <p:pic>
        <p:nvPicPr>
          <p:cNvPr id="7" name="Picture 6">
            <a:extLst>
              <a:ext uri="{FF2B5EF4-FFF2-40B4-BE49-F238E27FC236}">
                <a16:creationId xmlns:a16="http://schemas.microsoft.com/office/drawing/2014/main" id="{FBA87BC6-0710-BC46-AAA1-7914537F1B6E}"/>
              </a:ext>
            </a:extLst>
          </p:cNvPr>
          <p:cNvPicPr>
            <a:picLocks noChangeAspect="1"/>
          </p:cNvPicPr>
          <p:nvPr/>
        </p:nvPicPr>
        <p:blipFill>
          <a:blip r:embed="rId3"/>
          <a:stretch>
            <a:fillRect/>
          </a:stretch>
        </p:blipFill>
        <p:spPr>
          <a:xfrm>
            <a:off x="2931621" y="4987964"/>
            <a:ext cx="3359230" cy="1574639"/>
          </a:xfrm>
          <a:prstGeom prst="rect">
            <a:avLst/>
          </a:prstGeom>
        </p:spPr>
      </p:pic>
      <p:sp>
        <p:nvSpPr>
          <p:cNvPr id="8" name="TextBox 7">
            <a:extLst>
              <a:ext uri="{FF2B5EF4-FFF2-40B4-BE49-F238E27FC236}">
                <a16:creationId xmlns:a16="http://schemas.microsoft.com/office/drawing/2014/main" id="{2E5FBFAE-AC4C-0F4A-A25B-57114A1A7BD4}"/>
              </a:ext>
            </a:extLst>
          </p:cNvPr>
          <p:cNvSpPr txBox="1"/>
          <p:nvPr/>
        </p:nvSpPr>
        <p:spPr>
          <a:xfrm>
            <a:off x="7890407" y="2839376"/>
            <a:ext cx="3441207" cy="923330"/>
          </a:xfrm>
          <a:prstGeom prst="rect">
            <a:avLst/>
          </a:prstGeom>
          <a:noFill/>
        </p:spPr>
        <p:txBody>
          <a:bodyPr wrap="square" rtlCol="0">
            <a:spAutoFit/>
          </a:bodyPr>
          <a:lstStyle/>
          <a:p>
            <a:r>
              <a:rPr lang="en-US" dirty="0">
                <a:latin typeface="Palatino" pitchFamily="2" charset="77"/>
                <a:ea typeface="Palatino" pitchFamily="2" charset="77"/>
              </a:rPr>
              <a:t>Relief with </a:t>
            </a:r>
            <a:r>
              <a:rPr lang="en-US" i="1" dirty="0" err="1">
                <a:latin typeface="Palatino" pitchFamily="2" charset="77"/>
                <a:ea typeface="Palatino" pitchFamily="2" charset="77"/>
              </a:rPr>
              <a:t>Proskynesis</a:t>
            </a:r>
            <a:r>
              <a:rPr lang="en-US" dirty="0">
                <a:latin typeface="Palatino" pitchFamily="2" charset="77"/>
                <a:ea typeface="Palatino" pitchFamily="2" charset="77"/>
              </a:rPr>
              <a:t> scene (Darius I), from the Apadana at Persepolis</a:t>
            </a:r>
          </a:p>
        </p:txBody>
      </p:sp>
      <p:sp>
        <p:nvSpPr>
          <p:cNvPr id="9" name="TextBox 8">
            <a:extLst>
              <a:ext uri="{FF2B5EF4-FFF2-40B4-BE49-F238E27FC236}">
                <a16:creationId xmlns:a16="http://schemas.microsoft.com/office/drawing/2014/main" id="{8902ED2E-B032-3342-A7E3-383BC25B7596}"/>
              </a:ext>
            </a:extLst>
          </p:cNvPr>
          <p:cNvSpPr txBox="1"/>
          <p:nvPr/>
        </p:nvSpPr>
        <p:spPr>
          <a:xfrm>
            <a:off x="6450898" y="5236602"/>
            <a:ext cx="4398379" cy="646331"/>
          </a:xfrm>
          <a:prstGeom prst="rect">
            <a:avLst/>
          </a:prstGeom>
          <a:noFill/>
        </p:spPr>
        <p:txBody>
          <a:bodyPr wrap="square" rtlCol="0">
            <a:spAutoFit/>
          </a:bodyPr>
          <a:lstStyle/>
          <a:p>
            <a:r>
              <a:rPr lang="en-US" dirty="0">
                <a:latin typeface="Palatino" pitchFamily="2" charset="77"/>
                <a:ea typeface="Palatino" pitchFamily="2" charset="77"/>
              </a:rPr>
              <a:t>Coin of Demetrios I, Greco-Bactrian Kingdom (early 2</a:t>
            </a:r>
            <a:r>
              <a:rPr lang="en-US" baseline="30000" dirty="0">
                <a:latin typeface="Palatino" pitchFamily="2" charset="77"/>
                <a:ea typeface="Palatino" pitchFamily="2" charset="77"/>
              </a:rPr>
              <a:t>nd</a:t>
            </a:r>
            <a:r>
              <a:rPr lang="en-US" dirty="0">
                <a:latin typeface="Palatino" pitchFamily="2" charset="77"/>
                <a:ea typeface="Palatino" pitchFamily="2" charset="77"/>
              </a:rPr>
              <a:t> cent. BCE)</a:t>
            </a:r>
          </a:p>
        </p:txBody>
      </p:sp>
    </p:spTree>
    <p:extLst>
      <p:ext uri="{BB962C8B-B14F-4D97-AF65-F5344CB8AC3E}">
        <p14:creationId xmlns:p14="http://schemas.microsoft.com/office/powerpoint/2010/main" val="149710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C349C-F866-5644-987D-097D8806A5C8}"/>
              </a:ext>
            </a:extLst>
          </p:cNvPr>
          <p:cNvSpPr txBox="1"/>
          <p:nvPr/>
        </p:nvSpPr>
        <p:spPr>
          <a:xfrm>
            <a:off x="1295607" y="300508"/>
            <a:ext cx="9600786" cy="461665"/>
          </a:xfrm>
          <a:prstGeom prst="rect">
            <a:avLst/>
          </a:prstGeom>
          <a:noFill/>
        </p:spPr>
        <p:txBody>
          <a:bodyPr wrap="square" rtlCol="0">
            <a:spAutoFit/>
          </a:bodyPr>
          <a:lstStyle/>
          <a:p>
            <a:pPr algn="ctr"/>
            <a:r>
              <a:rPr lang="en-US" sz="2400" dirty="0">
                <a:solidFill>
                  <a:srgbClr val="FFC000"/>
                </a:solidFill>
                <a:latin typeface="Palatino" pitchFamily="2" charset="77"/>
                <a:ea typeface="Palatino" pitchFamily="2" charset="77"/>
              </a:rPr>
              <a:t>Samarkand (Winter 328)</a:t>
            </a:r>
          </a:p>
        </p:txBody>
      </p:sp>
      <p:sp>
        <p:nvSpPr>
          <p:cNvPr id="4" name="TextBox 3">
            <a:extLst>
              <a:ext uri="{FF2B5EF4-FFF2-40B4-BE49-F238E27FC236}">
                <a16:creationId xmlns:a16="http://schemas.microsoft.com/office/drawing/2014/main" id="{45166586-7B3C-8748-96F8-E0511610D3F9}"/>
              </a:ext>
            </a:extLst>
          </p:cNvPr>
          <p:cNvSpPr txBox="1"/>
          <p:nvPr/>
        </p:nvSpPr>
        <p:spPr>
          <a:xfrm>
            <a:off x="1296365" y="1040928"/>
            <a:ext cx="9815331" cy="5632311"/>
          </a:xfrm>
          <a:prstGeom prst="rect">
            <a:avLst/>
          </a:prstGeom>
          <a:noFill/>
        </p:spPr>
        <p:txBody>
          <a:bodyPr wrap="square" rtlCol="0">
            <a:spAutoFit/>
          </a:bodyPr>
          <a:lstStyle/>
          <a:p>
            <a:r>
              <a:rPr lang="en-US" dirty="0">
                <a:latin typeface="Palatino" pitchFamily="2" charset="77"/>
                <a:ea typeface="Palatino" pitchFamily="2" charset="77"/>
              </a:rPr>
              <a:t>*There were still elements of resistance across Sogdiana, and </a:t>
            </a:r>
            <a:r>
              <a:rPr lang="en-US" dirty="0" err="1">
                <a:latin typeface="Palatino" pitchFamily="2" charset="77"/>
                <a:ea typeface="Palatino" pitchFamily="2" charset="77"/>
              </a:rPr>
              <a:t>Spitamenes</a:t>
            </a:r>
            <a:r>
              <a:rPr lang="en-US" dirty="0">
                <a:latin typeface="Palatino" pitchFamily="2" charset="77"/>
                <a:ea typeface="Palatino" pitchFamily="2" charset="77"/>
              </a:rPr>
              <a:t> was still at large. But many of Alexander’s forces would convene at Samarkand in the early winter.</a:t>
            </a:r>
          </a:p>
          <a:p>
            <a:endParaRPr lang="en-US" dirty="0">
              <a:latin typeface="Palatino" pitchFamily="2" charset="77"/>
              <a:ea typeface="Palatino" pitchFamily="2" charset="77"/>
            </a:endParaRPr>
          </a:p>
          <a:p>
            <a:r>
              <a:rPr lang="en-US" dirty="0">
                <a:latin typeface="Palatino" pitchFamily="2" charset="77"/>
                <a:ea typeface="Palatino" pitchFamily="2" charset="77"/>
              </a:rPr>
              <a:t>*At a drunken party, </a:t>
            </a:r>
            <a:r>
              <a:rPr lang="en-US" dirty="0" err="1">
                <a:latin typeface="Palatino" pitchFamily="2" charset="77"/>
                <a:ea typeface="Palatino" pitchFamily="2" charset="77"/>
              </a:rPr>
              <a:t>Cleitus</a:t>
            </a:r>
            <a:r>
              <a:rPr lang="en-US" dirty="0">
                <a:latin typeface="Palatino" pitchFamily="2" charset="77"/>
                <a:ea typeface="Palatino" pitchFamily="2" charset="77"/>
              </a:rPr>
              <a:t> (the Black), was killed by Alexander. Sources of the episode vary in the details, but:</a:t>
            </a:r>
          </a:p>
          <a:p>
            <a:pPr marL="285750" indent="-285750">
              <a:buFontTx/>
              <a:buChar char="-"/>
            </a:pPr>
            <a:r>
              <a:rPr lang="en-US" dirty="0">
                <a:latin typeface="Palatino" pitchFamily="2" charset="77"/>
                <a:ea typeface="Palatino" pitchFamily="2" charset="77"/>
              </a:rPr>
              <a:t>There was a lot of flattery of Alexander being thrown around, and putting down the achievements of his father Philip.</a:t>
            </a:r>
          </a:p>
          <a:p>
            <a:pPr marL="285750" indent="-285750">
              <a:buFontTx/>
              <a:buChar char="-"/>
            </a:pPr>
            <a:r>
              <a:rPr lang="en-US" dirty="0" err="1">
                <a:latin typeface="Palatino" pitchFamily="2" charset="77"/>
                <a:ea typeface="Palatino" pitchFamily="2" charset="77"/>
              </a:rPr>
              <a:t>Cleitus</a:t>
            </a:r>
            <a:r>
              <a:rPr lang="en-US" dirty="0">
                <a:latin typeface="Palatino" pitchFamily="2" charset="77"/>
                <a:ea typeface="Palatino" pitchFamily="2" charset="77"/>
              </a:rPr>
              <a:t>, an ‘old-school’ Macedonian, spoke up. He may have been disgruntled by a ‘demotion’ from cavalry command to satrapy of Bactria/Sogdiana.</a:t>
            </a:r>
          </a:p>
          <a:p>
            <a:pPr marL="285750" indent="-285750">
              <a:buFontTx/>
              <a:buChar char="-"/>
            </a:pPr>
            <a:r>
              <a:rPr lang="en-US" dirty="0">
                <a:latin typeface="Palatino" pitchFamily="2" charset="77"/>
                <a:ea typeface="Palatino" pitchFamily="2" charset="77"/>
              </a:rPr>
              <a:t>In the course of a verbal altercation, Alexander grabbed a weapon and killed </a:t>
            </a:r>
            <a:r>
              <a:rPr lang="en-US" dirty="0" err="1">
                <a:latin typeface="Palatino" pitchFamily="2" charset="77"/>
                <a:ea typeface="Palatino" pitchFamily="2" charset="77"/>
              </a:rPr>
              <a:t>Cleitus</a:t>
            </a:r>
            <a:r>
              <a:rPr lang="en-US" dirty="0">
                <a:latin typeface="Palatino" pitchFamily="2" charset="77"/>
                <a:ea typeface="Palatino" pitchFamily="2" charset="77"/>
              </a:rPr>
              <a:t>. In the aftermath, most of our sources report that A. intended to kill himself, but was restrained, and then grieved for several days.</a:t>
            </a:r>
          </a:p>
          <a:p>
            <a:pPr marL="285750" indent="-285750">
              <a:buFontTx/>
              <a:buChar char="-"/>
            </a:pPr>
            <a:r>
              <a:rPr lang="en-US" dirty="0">
                <a:latin typeface="Palatino" pitchFamily="2" charset="77"/>
                <a:ea typeface="Palatino" pitchFamily="2" charset="77"/>
              </a:rPr>
              <a:t>The killing of </a:t>
            </a:r>
            <a:r>
              <a:rPr lang="en-US" dirty="0" err="1">
                <a:latin typeface="Palatino" pitchFamily="2" charset="77"/>
                <a:ea typeface="Palatino" pitchFamily="2" charset="77"/>
              </a:rPr>
              <a:t>Cleitus</a:t>
            </a:r>
            <a:r>
              <a:rPr lang="en-US" dirty="0">
                <a:latin typeface="Palatino" pitchFamily="2" charset="77"/>
                <a:ea typeface="Palatino" pitchFamily="2" charset="77"/>
              </a:rPr>
              <a:t> was not as politically significant as that of Philotas and Parmenion, but it was perhaps another expression of the same tensions.</a:t>
            </a:r>
          </a:p>
          <a:p>
            <a:endParaRPr lang="en-US" dirty="0">
              <a:latin typeface="Palatino" pitchFamily="2" charset="77"/>
              <a:ea typeface="Palatino" pitchFamily="2" charset="77"/>
            </a:endParaRPr>
          </a:p>
          <a:p>
            <a:r>
              <a:rPr lang="en-US" dirty="0">
                <a:latin typeface="Palatino" pitchFamily="2" charset="77"/>
                <a:ea typeface="Palatino" pitchFamily="2" charset="77"/>
              </a:rPr>
              <a:t>*Over the course of that winter, </a:t>
            </a:r>
            <a:r>
              <a:rPr lang="en-US" dirty="0" err="1">
                <a:latin typeface="Palatino" pitchFamily="2" charset="77"/>
                <a:ea typeface="Palatino" pitchFamily="2" charset="77"/>
              </a:rPr>
              <a:t>Sitamenes</a:t>
            </a:r>
            <a:r>
              <a:rPr lang="en-US" dirty="0">
                <a:latin typeface="Palatino" pitchFamily="2" charset="77"/>
                <a:ea typeface="Palatino" pitchFamily="2" charset="77"/>
              </a:rPr>
              <a:t> scored some victories and defeats, and in the end was killed by his Massagetae allies, with his head being sent to A. (Arrian 4.17.7).</a:t>
            </a:r>
          </a:p>
          <a:p>
            <a:endParaRPr lang="en-US" dirty="0">
              <a:latin typeface="Palatino" pitchFamily="2" charset="77"/>
              <a:ea typeface="Palatino" pitchFamily="2" charset="77"/>
            </a:endParaRPr>
          </a:p>
          <a:p>
            <a:endParaRPr lang="en-US" dirty="0">
              <a:latin typeface="Palatino" pitchFamily="2" charset="77"/>
              <a:ea typeface="Palatino" pitchFamily="2" charset="77"/>
            </a:endParaRPr>
          </a:p>
          <a:p>
            <a:endParaRPr lang="en-US" dirty="0">
              <a:latin typeface="Palatino" pitchFamily="2" charset="77"/>
              <a:ea typeface="Palatino" pitchFamily="2" charset="77"/>
            </a:endParaRPr>
          </a:p>
        </p:txBody>
      </p:sp>
    </p:spTree>
    <p:extLst>
      <p:ext uri="{BB962C8B-B14F-4D97-AF65-F5344CB8AC3E}">
        <p14:creationId xmlns:p14="http://schemas.microsoft.com/office/powerpoint/2010/main" val="163850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C349C-F866-5644-987D-097D8806A5C8}"/>
              </a:ext>
            </a:extLst>
          </p:cNvPr>
          <p:cNvSpPr txBox="1"/>
          <p:nvPr/>
        </p:nvSpPr>
        <p:spPr>
          <a:xfrm>
            <a:off x="1295607" y="300508"/>
            <a:ext cx="9600786" cy="461665"/>
          </a:xfrm>
          <a:prstGeom prst="rect">
            <a:avLst/>
          </a:prstGeom>
          <a:noFill/>
        </p:spPr>
        <p:txBody>
          <a:bodyPr wrap="square" rtlCol="0">
            <a:spAutoFit/>
          </a:bodyPr>
          <a:lstStyle/>
          <a:p>
            <a:pPr algn="ctr"/>
            <a:r>
              <a:rPr lang="en-US" sz="2400" dirty="0">
                <a:solidFill>
                  <a:srgbClr val="FFC000"/>
                </a:solidFill>
                <a:latin typeface="Palatino" pitchFamily="2" charset="77"/>
                <a:ea typeface="Palatino" pitchFamily="2" charset="77"/>
              </a:rPr>
              <a:t>Out of the Upper Satrapies (Winter 328 - Summer 327)</a:t>
            </a:r>
          </a:p>
        </p:txBody>
      </p:sp>
      <p:sp>
        <p:nvSpPr>
          <p:cNvPr id="4" name="TextBox 3">
            <a:extLst>
              <a:ext uri="{FF2B5EF4-FFF2-40B4-BE49-F238E27FC236}">
                <a16:creationId xmlns:a16="http://schemas.microsoft.com/office/drawing/2014/main" id="{45166586-7B3C-8748-96F8-E0511610D3F9}"/>
              </a:ext>
            </a:extLst>
          </p:cNvPr>
          <p:cNvSpPr txBox="1"/>
          <p:nvPr/>
        </p:nvSpPr>
        <p:spPr>
          <a:xfrm>
            <a:off x="1295607" y="762173"/>
            <a:ext cx="9815331" cy="5909310"/>
          </a:xfrm>
          <a:prstGeom prst="rect">
            <a:avLst/>
          </a:prstGeom>
          <a:noFill/>
        </p:spPr>
        <p:txBody>
          <a:bodyPr wrap="square" rtlCol="0">
            <a:spAutoFit/>
          </a:bodyPr>
          <a:lstStyle/>
          <a:p>
            <a:r>
              <a:rPr lang="en-US" dirty="0">
                <a:latin typeface="Palatino" pitchFamily="2" charset="77"/>
                <a:ea typeface="Palatino" pitchFamily="2" charset="77"/>
              </a:rPr>
              <a:t>*After two years of resistance in Bactria/Sogdiana, Alexander could finally look beyond immediate concerns, and south to India.</a:t>
            </a:r>
          </a:p>
          <a:p>
            <a:endParaRPr lang="en-US" dirty="0">
              <a:latin typeface="Palatino" pitchFamily="2" charset="77"/>
              <a:ea typeface="Palatino" pitchFamily="2" charset="77"/>
            </a:endParaRPr>
          </a:p>
          <a:p>
            <a:r>
              <a:rPr lang="en-US" dirty="0">
                <a:latin typeface="Palatino" pitchFamily="2" charset="77"/>
                <a:ea typeface="Palatino" pitchFamily="2" charset="77"/>
              </a:rPr>
              <a:t>*Some new policies were implemented: </a:t>
            </a:r>
          </a:p>
          <a:p>
            <a:pPr marL="285750" indent="-285750">
              <a:buFontTx/>
              <a:buChar char="-"/>
            </a:pPr>
            <a:r>
              <a:rPr lang="en-US" dirty="0">
                <a:latin typeface="Palatino" pitchFamily="2" charset="77"/>
                <a:ea typeface="Palatino" pitchFamily="2" charset="77"/>
              </a:rPr>
              <a:t>A much larger army than any previous garrisons was left behind in Bactria with its new satrap </a:t>
            </a:r>
            <a:r>
              <a:rPr lang="en-US" dirty="0" err="1">
                <a:latin typeface="Palatino" pitchFamily="2" charset="77"/>
                <a:ea typeface="Palatino" pitchFamily="2" charset="77"/>
              </a:rPr>
              <a:t>Amyntas</a:t>
            </a:r>
            <a:r>
              <a:rPr lang="en-US" dirty="0">
                <a:latin typeface="Palatino" pitchFamily="2" charset="77"/>
                <a:ea typeface="Palatino" pitchFamily="2" charset="77"/>
              </a:rPr>
              <a:t> (~10,000 infantry, 3,500 cavalry).</a:t>
            </a:r>
          </a:p>
          <a:p>
            <a:pPr marL="285750" indent="-285750">
              <a:buFontTx/>
              <a:buChar char="-"/>
            </a:pPr>
            <a:r>
              <a:rPr lang="en-US" dirty="0">
                <a:latin typeface="Palatino" pitchFamily="2" charset="77"/>
                <a:ea typeface="Palatino" pitchFamily="2" charset="77"/>
              </a:rPr>
              <a:t>Colonization began to play a crucial role in pacifying conquered territory.</a:t>
            </a:r>
          </a:p>
          <a:p>
            <a:pPr marL="285750" indent="-285750">
              <a:buFontTx/>
              <a:buChar char="-"/>
            </a:pPr>
            <a:r>
              <a:rPr lang="en-US" dirty="0">
                <a:latin typeface="Palatino" pitchFamily="2" charset="77"/>
                <a:ea typeface="Palatino" pitchFamily="2" charset="77"/>
              </a:rPr>
              <a:t>30,000 Bactrian youths were conscripted to be trained in Macedonian phalanx warfare .</a:t>
            </a:r>
          </a:p>
          <a:p>
            <a:endParaRPr lang="en-US" dirty="0">
              <a:latin typeface="Palatino" pitchFamily="2" charset="77"/>
              <a:ea typeface="Palatino" pitchFamily="2" charset="77"/>
            </a:endParaRPr>
          </a:p>
          <a:p>
            <a:r>
              <a:rPr lang="en-US" dirty="0">
                <a:latin typeface="Palatino" pitchFamily="2" charset="77"/>
                <a:ea typeface="Palatino" pitchFamily="2" charset="77"/>
              </a:rPr>
              <a:t>*This period also brought several significant events for A. on the personal and political fronts:</a:t>
            </a:r>
          </a:p>
          <a:p>
            <a:pPr marL="285750" indent="-285750">
              <a:buFontTx/>
              <a:buChar char="-"/>
            </a:pPr>
            <a:r>
              <a:rPr lang="en-US" dirty="0">
                <a:latin typeface="Palatino" pitchFamily="2" charset="77"/>
                <a:ea typeface="Palatino" pitchFamily="2" charset="77"/>
              </a:rPr>
              <a:t>In early spring of 327, A. married a girl from the Bactrian nobility, </a:t>
            </a:r>
            <a:r>
              <a:rPr lang="en-US" dirty="0">
                <a:solidFill>
                  <a:srgbClr val="FFC000"/>
                </a:solidFill>
                <a:latin typeface="Palatino" pitchFamily="2" charset="77"/>
                <a:ea typeface="Palatino" pitchFamily="2" charset="77"/>
              </a:rPr>
              <a:t>Roxane</a:t>
            </a:r>
            <a:r>
              <a:rPr lang="en-US" dirty="0">
                <a:latin typeface="Palatino" pitchFamily="2" charset="77"/>
                <a:ea typeface="Palatino" pitchFamily="2" charset="77"/>
              </a:rPr>
              <a:t>. This was obviously in part political (cf. Philip!), but it is significant that she was Alexander’s first wife.</a:t>
            </a:r>
          </a:p>
          <a:p>
            <a:pPr marL="285750" indent="-285750">
              <a:buFontTx/>
              <a:buChar char="-"/>
            </a:pPr>
            <a:r>
              <a:rPr lang="en-US" dirty="0">
                <a:latin typeface="Palatino" pitchFamily="2" charset="77"/>
                <a:ea typeface="Palatino" pitchFamily="2" charset="77"/>
              </a:rPr>
              <a:t>Around the same time, A. began to experiment with </a:t>
            </a:r>
            <a:r>
              <a:rPr lang="en-US" i="1" dirty="0" err="1">
                <a:solidFill>
                  <a:srgbClr val="FFC000"/>
                </a:solidFill>
                <a:latin typeface="Palatino" pitchFamily="2" charset="77"/>
                <a:ea typeface="Palatino" pitchFamily="2" charset="77"/>
              </a:rPr>
              <a:t>proskynesis</a:t>
            </a:r>
            <a:r>
              <a:rPr lang="en-US" i="1" dirty="0">
                <a:latin typeface="Palatino" pitchFamily="2" charset="77"/>
                <a:ea typeface="Palatino" pitchFamily="2" charset="77"/>
              </a:rPr>
              <a:t>: </a:t>
            </a:r>
            <a:r>
              <a:rPr lang="en-US" dirty="0">
                <a:latin typeface="Palatino" pitchFamily="2" charset="77"/>
                <a:ea typeface="Palatino" pitchFamily="2" charset="77"/>
              </a:rPr>
              <a:t>this was a completely secular act of prostration to a superior (esp. the Great King) in Persian society. But in Greek culture it was an act reserved for gods. </a:t>
            </a:r>
          </a:p>
          <a:p>
            <a:pPr marL="285750" indent="-285750">
              <a:buFontTx/>
              <a:buChar char="-"/>
            </a:pPr>
            <a:r>
              <a:rPr lang="en-US" dirty="0">
                <a:latin typeface="Palatino" pitchFamily="2" charset="77"/>
                <a:ea typeface="Palatino" pitchFamily="2" charset="77"/>
              </a:rPr>
              <a:t>The protest against this practice is centered on </a:t>
            </a:r>
            <a:r>
              <a:rPr lang="en-US" dirty="0">
                <a:solidFill>
                  <a:srgbClr val="FFC000"/>
                </a:solidFill>
                <a:latin typeface="Palatino" pitchFamily="2" charset="77"/>
                <a:ea typeface="Palatino" pitchFamily="2" charset="77"/>
              </a:rPr>
              <a:t>Callisthenes</a:t>
            </a:r>
            <a:r>
              <a:rPr lang="en-US" dirty="0">
                <a:latin typeface="Palatino" pitchFamily="2" charset="77"/>
                <a:ea typeface="Palatino" pitchFamily="2" charset="77"/>
              </a:rPr>
              <a:t> in our sources (esp. Arrian 4.10-12, in a lengthy set of speeches). Callisthenes must have been voicing a widely-held resentment, and soon after was arrested and executed, ostensibly for being implicated in the conspiracy of the pages (Arrian 4.14, citing Ptolemy and </a:t>
            </a:r>
            <a:r>
              <a:rPr lang="en-US" dirty="0" err="1">
                <a:latin typeface="Palatino" pitchFamily="2" charset="77"/>
                <a:ea typeface="Palatino" pitchFamily="2" charset="77"/>
              </a:rPr>
              <a:t>Aristobulus</a:t>
            </a:r>
            <a:r>
              <a:rPr lang="en-US" dirty="0">
                <a:latin typeface="Palatino" pitchFamily="2" charset="77"/>
                <a:ea typeface="Palatino" pitchFamily="2" charset="77"/>
              </a:rPr>
              <a:t> vs. Vulgate tradition of innocence).</a:t>
            </a:r>
          </a:p>
        </p:txBody>
      </p:sp>
    </p:spTree>
    <p:extLst>
      <p:ext uri="{BB962C8B-B14F-4D97-AF65-F5344CB8AC3E}">
        <p14:creationId xmlns:p14="http://schemas.microsoft.com/office/powerpoint/2010/main" val="948800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C349C-F866-5644-987D-097D8806A5C8}"/>
              </a:ext>
            </a:extLst>
          </p:cNvPr>
          <p:cNvSpPr txBox="1"/>
          <p:nvPr/>
        </p:nvSpPr>
        <p:spPr>
          <a:xfrm>
            <a:off x="1295607" y="300508"/>
            <a:ext cx="9600786" cy="461665"/>
          </a:xfrm>
          <a:prstGeom prst="rect">
            <a:avLst/>
          </a:prstGeom>
          <a:noFill/>
        </p:spPr>
        <p:txBody>
          <a:bodyPr wrap="square" rtlCol="0">
            <a:spAutoFit/>
          </a:bodyPr>
          <a:lstStyle/>
          <a:p>
            <a:pPr algn="ctr"/>
            <a:r>
              <a:rPr lang="en-US" sz="2400" dirty="0">
                <a:solidFill>
                  <a:srgbClr val="FFC000"/>
                </a:solidFill>
                <a:latin typeface="Palatino" pitchFamily="2" charset="77"/>
                <a:ea typeface="Palatino" pitchFamily="2" charset="77"/>
              </a:rPr>
              <a:t>The Conspiracy of the Pages (Spring 327)</a:t>
            </a:r>
          </a:p>
        </p:txBody>
      </p:sp>
      <p:sp>
        <p:nvSpPr>
          <p:cNvPr id="4" name="TextBox 3">
            <a:extLst>
              <a:ext uri="{FF2B5EF4-FFF2-40B4-BE49-F238E27FC236}">
                <a16:creationId xmlns:a16="http://schemas.microsoft.com/office/drawing/2014/main" id="{45166586-7B3C-8748-96F8-E0511610D3F9}"/>
              </a:ext>
            </a:extLst>
          </p:cNvPr>
          <p:cNvSpPr txBox="1"/>
          <p:nvPr/>
        </p:nvSpPr>
        <p:spPr>
          <a:xfrm>
            <a:off x="1295607" y="762173"/>
            <a:ext cx="9815331" cy="5355312"/>
          </a:xfrm>
          <a:prstGeom prst="rect">
            <a:avLst/>
          </a:prstGeom>
          <a:noFill/>
        </p:spPr>
        <p:txBody>
          <a:bodyPr wrap="square" rtlCol="0">
            <a:spAutoFit/>
          </a:bodyPr>
          <a:lstStyle/>
          <a:p>
            <a:r>
              <a:rPr lang="en-US" dirty="0">
                <a:latin typeface="Palatino" pitchFamily="2" charset="77"/>
                <a:ea typeface="Palatino" pitchFamily="2" charset="77"/>
              </a:rPr>
              <a:t>*Following the public drama with Callisthenes, another conspiracy against Alexander’s life was uncovered, this time it was much more likely to be real (source unanimity).</a:t>
            </a:r>
          </a:p>
          <a:p>
            <a:endParaRPr lang="en-US" dirty="0">
              <a:latin typeface="Palatino" pitchFamily="2" charset="77"/>
              <a:ea typeface="Palatino" pitchFamily="2" charset="77"/>
            </a:endParaRPr>
          </a:p>
          <a:p>
            <a:r>
              <a:rPr lang="en-US" dirty="0">
                <a:latin typeface="Palatino" pitchFamily="2" charset="77"/>
                <a:ea typeface="Palatino" pitchFamily="2" charset="77"/>
              </a:rPr>
              <a:t>*One </a:t>
            </a:r>
            <a:r>
              <a:rPr lang="en-US" dirty="0" err="1">
                <a:latin typeface="Palatino" pitchFamily="2" charset="77"/>
                <a:ea typeface="Palatino" pitchFamily="2" charset="77"/>
              </a:rPr>
              <a:t>Hermolaus</a:t>
            </a:r>
            <a:r>
              <a:rPr lang="en-US" dirty="0">
                <a:latin typeface="Palatino" pitchFamily="2" charset="77"/>
                <a:ea typeface="Palatino" pitchFamily="2" charset="77"/>
              </a:rPr>
              <a:t> was identified as the ringleader: he had previously been publicly humiliated after a violation of protocol on a boar hunt with Alexander (Arrian 4.13.2), and gathered several people in a plot to kill A. in his sleep.</a:t>
            </a:r>
          </a:p>
          <a:p>
            <a:endParaRPr lang="en-US" dirty="0">
              <a:latin typeface="Palatino" pitchFamily="2" charset="77"/>
              <a:ea typeface="Palatino" pitchFamily="2" charset="77"/>
            </a:endParaRPr>
          </a:p>
          <a:p>
            <a:r>
              <a:rPr lang="en-US" dirty="0">
                <a:latin typeface="Palatino" pitchFamily="2" charset="77"/>
                <a:ea typeface="Palatino" pitchFamily="2" charset="77"/>
              </a:rPr>
              <a:t>*For whatever reason, they didn’t go through with the plan, and the plot was exposed the next day. In Arrian’s account, it was Ptolemy who got word of the plot and relayed it to Alexander (4.13.7). </a:t>
            </a:r>
          </a:p>
          <a:p>
            <a:endParaRPr lang="en-US" dirty="0">
              <a:latin typeface="Palatino" pitchFamily="2" charset="77"/>
              <a:ea typeface="Palatino" pitchFamily="2" charset="77"/>
            </a:endParaRPr>
          </a:p>
          <a:p>
            <a:r>
              <a:rPr lang="en-US" dirty="0">
                <a:latin typeface="Palatino" pitchFamily="2" charset="77"/>
                <a:ea typeface="Palatino" pitchFamily="2" charset="77"/>
              </a:rPr>
              <a:t>*Those named were arrested and tortured for confessions; Arrian’s main sources say they also gave up the name of Callisthenes as the one who incited them. Plutarch seems to take the implication of Callisthenes quite personally, and says it is all slander (55).</a:t>
            </a:r>
          </a:p>
          <a:p>
            <a:endParaRPr lang="en-US" dirty="0">
              <a:latin typeface="Palatino" pitchFamily="2" charset="77"/>
              <a:ea typeface="Palatino" pitchFamily="2" charset="77"/>
            </a:endParaRPr>
          </a:p>
          <a:p>
            <a:r>
              <a:rPr lang="en-US" dirty="0">
                <a:latin typeface="Palatino" pitchFamily="2" charset="77"/>
                <a:ea typeface="Palatino" pitchFamily="2" charset="77"/>
              </a:rPr>
              <a:t>*Every source seems to have a different version of what actually happened to Callisthenes after. Either he was actually part of the plot, or the plot represented a convenient moment to be rid of him as he had become too publicly critical of Alexander.</a:t>
            </a:r>
          </a:p>
          <a:p>
            <a:endParaRPr lang="en-US" dirty="0">
              <a:latin typeface="Palatino" pitchFamily="2" charset="77"/>
              <a:ea typeface="Palatino" pitchFamily="2" charset="77"/>
            </a:endParaRPr>
          </a:p>
        </p:txBody>
      </p:sp>
    </p:spTree>
    <p:extLst>
      <p:ext uri="{BB962C8B-B14F-4D97-AF65-F5344CB8AC3E}">
        <p14:creationId xmlns:p14="http://schemas.microsoft.com/office/powerpoint/2010/main" val="2214763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C349C-F866-5644-987D-097D8806A5C8}"/>
              </a:ext>
            </a:extLst>
          </p:cNvPr>
          <p:cNvSpPr txBox="1"/>
          <p:nvPr/>
        </p:nvSpPr>
        <p:spPr>
          <a:xfrm>
            <a:off x="1295607" y="232683"/>
            <a:ext cx="9600786" cy="461665"/>
          </a:xfrm>
          <a:prstGeom prst="rect">
            <a:avLst/>
          </a:prstGeom>
          <a:noFill/>
        </p:spPr>
        <p:txBody>
          <a:bodyPr wrap="square" rtlCol="0">
            <a:spAutoFit/>
          </a:bodyPr>
          <a:lstStyle/>
          <a:p>
            <a:pPr algn="ctr"/>
            <a:r>
              <a:rPr lang="en-US" sz="2400" dirty="0">
                <a:solidFill>
                  <a:srgbClr val="FFC000"/>
                </a:solidFill>
                <a:latin typeface="Palatino" pitchFamily="2" charset="77"/>
                <a:ea typeface="Palatino" pitchFamily="2" charset="77"/>
              </a:rPr>
              <a:t>Issues</a:t>
            </a:r>
          </a:p>
        </p:txBody>
      </p:sp>
      <p:sp>
        <p:nvSpPr>
          <p:cNvPr id="4" name="TextBox 3">
            <a:extLst>
              <a:ext uri="{FF2B5EF4-FFF2-40B4-BE49-F238E27FC236}">
                <a16:creationId xmlns:a16="http://schemas.microsoft.com/office/drawing/2014/main" id="{45166586-7B3C-8748-96F8-E0511610D3F9}"/>
              </a:ext>
            </a:extLst>
          </p:cNvPr>
          <p:cNvSpPr txBox="1"/>
          <p:nvPr/>
        </p:nvSpPr>
        <p:spPr>
          <a:xfrm>
            <a:off x="1188334" y="694348"/>
            <a:ext cx="9815331" cy="5632311"/>
          </a:xfrm>
          <a:prstGeom prst="rect">
            <a:avLst/>
          </a:prstGeom>
          <a:noFill/>
        </p:spPr>
        <p:txBody>
          <a:bodyPr wrap="square" rtlCol="0">
            <a:spAutoFit/>
          </a:bodyPr>
          <a:lstStyle/>
          <a:p>
            <a:r>
              <a:rPr lang="en-US" dirty="0">
                <a:latin typeface="Palatino" pitchFamily="2" charset="77"/>
                <a:ea typeface="Palatino" pitchFamily="2" charset="77"/>
              </a:rPr>
              <a:t>*A critical period for both the military and administrative evolution of Alexander’s conquest.</a:t>
            </a:r>
          </a:p>
          <a:p>
            <a:endParaRPr lang="en-US" dirty="0">
              <a:latin typeface="Palatino" pitchFamily="2" charset="77"/>
              <a:ea typeface="Palatino" pitchFamily="2" charset="77"/>
            </a:endParaRPr>
          </a:p>
          <a:p>
            <a:r>
              <a:rPr lang="en-US" dirty="0">
                <a:latin typeface="Palatino" pitchFamily="2" charset="77"/>
                <a:ea typeface="Palatino" pitchFamily="2" charset="77"/>
              </a:rPr>
              <a:t>*Bactria/Sogdiana campaign is hopelessly entwined with modern histories of empire and resistance… can we hope to understand what Bessus and </a:t>
            </a:r>
            <a:r>
              <a:rPr lang="en-US" dirty="0" err="1">
                <a:latin typeface="Palatino" pitchFamily="2" charset="77"/>
                <a:ea typeface="Palatino" pitchFamily="2" charset="77"/>
              </a:rPr>
              <a:t>Spitamenes</a:t>
            </a:r>
            <a:r>
              <a:rPr lang="en-US" dirty="0">
                <a:latin typeface="Palatino" pitchFamily="2" charset="77"/>
                <a:ea typeface="Palatino" pitchFamily="2" charset="77"/>
              </a:rPr>
              <a:t> and their allies hoped to achieve?</a:t>
            </a:r>
          </a:p>
          <a:p>
            <a:endParaRPr lang="en-US" dirty="0">
              <a:latin typeface="Palatino" pitchFamily="2" charset="77"/>
              <a:ea typeface="Palatino" pitchFamily="2" charset="77"/>
            </a:endParaRPr>
          </a:p>
          <a:p>
            <a:r>
              <a:rPr lang="en-US" dirty="0">
                <a:latin typeface="Palatino" pitchFamily="2" charset="77"/>
                <a:ea typeface="Palatino" pitchFamily="2" charset="77"/>
              </a:rPr>
              <a:t>*</a:t>
            </a:r>
            <a:r>
              <a:rPr lang="en-US" dirty="0">
                <a:solidFill>
                  <a:srgbClr val="FFC000"/>
                </a:solidFill>
                <a:latin typeface="Palatino" pitchFamily="2" charset="77"/>
                <a:ea typeface="Palatino" pitchFamily="2" charset="77"/>
              </a:rPr>
              <a:t>Alexander and the necessities of rule</a:t>
            </a:r>
            <a:r>
              <a:rPr lang="en-US" dirty="0">
                <a:latin typeface="Palatino" pitchFamily="2" charset="77"/>
                <a:ea typeface="Palatino" pitchFamily="2" charset="77"/>
              </a:rPr>
              <a:t>: was there any way to secure his rule over an empire that placed so much emphasis on the ruler, and at the same time keep his army on board?</a:t>
            </a:r>
          </a:p>
          <a:p>
            <a:endParaRPr lang="en-US" dirty="0">
              <a:latin typeface="Palatino" pitchFamily="2" charset="77"/>
              <a:ea typeface="Palatino" pitchFamily="2" charset="77"/>
            </a:endParaRPr>
          </a:p>
          <a:p>
            <a:r>
              <a:rPr lang="en-US" dirty="0">
                <a:latin typeface="Palatino" pitchFamily="2" charset="77"/>
                <a:ea typeface="Palatino" pitchFamily="2" charset="77"/>
              </a:rPr>
              <a:t>*</a:t>
            </a:r>
            <a:r>
              <a:rPr lang="en-US" dirty="0">
                <a:solidFill>
                  <a:srgbClr val="FFC000"/>
                </a:solidFill>
                <a:latin typeface="Palatino" pitchFamily="2" charset="77"/>
                <a:ea typeface="Palatino" pitchFamily="2" charset="77"/>
              </a:rPr>
              <a:t>New problems, new solutions</a:t>
            </a:r>
            <a:r>
              <a:rPr lang="en-US" dirty="0">
                <a:latin typeface="Palatino" pitchFamily="2" charset="77"/>
                <a:ea typeface="Palatino" pitchFamily="2" charset="77"/>
              </a:rPr>
              <a:t>: settlements and colonization, extra-imperial diplomacy, management of boarder regions, new fighting tactics all adopted as necessities in a deeply changed environment. </a:t>
            </a:r>
          </a:p>
          <a:p>
            <a:endParaRPr lang="en-US" dirty="0">
              <a:latin typeface="Palatino" pitchFamily="2" charset="77"/>
              <a:ea typeface="Palatino" pitchFamily="2" charset="77"/>
            </a:endParaRPr>
          </a:p>
          <a:p>
            <a:r>
              <a:rPr lang="en-US" dirty="0">
                <a:latin typeface="Palatino" pitchFamily="2" charset="77"/>
                <a:ea typeface="Palatino" pitchFamily="2" charset="77"/>
              </a:rPr>
              <a:t>*</a:t>
            </a:r>
            <a:r>
              <a:rPr lang="en-US" dirty="0">
                <a:solidFill>
                  <a:srgbClr val="FFC000"/>
                </a:solidFill>
                <a:latin typeface="Palatino" pitchFamily="2" charset="77"/>
                <a:ea typeface="Palatino" pitchFamily="2" charset="77"/>
              </a:rPr>
              <a:t>Resentment, Dissent, Conspiracy</a:t>
            </a:r>
            <a:r>
              <a:rPr lang="en-US" dirty="0">
                <a:latin typeface="Palatino" pitchFamily="2" charset="77"/>
                <a:ea typeface="Palatino" pitchFamily="2" charset="77"/>
              </a:rPr>
              <a:t>: was there any solution to avoid alienating his army? Are these isolated episodes, or can we connect everything from Philotas and Parmenion to the pages and Callisthenes into a narrative?</a:t>
            </a:r>
          </a:p>
          <a:p>
            <a:endParaRPr lang="en-US" dirty="0">
              <a:latin typeface="Palatino" pitchFamily="2" charset="77"/>
              <a:ea typeface="Palatino" pitchFamily="2" charset="77"/>
            </a:endParaRPr>
          </a:p>
          <a:p>
            <a:r>
              <a:rPr lang="en-US" dirty="0">
                <a:latin typeface="Palatino" pitchFamily="2" charset="77"/>
                <a:ea typeface="Palatino" pitchFamily="2" charset="77"/>
              </a:rPr>
              <a:t>*With so much trouble within the borders of the Achaemenid empire, why on earth would Alexander want to expand beyond them? (India; hints of future plans in his diplomacy with </a:t>
            </a:r>
            <a:r>
              <a:rPr lang="en-US" dirty="0" err="1">
                <a:latin typeface="Palatino" pitchFamily="2" charset="77"/>
                <a:ea typeface="Palatino" pitchFamily="2" charset="77"/>
              </a:rPr>
              <a:t>Chorasmian</a:t>
            </a:r>
            <a:r>
              <a:rPr lang="en-US" dirty="0">
                <a:latin typeface="Palatino" pitchFamily="2" charset="77"/>
                <a:ea typeface="Palatino" pitchFamily="2" charset="77"/>
              </a:rPr>
              <a:t> king, e.g.). </a:t>
            </a:r>
          </a:p>
        </p:txBody>
      </p:sp>
    </p:spTree>
    <p:extLst>
      <p:ext uri="{BB962C8B-B14F-4D97-AF65-F5344CB8AC3E}">
        <p14:creationId xmlns:p14="http://schemas.microsoft.com/office/powerpoint/2010/main" val="437823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54A1DB-C3C2-F84E-8313-5C5873367674}"/>
              </a:ext>
            </a:extLst>
          </p:cNvPr>
          <p:cNvPicPr>
            <a:picLocks noChangeAspect="1"/>
          </p:cNvPicPr>
          <p:nvPr/>
        </p:nvPicPr>
        <p:blipFill>
          <a:blip r:embed="rId2"/>
          <a:stretch>
            <a:fillRect/>
          </a:stretch>
        </p:blipFill>
        <p:spPr>
          <a:xfrm>
            <a:off x="573470" y="0"/>
            <a:ext cx="5026221" cy="6858000"/>
          </a:xfrm>
          <a:prstGeom prst="rect">
            <a:avLst/>
          </a:prstGeom>
        </p:spPr>
      </p:pic>
      <p:pic>
        <p:nvPicPr>
          <p:cNvPr id="3" name="Picture 2">
            <a:extLst>
              <a:ext uri="{FF2B5EF4-FFF2-40B4-BE49-F238E27FC236}">
                <a16:creationId xmlns:a16="http://schemas.microsoft.com/office/drawing/2014/main" id="{F7F28EC6-80A6-5149-BEB8-02AAC043ED09}"/>
              </a:ext>
            </a:extLst>
          </p:cNvPr>
          <p:cNvPicPr>
            <a:picLocks noChangeAspect="1"/>
          </p:cNvPicPr>
          <p:nvPr/>
        </p:nvPicPr>
        <p:blipFill>
          <a:blip r:embed="rId3"/>
          <a:stretch>
            <a:fillRect/>
          </a:stretch>
        </p:blipFill>
        <p:spPr>
          <a:xfrm>
            <a:off x="5599691" y="0"/>
            <a:ext cx="5015883" cy="6858000"/>
          </a:xfrm>
          <a:prstGeom prst="rect">
            <a:avLst/>
          </a:prstGeom>
        </p:spPr>
      </p:pic>
      <p:sp>
        <p:nvSpPr>
          <p:cNvPr id="4" name="Frame 3">
            <a:extLst>
              <a:ext uri="{FF2B5EF4-FFF2-40B4-BE49-F238E27FC236}">
                <a16:creationId xmlns:a16="http://schemas.microsoft.com/office/drawing/2014/main" id="{55C0822C-E5E3-3B44-B27E-740F453331CD}"/>
              </a:ext>
            </a:extLst>
          </p:cNvPr>
          <p:cNvSpPr/>
          <p:nvPr/>
        </p:nvSpPr>
        <p:spPr>
          <a:xfrm>
            <a:off x="5359079" y="891251"/>
            <a:ext cx="4699322" cy="312516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56558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C349C-F866-5644-987D-097D8806A5C8}"/>
              </a:ext>
            </a:extLst>
          </p:cNvPr>
          <p:cNvSpPr txBox="1"/>
          <p:nvPr/>
        </p:nvSpPr>
        <p:spPr>
          <a:xfrm>
            <a:off x="2461831" y="162046"/>
            <a:ext cx="7268336"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After Darius: The Conspiracy of (against?) Philotas  </a:t>
            </a:r>
          </a:p>
        </p:txBody>
      </p:sp>
      <p:sp>
        <p:nvSpPr>
          <p:cNvPr id="3" name="TextBox 2">
            <a:extLst>
              <a:ext uri="{FF2B5EF4-FFF2-40B4-BE49-F238E27FC236}">
                <a16:creationId xmlns:a16="http://schemas.microsoft.com/office/drawing/2014/main" id="{860F4298-6CBF-B649-B4BF-03C8B0D4C0EF}"/>
              </a:ext>
            </a:extLst>
          </p:cNvPr>
          <p:cNvSpPr txBox="1"/>
          <p:nvPr/>
        </p:nvSpPr>
        <p:spPr>
          <a:xfrm>
            <a:off x="1189297" y="740780"/>
            <a:ext cx="9813403" cy="5632311"/>
          </a:xfrm>
          <a:prstGeom prst="rect">
            <a:avLst/>
          </a:prstGeom>
          <a:noFill/>
        </p:spPr>
        <p:txBody>
          <a:bodyPr wrap="square" rtlCol="0">
            <a:spAutoFit/>
          </a:bodyPr>
          <a:lstStyle/>
          <a:p>
            <a:r>
              <a:rPr lang="en-US" dirty="0">
                <a:latin typeface="Palatino" pitchFamily="2" charset="77"/>
                <a:ea typeface="Palatino" pitchFamily="2" charset="77"/>
              </a:rPr>
              <a:t>*After Darius’ death there were clear </a:t>
            </a:r>
            <a:r>
              <a:rPr lang="en-US" dirty="0">
                <a:solidFill>
                  <a:srgbClr val="FFC000"/>
                </a:solidFill>
                <a:latin typeface="Palatino" pitchFamily="2" charset="77"/>
                <a:ea typeface="Palatino" pitchFamily="2" charset="77"/>
              </a:rPr>
              <a:t>tensions</a:t>
            </a:r>
            <a:r>
              <a:rPr lang="en-US" dirty="0">
                <a:latin typeface="Palatino" pitchFamily="2" charset="77"/>
                <a:ea typeface="Palatino" pitchFamily="2" charset="77"/>
              </a:rPr>
              <a:t> between Alexander and an unknown percentage of his army:</a:t>
            </a:r>
          </a:p>
          <a:p>
            <a:r>
              <a:rPr lang="en-US" dirty="0">
                <a:latin typeface="Palatino" pitchFamily="2" charset="77"/>
                <a:ea typeface="Palatino" pitchFamily="2" charset="77"/>
              </a:rPr>
              <a:t>-&gt; The Greek forces were sent home with pay.</a:t>
            </a:r>
          </a:p>
          <a:p>
            <a:r>
              <a:rPr lang="en-US" dirty="0">
                <a:latin typeface="Palatino" pitchFamily="2" charset="77"/>
                <a:ea typeface="Palatino" pitchFamily="2" charset="77"/>
              </a:rPr>
              <a:t>-&gt; A contingent (represented by Parmenion) clearly wanted an eastern frontier at the Euphrates river.</a:t>
            </a:r>
          </a:p>
          <a:p>
            <a:r>
              <a:rPr lang="en-US" dirty="0">
                <a:latin typeface="Palatino" pitchFamily="2" charset="77"/>
                <a:ea typeface="Palatino" pitchFamily="2" charset="77"/>
              </a:rPr>
              <a:t>-&gt; Plutarch (47) relates that these tensions were mentioned by Alexander in a letter to Antipater</a:t>
            </a:r>
          </a:p>
          <a:p>
            <a:r>
              <a:rPr lang="en-US" dirty="0">
                <a:latin typeface="Palatino" pitchFamily="2" charset="77"/>
                <a:ea typeface="Palatino" pitchFamily="2" charset="77"/>
              </a:rPr>
              <a:t>-&gt; Plutarch also states that it was at this junction that Alexander began to adapt more and more of his habits to Persian custom (esp. in a court setting), creating a division among those who approved and the traditionalists.</a:t>
            </a:r>
          </a:p>
          <a:p>
            <a:endParaRPr lang="en-US" dirty="0">
              <a:latin typeface="Palatino" pitchFamily="2" charset="77"/>
              <a:ea typeface="Palatino" pitchFamily="2" charset="77"/>
            </a:endParaRPr>
          </a:p>
          <a:p>
            <a:r>
              <a:rPr lang="en-US" dirty="0">
                <a:latin typeface="Palatino" pitchFamily="2" charset="77"/>
                <a:ea typeface="Palatino" pitchFamily="2" charset="77"/>
              </a:rPr>
              <a:t>*Parmenion was away from the army in Media; but it was in this context that suspicions of disloyalty against he and his son </a:t>
            </a:r>
            <a:r>
              <a:rPr lang="en-US" dirty="0">
                <a:solidFill>
                  <a:srgbClr val="FFC000"/>
                </a:solidFill>
                <a:latin typeface="Palatino" pitchFamily="2" charset="77"/>
                <a:ea typeface="Palatino" pitchFamily="2" charset="77"/>
              </a:rPr>
              <a:t>Philotas</a:t>
            </a:r>
            <a:r>
              <a:rPr lang="en-US" dirty="0">
                <a:latin typeface="Palatino" pitchFamily="2" charset="77"/>
                <a:ea typeface="Palatino" pitchFamily="2" charset="77"/>
              </a:rPr>
              <a:t> came to a head…</a:t>
            </a:r>
          </a:p>
          <a:p>
            <a:endParaRPr lang="en-US" dirty="0">
              <a:latin typeface="Palatino" pitchFamily="2" charset="77"/>
              <a:ea typeface="Palatino" pitchFamily="2" charset="77"/>
            </a:endParaRPr>
          </a:p>
          <a:p>
            <a:r>
              <a:rPr lang="en-US" dirty="0">
                <a:latin typeface="Palatino" pitchFamily="2" charset="77"/>
                <a:ea typeface="Palatino" pitchFamily="2" charset="77"/>
              </a:rPr>
              <a:t>*According to Ptolemy and </a:t>
            </a:r>
            <a:r>
              <a:rPr lang="en-US" dirty="0" err="1">
                <a:latin typeface="Palatino" pitchFamily="2" charset="77"/>
                <a:ea typeface="Palatino" pitchFamily="2" charset="77"/>
              </a:rPr>
              <a:t>Aristobulus</a:t>
            </a:r>
            <a:r>
              <a:rPr lang="en-US" dirty="0">
                <a:latin typeface="Palatino" pitchFamily="2" charset="77"/>
                <a:ea typeface="Palatino" pitchFamily="2" charset="77"/>
              </a:rPr>
              <a:t> (Arrian 3.26.1), reports of a plot against A. by Philotas had been known (and dismissed) since Egypt.</a:t>
            </a:r>
          </a:p>
          <a:p>
            <a:endParaRPr lang="en-US" dirty="0">
              <a:latin typeface="Palatino" pitchFamily="2" charset="77"/>
              <a:ea typeface="Palatino" pitchFamily="2" charset="77"/>
            </a:endParaRPr>
          </a:p>
          <a:p>
            <a:r>
              <a:rPr lang="en-US" dirty="0">
                <a:latin typeface="Palatino" pitchFamily="2" charset="77"/>
                <a:ea typeface="Palatino" pitchFamily="2" charset="77"/>
              </a:rPr>
              <a:t>*But with the environment drastically changed, Philotas was questioned, and evidence supposedly brought forward of a plot which Philotas did nothing to stop.</a:t>
            </a:r>
          </a:p>
          <a:p>
            <a:endParaRPr lang="en-US" dirty="0">
              <a:latin typeface="Palatino" pitchFamily="2" charset="77"/>
              <a:ea typeface="Palatino" pitchFamily="2" charset="77"/>
            </a:endParaRPr>
          </a:p>
          <a:p>
            <a:r>
              <a:rPr lang="en-US" dirty="0">
                <a:latin typeface="Palatino" pitchFamily="2" charset="77"/>
                <a:ea typeface="Palatino" pitchFamily="2" charset="77"/>
              </a:rPr>
              <a:t>*With his ‘trial’ over, Philotas and the conspirators were executed.</a:t>
            </a:r>
          </a:p>
        </p:txBody>
      </p:sp>
    </p:spTree>
    <p:extLst>
      <p:ext uri="{BB962C8B-B14F-4D97-AF65-F5344CB8AC3E}">
        <p14:creationId xmlns:p14="http://schemas.microsoft.com/office/powerpoint/2010/main" val="425738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C349C-F866-5644-987D-097D8806A5C8}"/>
              </a:ext>
            </a:extLst>
          </p:cNvPr>
          <p:cNvSpPr txBox="1"/>
          <p:nvPr/>
        </p:nvSpPr>
        <p:spPr>
          <a:xfrm>
            <a:off x="2461831" y="162046"/>
            <a:ext cx="7268336" cy="461665"/>
          </a:xfrm>
          <a:prstGeom prst="rect">
            <a:avLst/>
          </a:prstGeom>
          <a:noFill/>
        </p:spPr>
        <p:txBody>
          <a:bodyPr wrap="none" rtlCol="0">
            <a:spAutoFit/>
          </a:bodyPr>
          <a:lstStyle/>
          <a:p>
            <a:r>
              <a:rPr lang="en-US" sz="2400" dirty="0">
                <a:solidFill>
                  <a:srgbClr val="FFC000"/>
                </a:solidFill>
                <a:latin typeface="Palatino" pitchFamily="2" charset="77"/>
                <a:ea typeface="Palatino" pitchFamily="2" charset="77"/>
              </a:rPr>
              <a:t>After Darius: The Conspiracy of (against?) Philotas  </a:t>
            </a:r>
          </a:p>
        </p:txBody>
      </p:sp>
      <p:sp>
        <p:nvSpPr>
          <p:cNvPr id="3" name="TextBox 2">
            <a:extLst>
              <a:ext uri="{FF2B5EF4-FFF2-40B4-BE49-F238E27FC236}">
                <a16:creationId xmlns:a16="http://schemas.microsoft.com/office/drawing/2014/main" id="{860F4298-6CBF-B649-B4BF-03C8B0D4C0EF}"/>
              </a:ext>
            </a:extLst>
          </p:cNvPr>
          <p:cNvSpPr txBox="1"/>
          <p:nvPr/>
        </p:nvSpPr>
        <p:spPr>
          <a:xfrm>
            <a:off x="1275144" y="763929"/>
            <a:ext cx="9813403" cy="5909310"/>
          </a:xfrm>
          <a:prstGeom prst="rect">
            <a:avLst/>
          </a:prstGeom>
          <a:noFill/>
        </p:spPr>
        <p:txBody>
          <a:bodyPr wrap="square" rtlCol="0">
            <a:spAutoFit/>
          </a:bodyPr>
          <a:lstStyle/>
          <a:p>
            <a:r>
              <a:rPr lang="en-US" dirty="0">
                <a:latin typeface="Palatino" pitchFamily="2" charset="77"/>
                <a:ea typeface="Palatino" pitchFamily="2" charset="77"/>
              </a:rPr>
              <a:t>*Philotas’ execution was a dangerous move: he was the commander of the companion cavalry, and his father was the most respected of Philip’s generation of the Macedonian army.</a:t>
            </a:r>
          </a:p>
          <a:p>
            <a:endParaRPr lang="en-US" dirty="0">
              <a:latin typeface="Palatino" pitchFamily="2" charset="77"/>
              <a:ea typeface="Palatino" pitchFamily="2" charset="77"/>
            </a:endParaRPr>
          </a:p>
          <a:p>
            <a:r>
              <a:rPr lang="en-US" dirty="0">
                <a:latin typeface="Palatino" pitchFamily="2" charset="77"/>
                <a:ea typeface="Palatino" pitchFamily="2" charset="77"/>
              </a:rPr>
              <a:t>*A. sent for Parmenion to be assassinated in Media: Arrian allows two possibilities… 1) Parmenion must have known of his son’s plot, or 2) he simply couldn’t be allowed to live after the action against Philotas.</a:t>
            </a:r>
          </a:p>
          <a:p>
            <a:endParaRPr lang="en-US" dirty="0">
              <a:latin typeface="Palatino" pitchFamily="2" charset="77"/>
              <a:ea typeface="Palatino" pitchFamily="2" charset="77"/>
            </a:endParaRPr>
          </a:p>
          <a:p>
            <a:r>
              <a:rPr lang="en-US" dirty="0">
                <a:latin typeface="Palatino" pitchFamily="2" charset="77"/>
                <a:ea typeface="Palatino" pitchFamily="2" charset="77"/>
              </a:rPr>
              <a:t>*There may have been a broader purge of people close to Philotas at the time (Arrian 3.27.1-3); Ptolemy in fact benefited from the whole affair, one of the </a:t>
            </a:r>
            <a:r>
              <a:rPr lang="en-US" i="1" dirty="0" err="1">
                <a:latin typeface="Palatino" pitchFamily="2" charset="77"/>
                <a:ea typeface="Palatino" pitchFamily="2" charset="77"/>
              </a:rPr>
              <a:t>somatophylakes</a:t>
            </a:r>
            <a:r>
              <a:rPr lang="en-US" dirty="0">
                <a:latin typeface="Palatino" pitchFamily="2" charset="77"/>
                <a:ea typeface="Palatino" pitchFamily="2" charset="77"/>
              </a:rPr>
              <a:t> (bodyguards), Demetrios, was also arrested, and Ptolemy took his place (3.27.5).</a:t>
            </a:r>
          </a:p>
          <a:p>
            <a:endParaRPr lang="en-US" dirty="0">
              <a:latin typeface="Palatino" pitchFamily="2" charset="77"/>
              <a:ea typeface="Palatino" pitchFamily="2" charset="77"/>
            </a:endParaRPr>
          </a:p>
          <a:p>
            <a:r>
              <a:rPr lang="en-US" dirty="0">
                <a:latin typeface="Palatino" pitchFamily="2" charset="77"/>
                <a:ea typeface="Palatino" pitchFamily="2" charset="77"/>
              </a:rPr>
              <a:t>*A subsequent reorganization of the command structure: </a:t>
            </a:r>
            <a:r>
              <a:rPr lang="en-US" dirty="0">
                <a:solidFill>
                  <a:srgbClr val="FFC000"/>
                </a:solidFill>
                <a:latin typeface="Palatino" pitchFamily="2" charset="77"/>
                <a:ea typeface="Palatino" pitchFamily="2" charset="77"/>
              </a:rPr>
              <a:t>companion cavalry </a:t>
            </a:r>
            <a:r>
              <a:rPr lang="en-US" dirty="0">
                <a:latin typeface="Palatino" pitchFamily="2" charset="77"/>
                <a:ea typeface="Palatino" pitchFamily="2" charset="77"/>
              </a:rPr>
              <a:t>(</a:t>
            </a:r>
            <a:r>
              <a:rPr lang="en-US" i="1" dirty="0" err="1">
                <a:solidFill>
                  <a:srgbClr val="FFC000"/>
                </a:solidFill>
                <a:latin typeface="Palatino" pitchFamily="2" charset="77"/>
                <a:ea typeface="Palatino" pitchFamily="2" charset="77"/>
              </a:rPr>
              <a:t>hetairoi</a:t>
            </a:r>
            <a:r>
              <a:rPr lang="en-US" dirty="0">
                <a:latin typeface="Palatino" pitchFamily="2" charset="77"/>
                <a:ea typeface="Palatino" pitchFamily="2" charset="77"/>
              </a:rPr>
              <a:t>) to be split between Hephaestion and </a:t>
            </a:r>
            <a:r>
              <a:rPr lang="en-US" dirty="0" err="1">
                <a:latin typeface="Palatino" pitchFamily="2" charset="77"/>
                <a:ea typeface="Palatino" pitchFamily="2" charset="77"/>
              </a:rPr>
              <a:t>Cleitus</a:t>
            </a:r>
            <a:r>
              <a:rPr lang="en-US" dirty="0">
                <a:latin typeface="Palatino" pitchFamily="2" charset="77"/>
                <a:ea typeface="Palatino" pitchFamily="2" charset="77"/>
              </a:rPr>
              <a:t> (distribution of power).</a:t>
            </a:r>
          </a:p>
          <a:p>
            <a:endParaRPr lang="en-US" dirty="0">
              <a:latin typeface="Palatino" pitchFamily="2" charset="77"/>
              <a:ea typeface="Palatino" pitchFamily="2" charset="77"/>
            </a:endParaRPr>
          </a:p>
          <a:p>
            <a:r>
              <a:rPr lang="en-US" dirty="0">
                <a:latin typeface="Palatino" pitchFamily="2" charset="77"/>
                <a:ea typeface="Palatino" pitchFamily="2" charset="77"/>
              </a:rPr>
              <a:t>*On the eve of the Bactrian campaign we thus have several crucial turning points:</a:t>
            </a:r>
          </a:p>
          <a:p>
            <a:pPr marL="285750" indent="-285750">
              <a:buFontTx/>
              <a:buChar char="-"/>
            </a:pPr>
            <a:r>
              <a:rPr lang="en-US" dirty="0">
                <a:latin typeface="Palatino" pitchFamily="2" charset="77"/>
                <a:ea typeface="Palatino" pitchFamily="2" charset="77"/>
              </a:rPr>
              <a:t>Abandonment of original justification for war (League of Corinth)</a:t>
            </a:r>
          </a:p>
          <a:p>
            <a:pPr marL="285750" indent="-285750">
              <a:buFontTx/>
              <a:buChar char="-"/>
            </a:pPr>
            <a:r>
              <a:rPr lang="en-US" dirty="0">
                <a:latin typeface="Palatino" pitchFamily="2" charset="77"/>
                <a:ea typeface="Palatino" pitchFamily="2" charset="77"/>
              </a:rPr>
              <a:t>A clear desire to rule the empire </a:t>
            </a:r>
            <a:r>
              <a:rPr lang="en-US" i="1" dirty="0">
                <a:latin typeface="Palatino" pitchFamily="2" charset="77"/>
                <a:ea typeface="Palatino" pitchFamily="2" charset="77"/>
              </a:rPr>
              <a:t>as</a:t>
            </a:r>
            <a:r>
              <a:rPr lang="en-US" dirty="0">
                <a:latin typeface="Palatino" pitchFamily="2" charset="77"/>
                <a:ea typeface="Palatino" pitchFamily="2" charset="77"/>
              </a:rPr>
              <a:t> Great King</a:t>
            </a:r>
          </a:p>
          <a:p>
            <a:pPr marL="285750" indent="-285750">
              <a:buFontTx/>
              <a:buChar char="-"/>
            </a:pPr>
            <a:r>
              <a:rPr lang="en-US" dirty="0">
                <a:latin typeface="Palatino" pitchFamily="2" charset="77"/>
                <a:ea typeface="Palatino" pitchFamily="2" charset="77"/>
              </a:rPr>
              <a:t>Related tensions in the ranks, and a willingness to put them down on A.’s part</a:t>
            </a:r>
          </a:p>
          <a:p>
            <a:endParaRPr lang="en-US" dirty="0">
              <a:latin typeface="Palatino" pitchFamily="2" charset="77"/>
              <a:ea typeface="Palatino" pitchFamily="2" charset="77"/>
            </a:endParaRPr>
          </a:p>
          <a:p>
            <a:r>
              <a:rPr lang="en-US" b="1" dirty="0">
                <a:solidFill>
                  <a:srgbClr val="FFC000"/>
                </a:solidFill>
                <a:latin typeface="Palatino" pitchFamily="2" charset="77"/>
                <a:ea typeface="Palatino" pitchFamily="2" charset="77"/>
              </a:rPr>
              <a:t>Q</a:t>
            </a:r>
            <a:r>
              <a:rPr lang="en-US" dirty="0">
                <a:latin typeface="Palatino" pitchFamily="2" charset="77"/>
                <a:ea typeface="Palatino" pitchFamily="2" charset="77"/>
              </a:rPr>
              <a:t>) What are the incentives to keep going?</a:t>
            </a:r>
          </a:p>
          <a:p>
            <a:r>
              <a:rPr lang="en-US" dirty="0">
                <a:latin typeface="Palatino" pitchFamily="2" charset="77"/>
                <a:ea typeface="Palatino" pitchFamily="2" charset="77"/>
              </a:rPr>
              <a:t> </a:t>
            </a:r>
          </a:p>
        </p:txBody>
      </p:sp>
    </p:spTree>
    <p:extLst>
      <p:ext uri="{BB962C8B-B14F-4D97-AF65-F5344CB8AC3E}">
        <p14:creationId xmlns:p14="http://schemas.microsoft.com/office/powerpoint/2010/main" val="63375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C349C-F866-5644-987D-097D8806A5C8}"/>
              </a:ext>
            </a:extLst>
          </p:cNvPr>
          <p:cNvSpPr txBox="1"/>
          <p:nvPr/>
        </p:nvSpPr>
        <p:spPr>
          <a:xfrm>
            <a:off x="1603508" y="184761"/>
            <a:ext cx="9600786" cy="830997"/>
          </a:xfrm>
          <a:prstGeom prst="rect">
            <a:avLst/>
          </a:prstGeom>
          <a:noFill/>
        </p:spPr>
        <p:txBody>
          <a:bodyPr wrap="square" rtlCol="0">
            <a:spAutoFit/>
          </a:bodyPr>
          <a:lstStyle/>
          <a:p>
            <a:r>
              <a:rPr lang="en-US" sz="2400" dirty="0">
                <a:solidFill>
                  <a:srgbClr val="FFC000"/>
                </a:solidFill>
                <a:latin typeface="Palatino" pitchFamily="2" charset="77"/>
                <a:ea typeface="Palatino" pitchFamily="2" charset="77"/>
              </a:rPr>
              <a:t>After Darius: The Challenge of Bessus and the Bactrian Campaign (330-329)</a:t>
            </a:r>
          </a:p>
        </p:txBody>
      </p:sp>
      <p:sp>
        <p:nvSpPr>
          <p:cNvPr id="3" name="TextBox 2">
            <a:extLst>
              <a:ext uri="{FF2B5EF4-FFF2-40B4-BE49-F238E27FC236}">
                <a16:creationId xmlns:a16="http://schemas.microsoft.com/office/drawing/2014/main" id="{860F4298-6CBF-B649-B4BF-03C8B0D4C0EF}"/>
              </a:ext>
            </a:extLst>
          </p:cNvPr>
          <p:cNvSpPr txBox="1"/>
          <p:nvPr/>
        </p:nvSpPr>
        <p:spPr>
          <a:xfrm>
            <a:off x="1189298" y="1109413"/>
            <a:ext cx="9813403" cy="5355312"/>
          </a:xfrm>
          <a:prstGeom prst="rect">
            <a:avLst/>
          </a:prstGeom>
          <a:noFill/>
        </p:spPr>
        <p:txBody>
          <a:bodyPr wrap="square" rtlCol="0">
            <a:spAutoFit/>
          </a:bodyPr>
          <a:lstStyle/>
          <a:p>
            <a:r>
              <a:rPr lang="en-US" dirty="0">
                <a:latin typeface="Palatino" pitchFamily="2" charset="77"/>
                <a:ea typeface="Palatino" pitchFamily="2" charset="77"/>
              </a:rPr>
              <a:t>*Alexander clearly had no intention of letting Bessus claim the kingship for himself in his province, and he set out on a campaign against him.</a:t>
            </a:r>
          </a:p>
          <a:p>
            <a:endParaRPr lang="en-US" dirty="0">
              <a:latin typeface="Palatino" pitchFamily="2" charset="77"/>
              <a:ea typeface="Palatino" pitchFamily="2" charset="77"/>
            </a:endParaRPr>
          </a:p>
          <a:p>
            <a:r>
              <a:rPr lang="en-US" dirty="0">
                <a:latin typeface="Palatino" pitchFamily="2" charset="77"/>
                <a:ea typeface="Palatino" pitchFamily="2" charset="77"/>
              </a:rPr>
              <a:t>*At the very outset of the campaign, some major problems emerged: </a:t>
            </a:r>
          </a:p>
          <a:p>
            <a:pPr marL="285750" indent="-285750">
              <a:buFontTx/>
              <a:buChar char="-"/>
            </a:pPr>
            <a:r>
              <a:rPr lang="en-US" dirty="0" err="1">
                <a:latin typeface="Palatino" pitchFamily="2" charset="77"/>
                <a:ea typeface="Palatino" pitchFamily="2" charset="77"/>
              </a:rPr>
              <a:t>Satibarzanes</a:t>
            </a:r>
            <a:r>
              <a:rPr lang="en-US" dirty="0">
                <a:latin typeface="Palatino" pitchFamily="2" charset="77"/>
                <a:ea typeface="Palatino" pitchFamily="2" charset="77"/>
              </a:rPr>
              <a:t>, who was re-appointed satrap of </a:t>
            </a:r>
            <a:r>
              <a:rPr lang="en-US" dirty="0" err="1">
                <a:latin typeface="Palatino" pitchFamily="2" charset="77"/>
                <a:ea typeface="Palatino" pitchFamily="2" charset="77"/>
              </a:rPr>
              <a:t>Areia</a:t>
            </a:r>
            <a:r>
              <a:rPr lang="en-US" dirty="0">
                <a:latin typeface="Palatino" pitchFamily="2" charset="77"/>
                <a:ea typeface="Palatino" pitchFamily="2" charset="77"/>
              </a:rPr>
              <a:t> after surrendering to Alexander, launched a revolt there. </a:t>
            </a:r>
          </a:p>
          <a:p>
            <a:pPr marL="285750" indent="-285750">
              <a:buFontTx/>
              <a:buChar char="-"/>
            </a:pPr>
            <a:r>
              <a:rPr lang="en-US" dirty="0" err="1">
                <a:latin typeface="Palatino" pitchFamily="2" charset="77"/>
                <a:ea typeface="Palatino" pitchFamily="2" charset="77"/>
              </a:rPr>
              <a:t>Satibarzanes</a:t>
            </a:r>
            <a:r>
              <a:rPr lang="en-US" dirty="0">
                <a:latin typeface="Palatino" pitchFamily="2" charset="77"/>
                <a:ea typeface="Palatino" pitchFamily="2" charset="77"/>
              </a:rPr>
              <a:t> may have planned this revolt all along, if he was indeed the one who reported to Alexander that Bessus had adopted the title and imagery of king in Bactria (QC 6.6.13)</a:t>
            </a:r>
          </a:p>
          <a:p>
            <a:endParaRPr lang="en-US" dirty="0">
              <a:latin typeface="Palatino" pitchFamily="2" charset="77"/>
              <a:ea typeface="Palatino" pitchFamily="2" charset="77"/>
            </a:endParaRPr>
          </a:p>
          <a:p>
            <a:r>
              <a:rPr lang="en-US" dirty="0">
                <a:latin typeface="Palatino" pitchFamily="2" charset="77"/>
                <a:ea typeface="Palatino" pitchFamily="2" charset="77"/>
              </a:rPr>
              <a:t>*But Bessus and </a:t>
            </a:r>
            <a:r>
              <a:rPr lang="en-US" dirty="0" err="1">
                <a:latin typeface="Palatino" pitchFamily="2" charset="77"/>
                <a:ea typeface="Palatino" pitchFamily="2" charset="77"/>
              </a:rPr>
              <a:t>Satibarzanes</a:t>
            </a:r>
            <a:r>
              <a:rPr lang="en-US" dirty="0">
                <a:latin typeface="Palatino" pitchFamily="2" charset="77"/>
                <a:ea typeface="Palatino" pitchFamily="2" charset="77"/>
              </a:rPr>
              <a:t>’ rebellions also gave A. an opportunity, to play the avenger of </a:t>
            </a:r>
            <a:r>
              <a:rPr lang="en-US" i="1" dirty="0">
                <a:latin typeface="Palatino" pitchFamily="2" charset="77"/>
                <a:ea typeface="Palatino" pitchFamily="2" charset="77"/>
              </a:rPr>
              <a:t>Darius</a:t>
            </a:r>
            <a:r>
              <a:rPr lang="en-US" dirty="0">
                <a:latin typeface="Palatino" pitchFamily="2" charset="77"/>
                <a:ea typeface="Palatino" pitchFamily="2" charset="77"/>
              </a:rPr>
              <a:t> (quite a turn from 334!). Arrian (3.21.10) reports that </a:t>
            </a:r>
            <a:r>
              <a:rPr lang="en-US" dirty="0" err="1">
                <a:latin typeface="Palatino" pitchFamily="2" charset="77"/>
                <a:ea typeface="Palatino" pitchFamily="2" charset="77"/>
              </a:rPr>
              <a:t>Satibarzanes</a:t>
            </a:r>
            <a:r>
              <a:rPr lang="en-US" dirty="0">
                <a:latin typeface="Palatino" pitchFamily="2" charset="77"/>
                <a:ea typeface="Palatino" pitchFamily="2" charset="77"/>
              </a:rPr>
              <a:t> was one of the men who killed Bessus; we don’t see this elsewhere, but may reflect A.’s later propaganda.</a:t>
            </a:r>
          </a:p>
          <a:p>
            <a:endParaRPr lang="en-US" dirty="0">
              <a:latin typeface="Palatino" pitchFamily="2" charset="77"/>
              <a:ea typeface="Palatino" pitchFamily="2" charset="77"/>
            </a:endParaRPr>
          </a:p>
          <a:p>
            <a:r>
              <a:rPr lang="en-US" dirty="0">
                <a:latin typeface="Palatino" pitchFamily="2" charset="77"/>
                <a:ea typeface="Palatino" pitchFamily="2" charset="77"/>
              </a:rPr>
              <a:t>*A. quickly turned to pursue </a:t>
            </a:r>
            <a:r>
              <a:rPr lang="en-US" dirty="0" err="1">
                <a:latin typeface="Palatino" pitchFamily="2" charset="77"/>
                <a:ea typeface="Palatino" pitchFamily="2" charset="77"/>
              </a:rPr>
              <a:t>Satibarzanes</a:t>
            </a:r>
            <a:r>
              <a:rPr lang="en-US" dirty="0">
                <a:latin typeface="Palatino" pitchFamily="2" charset="77"/>
                <a:ea typeface="Palatino" pitchFamily="2" charset="77"/>
              </a:rPr>
              <a:t> in </a:t>
            </a:r>
            <a:r>
              <a:rPr lang="en-US" dirty="0" err="1">
                <a:latin typeface="Palatino" pitchFamily="2" charset="77"/>
                <a:ea typeface="Palatino" pitchFamily="2" charset="77"/>
              </a:rPr>
              <a:t>Areia</a:t>
            </a:r>
            <a:r>
              <a:rPr lang="en-US" dirty="0">
                <a:latin typeface="Palatino" pitchFamily="2" charset="77"/>
                <a:ea typeface="Palatino" pitchFamily="2" charset="77"/>
              </a:rPr>
              <a:t>, taking half of his army on a rapid two-day march: </a:t>
            </a:r>
            <a:r>
              <a:rPr lang="en-US" dirty="0" err="1">
                <a:latin typeface="Palatino" pitchFamily="2" charset="77"/>
                <a:ea typeface="Palatino" pitchFamily="2" charset="77"/>
              </a:rPr>
              <a:t>Satibarzanes</a:t>
            </a:r>
            <a:r>
              <a:rPr lang="en-US" dirty="0">
                <a:latin typeface="Palatino" pitchFamily="2" charset="77"/>
                <a:ea typeface="Palatino" pitchFamily="2" charset="77"/>
              </a:rPr>
              <a:t> escaped with a small group, and Alexander set about punishing anyone suspected of joining his rebellion (3.25.7). Then another satrap, Arsaces, was appointed there.</a:t>
            </a:r>
          </a:p>
          <a:p>
            <a:endParaRPr lang="en-US" dirty="0">
              <a:latin typeface="Palatino" pitchFamily="2" charset="77"/>
              <a:ea typeface="Palatino" pitchFamily="2" charset="77"/>
            </a:endParaRPr>
          </a:p>
          <a:p>
            <a:endParaRPr lang="en-US" dirty="0">
              <a:latin typeface="Palatino" pitchFamily="2" charset="77"/>
              <a:ea typeface="Palatino" pitchFamily="2" charset="77"/>
            </a:endParaRPr>
          </a:p>
          <a:p>
            <a:endParaRPr lang="en-US" dirty="0">
              <a:latin typeface="Palatino" pitchFamily="2" charset="77"/>
              <a:ea typeface="Palatino" pitchFamily="2" charset="77"/>
            </a:endParaRPr>
          </a:p>
        </p:txBody>
      </p:sp>
    </p:spTree>
    <p:extLst>
      <p:ext uri="{BB962C8B-B14F-4D97-AF65-F5344CB8AC3E}">
        <p14:creationId xmlns:p14="http://schemas.microsoft.com/office/powerpoint/2010/main" val="109251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C349C-F866-5644-987D-097D8806A5C8}"/>
              </a:ext>
            </a:extLst>
          </p:cNvPr>
          <p:cNvSpPr txBox="1"/>
          <p:nvPr/>
        </p:nvSpPr>
        <p:spPr>
          <a:xfrm>
            <a:off x="1603508" y="184761"/>
            <a:ext cx="9600786" cy="830997"/>
          </a:xfrm>
          <a:prstGeom prst="rect">
            <a:avLst/>
          </a:prstGeom>
          <a:noFill/>
        </p:spPr>
        <p:txBody>
          <a:bodyPr wrap="square" rtlCol="0">
            <a:spAutoFit/>
          </a:bodyPr>
          <a:lstStyle/>
          <a:p>
            <a:r>
              <a:rPr lang="en-US" sz="2400" dirty="0">
                <a:solidFill>
                  <a:srgbClr val="FFC000"/>
                </a:solidFill>
                <a:latin typeface="Palatino" pitchFamily="2" charset="77"/>
                <a:ea typeface="Palatino" pitchFamily="2" charset="77"/>
              </a:rPr>
              <a:t>After Darius: The Challenge of Bessus and the Bactrian Campaign (329)</a:t>
            </a:r>
          </a:p>
        </p:txBody>
      </p:sp>
      <p:sp>
        <p:nvSpPr>
          <p:cNvPr id="3" name="TextBox 2">
            <a:extLst>
              <a:ext uri="{FF2B5EF4-FFF2-40B4-BE49-F238E27FC236}">
                <a16:creationId xmlns:a16="http://schemas.microsoft.com/office/drawing/2014/main" id="{860F4298-6CBF-B649-B4BF-03C8B0D4C0EF}"/>
              </a:ext>
            </a:extLst>
          </p:cNvPr>
          <p:cNvSpPr txBox="1"/>
          <p:nvPr/>
        </p:nvSpPr>
        <p:spPr>
          <a:xfrm>
            <a:off x="1189298" y="1109413"/>
            <a:ext cx="9813403" cy="5355312"/>
          </a:xfrm>
          <a:prstGeom prst="rect">
            <a:avLst/>
          </a:prstGeom>
          <a:noFill/>
        </p:spPr>
        <p:txBody>
          <a:bodyPr wrap="square" rtlCol="0">
            <a:spAutoFit/>
          </a:bodyPr>
          <a:lstStyle/>
          <a:p>
            <a:r>
              <a:rPr lang="en-US" dirty="0">
                <a:latin typeface="Palatino" pitchFamily="2" charset="77"/>
                <a:ea typeface="Palatino" pitchFamily="2" charset="77"/>
              </a:rPr>
              <a:t>*It was presumably a lesson for Alexander: instead of resuming the march into Bactria, he rejoined the army and marched for </a:t>
            </a:r>
            <a:r>
              <a:rPr lang="en-US" dirty="0" err="1">
                <a:latin typeface="Palatino" pitchFamily="2" charset="77"/>
                <a:ea typeface="Palatino" pitchFamily="2" charset="77"/>
              </a:rPr>
              <a:t>Drangiana</a:t>
            </a:r>
            <a:r>
              <a:rPr lang="en-US" dirty="0">
                <a:latin typeface="Palatino" pitchFamily="2" charset="77"/>
                <a:ea typeface="Palatino" pitchFamily="2" charset="77"/>
              </a:rPr>
              <a:t>, where another of Bessus’ killers, </a:t>
            </a:r>
            <a:r>
              <a:rPr lang="en-US" dirty="0" err="1">
                <a:latin typeface="Palatino" pitchFamily="2" charset="77"/>
                <a:ea typeface="Palatino" pitchFamily="2" charset="77"/>
              </a:rPr>
              <a:t>Barsaentes</a:t>
            </a:r>
            <a:r>
              <a:rPr lang="en-US" dirty="0">
                <a:latin typeface="Palatino" pitchFamily="2" charset="77"/>
                <a:ea typeface="Palatino" pitchFamily="2" charset="77"/>
              </a:rPr>
              <a:t> was satrap.</a:t>
            </a:r>
          </a:p>
          <a:p>
            <a:endParaRPr lang="en-US" dirty="0">
              <a:latin typeface="Palatino" pitchFamily="2" charset="77"/>
              <a:ea typeface="Palatino" pitchFamily="2" charset="77"/>
            </a:endParaRPr>
          </a:p>
          <a:p>
            <a:r>
              <a:rPr lang="en-US" dirty="0">
                <a:latin typeface="Palatino" pitchFamily="2" charset="77"/>
                <a:ea typeface="Palatino" pitchFamily="2" charset="77"/>
              </a:rPr>
              <a:t>*</a:t>
            </a:r>
            <a:r>
              <a:rPr lang="en-US" dirty="0" err="1">
                <a:latin typeface="Palatino" pitchFamily="2" charset="77"/>
                <a:ea typeface="Palatino" pitchFamily="2" charset="77"/>
              </a:rPr>
              <a:t>Barsaentes</a:t>
            </a:r>
            <a:r>
              <a:rPr lang="en-US" dirty="0">
                <a:latin typeface="Palatino" pitchFamily="2" charset="77"/>
                <a:ea typeface="Palatino" pitchFamily="2" charset="77"/>
              </a:rPr>
              <a:t> fled to India, but evidently was sent back to Alexander, who had him executed (this was actually 3 years later!).</a:t>
            </a:r>
          </a:p>
          <a:p>
            <a:endParaRPr lang="en-US" dirty="0">
              <a:latin typeface="Palatino" pitchFamily="2" charset="77"/>
              <a:ea typeface="Palatino" pitchFamily="2" charset="77"/>
            </a:endParaRPr>
          </a:p>
          <a:p>
            <a:r>
              <a:rPr lang="en-US" dirty="0">
                <a:latin typeface="Palatino" pitchFamily="2" charset="77"/>
                <a:ea typeface="Palatino" pitchFamily="2" charset="77"/>
              </a:rPr>
              <a:t>*It was here at </a:t>
            </a:r>
            <a:r>
              <a:rPr lang="en-US" dirty="0" err="1">
                <a:latin typeface="Palatino" pitchFamily="2" charset="77"/>
                <a:ea typeface="Palatino" pitchFamily="2" charset="77"/>
              </a:rPr>
              <a:t>Phrada</a:t>
            </a:r>
            <a:r>
              <a:rPr lang="en-US" dirty="0">
                <a:latin typeface="Palatino" pitchFamily="2" charset="77"/>
                <a:ea typeface="Palatino" pitchFamily="2" charset="77"/>
              </a:rPr>
              <a:t> in </a:t>
            </a:r>
            <a:r>
              <a:rPr lang="en-US" dirty="0" err="1">
                <a:latin typeface="Palatino" pitchFamily="2" charset="77"/>
                <a:ea typeface="Palatino" pitchFamily="2" charset="77"/>
              </a:rPr>
              <a:t>Drangiana</a:t>
            </a:r>
            <a:r>
              <a:rPr lang="en-US" dirty="0">
                <a:latin typeface="Palatino" pitchFamily="2" charset="77"/>
                <a:ea typeface="Palatino" pitchFamily="2" charset="77"/>
              </a:rPr>
              <a:t> where Philotas was tried and executed.</a:t>
            </a:r>
          </a:p>
          <a:p>
            <a:endParaRPr lang="en-US" dirty="0">
              <a:latin typeface="Palatino" pitchFamily="2" charset="77"/>
              <a:ea typeface="Palatino" pitchFamily="2" charset="77"/>
            </a:endParaRPr>
          </a:p>
          <a:p>
            <a:r>
              <a:rPr lang="en-US" dirty="0">
                <a:latin typeface="Palatino" pitchFamily="2" charset="77"/>
                <a:ea typeface="Palatino" pitchFamily="2" charset="77"/>
              </a:rPr>
              <a:t>*From here the march against Bessus resumed, with A. securing the surrender of the provinces of </a:t>
            </a:r>
            <a:r>
              <a:rPr lang="en-US" dirty="0" err="1">
                <a:latin typeface="Palatino" pitchFamily="2" charset="77"/>
                <a:ea typeface="Palatino" pitchFamily="2" charset="77"/>
              </a:rPr>
              <a:t>Gedrosia</a:t>
            </a:r>
            <a:r>
              <a:rPr lang="en-US" dirty="0">
                <a:latin typeface="Palatino" pitchFamily="2" charset="77"/>
                <a:ea typeface="Palatino" pitchFamily="2" charset="77"/>
              </a:rPr>
              <a:t> and </a:t>
            </a:r>
            <a:r>
              <a:rPr lang="en-US" dirty="0" err="1">
                <a:latin typeface="Palatino" pitchFamily="2" charset="77"/>
                <a:ea typeface="Palatino" pitchFamily="2" charset="77"/>
              </a:rPr>
              <a:t>Arachosia</a:t>
            </a:r>
            <a:r>
              <a:rPr lang="en-US" dirty="0">
                <a:latin typeface="Palatino" pitchFamily="2" charset="77"/>
                <a:ea typeface="Palatino" pitchFamily="2" charset="77"/>
              </a:rPr>
              <a:t>, appointing Menon as satrap with a garrison. Only to find out that </a:t>
            </a:r>
            <a:r>
              <a:rPr lang="en-US" dirty="0" err="1">
                <a:latin typeface="Palatino" pitchFamily="2" charset="77"/>
                <a:ea typeface="Palatino" pitchFamily="2" charset="77"/>
              </a:rPr>
              <a:t>Satibarzanes</a:t>
            </a:r>
            <a:r>
              <a:rPr lang="en-US" dirty="0">
                <a:latin typeface="Palatino" pitchFamily="2" charset="77"/>
                <a:ea typeface="Palatino" pitchFamily="2" charset="77"/>
              </a:rPr>
              <a:t> was back in </a:t>
            </a:r>
            <a:r>
              <a:rPr lang="en-US" dirty="0" err="1">
                <a:latin typeface="Palatino" pitchFamily="2" charset="77"/>
                <a:ea typeface="Palatino" pitchFamily="2" charset="77"/>
              </a:rPr>
              <a:t>Areia</a:t>
            </a:r>
            <a:r>
              <a:rPr lang="en-US" dirty="0">
                <a:latin typeface="Palatino" pitchFamily="2" charset="77"/>
                <a:ea typeface="Palatino" pitchFamily="2" charset="77"/>
              </a:rPr>
              <a:t> with forces supplied by Bessus. An army under </a:t>
            </a:r>
            <a:r>
              <a:rPr lang="en-US" dirty="0" err="1">
                <a:latin typeface="Palatino" pitchFamily="2" charset="77"/>
                <a:ea typeface="Palatino" pitchFamily="2" charset="77"/>
              </a:rPr>
              <a:t>Artabazus</a:t>
            </a:r>
            <a:r>
              <a:rPr lang="en-US" dirty="0">
                <a:latin typeface="Palatino" pitchFamily="2" charset="77"/>
                <a:ea typeface="Palatino" pitchFamily="2" charset="77"/>
              </a:rPr>
              <a:t> and two Companions was sent to deal with the revolt and </a:t>
            </a:r>
            <a:r>
              <a:rPr lang="en-US" dirty="0" err="1">
                <a:latin typeface="Palatino" pitchFamily="2" charset="77"/>
                <a:ea typeface="Palatino" pitchFamily="2" charset="77"/>
              </a:rPr>
              <a:t>Satibarzanes</a:t>
            </a:r>
            <a:r>
              <a:rPr lang="en-US" dirty="0">
                <a:latin typeface="Palatino" pitchFamily="2" charset="77"/>
                <a:ea typeface="Palatino" pitchFamily="2" charset="77"/>
              </a:rPr>
              <a:t> is killed in battle.</a:t>
            </a:r>
          </a:p>
          <a:p>
            <a:endParaRPr lang="en-US" dirty="0">
              <a:latin typeface="Palatino" pitchFamily="2" charset="77"/>
              <a:ea typeface="Palatino" pitchFamily="2" charset="77"/>
            </a:endParaRPr>
          </a:p>
          <a:p>
            <a:r>
              <a:rPr lang="en-US" dirty="0">
                <a:latin typeface="Palatino" pitchFamily="2" charset="77"/>
                <a:ea typeface="Palatino" pitchFamily="2" charset="77"/>
              </a:rPr>
              <a:t>*On the march north into Bactria through the Hindu Kush mountain range, Arrian tells us that A. founded another Alexandria at Mt. Caucasus (modern Bagram, N. of Kabul in Afghanistan).</a:t>
            </a:r>
          </a:p>
          <a:p>
            <a:r>
              <a:rPr lang="en-US" dirty="0">
                <a:latin typeface="Palatino" pitchFamily="2" charset="77"/>
                <a:ea typeface="Palatino" pitchFamily="2" charset="77"/>
              </a:rPr>
              <a:t>-&gt; </a:t>
            </a:r>
            <a:r>
              <a:rPr lang="en-US" dirty="0" err="1">
                <a:latin typeface="Palatino" pitchFamily="2" charset="77"/>
                <a:ea typeface="Palatino" pitchFamily="2" charset="77"/>
              </a:rPr>
              <a:t>Diodorus</a:t>
            </a:r>
            <a:r>
              <a:rPr lang="en-US" dirty="0">
                <a:latin typeface="Palatino" pitchFamily="2" charset="77"/>
                <a:ea typeface="Palatino" pitchFamily="2" charset="77"/>
              </a:rPr>
              <a:t> (17.83) gives evidence that this Alexandria, and surely many others, were essentially garrisons with a settler population imported (veterans, non-Macedonians, mercenary volunteers).</a:t>
            </a:r>
          </a:p>
        </p:txBody>
      </p:sp>
    </p:spTree>
    <p:extLst>
      <p:ext uri="{BB962C8B-B14F-4D97-AF65-F5344CB8AC3E}">
        <p14:creationId xmlns:p14="http://schemas.microsoft.com/office/powerpoint/2010/main" val="42075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C349C-F866-5644-987D-097D8806A5C8}"/>
              </a:ext>
            </a:extLst>
          </p:cNvPr>
          <p:cNvSpPr txBox="1"/>
          <p:nvPr/>
        </p:nvSpPr>
        <p:spPr>
          <a:xfrm>
            <a:off x="1603508" y="184761"/>
            <a:ext cx="9600786" cy="830997"/>
          </a:xfrm>
          <a:prstGeom prst="rect">
            <a:avLst/>
          </a:prstGeom>
          <a:noFill/>
        </p:spPr>
        <p:txBody>
          <a:bodyPr wrap="square" rtlCol="0">
            <a:spAutoFit/>
          </a:bodyPr>
          <a:lstStyle/>
          <a:p>
            <a:r>
              <a:rPr lang="en-US" sz="2400" dirty="0">
                <a:solidFill>
                  <a:srgbClr val="FFC000"/>
                </a:solidFill>
                <a:latin typeface="Palatino" pitchFamily="2" charset="77"/>
                <a:ea typeface="Palatino" pitchFamily="2" charset="77"/>
              </a:rPr>
              <a:t>After Darius: The Challenge of Bessus and the Bactrian Campaign (329)</a:t>
            </a:r>
          </a:p>
        </p:txBody>
      </p:sp>
      <p:sp>
        <p:nvSpPr>
          <p:cNvPr id="4" name="TextBox 3">
            <a:extLst>
              <a:ext uri="{FF2B5EF4-FFF2-40B4-BE49-F238E27FC236}">
                <a16:creationId xmlns:a16="http://schemas.microsoft.com/office/drawing/2014/main" id="{45166586-7B3C-8748-96F8-E0511610D3F9}"/>
              </a:ext>
            </a:extLst>
          </p:cNvPr>
          <p:cNvSpPr txBox="1"/>
          <p:nvPr/>
        </p:nvSpPr>
        <p:spPr>
          <a:xfrm>
            <a:off x="1296365" y="1040928"/>
            <a:ext cx="9815331" cy="5632311"/>
          </a:xfrm>
          <a:prstGeom prst="rect">
            <a:avLst/>
          </a:prstGeom>
          <a:noFill/>
        </p:spPr>
        <p:txBody>
          <a:bodyPr wrap="square" rtlCol="0">
            <a:spAutoFit/>
          </a:bodyPr>
          <a:lstStyle/>
          <a:p>
            <a:r>
              <a:rPr lang="en-US" dirty="0">
                <a:latin typeface="Palatino" pitchFamily="2" charset="77"/>
                <a:ea typeface="Palatino" pitchFamily="2" charset="77"/>
              </a:rPr>
              <a:t>*Bessus prepared for A. by devastating the crops north of the mountains; but he had not united the region in defense and did not have the numbers to actually face A.’s army.</a:t>
            </a:r>
          </a:p>
          <a:p>
            <a:endParaRPr lang="en-US" dirty="0">
              <a:latin typeface="Palatino" pitchFamily="2" charset="77"/>
              <a:ea typeface="Palatino" pitchFamily="2" charset="77"/>
            </a:endParaRPr>
          </a:p>
          <a:p>
            <a:r>
              <a:rPr lang="en-US" dirty="0">
                <a:latin typeface="Palatino" pitchFamily="2" charset="77"/>
                <a:ea typeface="Palatino" pitchFamily="2" charset="77"/>
              </a:rPr>
              <a:t>*Retreat into Sogdiana, N. of the Oxus river (Amu Darya, ~Modern Uzbekistan/Tajikistan) : recruitment for guerilla warfare against Alexander, incl. nomadic </a:t>
            </a:r>
            <a:r>
              <a:rPr lang="en-US" dirty="0" err="1">
                <a:latin typeface="Palatino" pitchFamily="2" charset="77"/>
                <a:ea typeface="Palatino" pitchFamily="2" charset="77"/>
              </a:rPr>
              <a:t>Saca</a:t>
            </a:r>
            <a:r>
              <a:rPr lang="en-US" dirty="0">
                <a:latin typeface="Palatino" pitchFamily="2" charset="77"/>
                <a:ea typeface="Palatino" pitchFamily="2" charset="77"/>
              </a:rPr>
              <a:t> peoples.</a:t>
            </a:r>
          </a:p>
          <a:p>
            <a:endParaRPr lang="en-US" dirty="0">
              <a:latin typeface="Palatino" pitchFamily="2" charset="77"/>
              <a:ea typeface="Palatino" pitchFamily="2" charset="77"/>
            </a:endParaRPr>
          </a:p>
          <a:p>
            <a:r>
              <a:rPr lang="en-US" dirty="0">
                <a:latin typeface="Palatino" pitchFamily="2" charset="77"/>
                <a:ea typeface="Palatino" pitchFamily="2" charset="77"/>
              </a:rPr>
              <a:t>*This meant A. was able to </a:t>
            </a:r>
            <a:r>
              <a:rPr lang="en-US" dirty="0" err="1">
                <a:latin typeface="Palatino" pitchFamily="2" charset="77"/>
                <a:ea typeface="Palatino" pitchFamily="2" charset="77"/>
              </a:rPr>
              <a:t>sieze</a:t>
            </a:r>
            <a:r>
              <a:rPr lang="en-US" dirty="0">
                <a:latin typeface="Palatino" pitchFamily="2" charset="77"/>
                <a:ea typeface="Palatino" pitchFamily="2" charset="77"/>
              </a:rPr>
              <a:t> Bactria without fighting, and install garrisons and </a:t>
            </a:r>
            <a:r>
              <a:rPr lang="en-US" dirty="0" err="1">
                <a:latin typeface="Palatino" pitchFamily="2" charset="77"/>
                <a:ea typeface="Palatino" pitchFamily="2" charset="77"/>
              </a:rPr>
              <a:t>Artabazus</a:t>
            </a:r>
            <a:r>
              <a:rPr lang="en-US" dirty="0">
                <a:latin typeface="Palatino" pitchFamily="2" charset="77"/>
                <a:ea typeface="Palatino" pitchFamily="2" charset="77"/>
              </a:rPr>
              <a:t> as satrap. By summer 329, A. would march to the Oxus short on supplies and food, and cross the river on makeshift rafts (no boats or timber).</a:t>
            </a:r>
          </a:p>
          <a:p>
            <a:endParaRPr lang="en-US" dirty="0">
              <a:latin typeface="Palatino" pitchFamily="2" charset="77"/>
              <a:ea typeface="Palatino" pitchFamily="2" charset="77"/>
            </a:endParaRPr>
          </a:p>
          <a:p>
            <a:r>
              <a:rPr lang="en-US" dirty="0">
                <a:latin typeface="Palatino" pitchFamily="2" charset="77"/>
                <a:ea typeface="Palatino" pitchFamily="2" charset="77"/>
              </a:rPr>
              <a:t>*Two Sogdian nobles came to A., reporting that they would turn Bessus over (dissent on his side too); Arrian (via Ptolemy) recounts Ptolemy’s initiative to secure the handover (Arrian 3.30.1-3); but </a:t>
            </a:r>
            <a:r>
              <a:rPr lang="en-US" dirty="0" err="1">
                <a:latin typeface="Palatino" pitchFamily="2" charset="77"/>
                <a:ea typeface="Palatino" pitchFamily="2" charset="77"/>
              </a:rPr>
              <a:t>Diodorus</a:t>
            </a:r>
            <a:r>
              <a:rPr lang="en-US" dirty="0">
                <a:latin typeface="Palatino" pitchFamily="2" charset="77"/>
                <a:ea typeface="Palatino" pitchFamily="2" charset="77"/>
              </a:rPr>
              <a:t> (17.83) reports a simple handover, and Arrian later notes that </a:t>
            </a:r>
            <a:r>
              <a:rPr lang="en-US" dirty="0" err="1">
                <a:latin typeface="Palatino" pitchFamily="2" charset="77"/>
                <a:ea typeface="Palatino" pitchFamily="2" charset="77"/>
              </a:rPr>
              <a:t>Aristobulus</a:t>
            </a:r>
            <a:r>
              <a:rPr lang="en-US" dirty="0">
                <a:latin typeface="Palatino" pitchFamily="2" charset="77"/>
                <a:ea typeface="Palatino" pitchFamily="2" charset="77"/>
              </a:rPr>
              <a:t> agrees with the latter version (3.30.5).</a:t>
            </a:r>
          </a:p>
          <a:p>
            <a:endParaRPr lang="en-US" dirty="0">
              <a:latin typeface="Palatino" pitchFamily="2" charset="77"/>
              <a:ea typeface="Palatino" pitchFamily="2" charset="77"/>
            </a:endParaRPr>
          </a:p>
          <a:p>
            <a:r>
              <a:rPr lang="en-US" dirty="0">
                <a:latin typeface="Palatino" pitchFamily="2" charset="77"/>
                <a:ea typeface="Palatino" pitchFamily="2" charset="77"/>
              </a:rPr>
              <a:t>*A. would hold on to Bessus to get the maximum effect out of his execution; he was mutilated in a punishment with precedence for attempted usurpers in the Achaemenid empire, and shipped off to Ecbatana for a public execution.</a:t>
            </a:r>
          </a:p>
          <a:p>
            <a:endParaRPr lang="en-US" dirty="0">
              <a:latin typeface="Palatino" pitchFamily="2" charset="77"/>
              <a:ea typeface="Palatino" pitchFamily="2" charset="77"/>
            </a:endParaRPr>
          </a:p>
          <a:p>
            <a:r>
              <a:rPr lang="en-US" dirty="0">
                <a:latin typeface="Palatino" pitchFamily="2" charset="77"/>
                <a:ea typeface="Palatino" pitchFamily="2" charset="77"/>
              </a:rPr>
              <a:t> </a:t>
            </a:r>
          </a:p>
        </p:txBody>
      </p:sp>
    </p:spTree>
    <p:extLst>
      <p:ext uri="{BB962C8B-B14F-4D97-AF65-F5344CB8AC3E}">
        <p14:creationId xmlns:p14="http://schemas.microsoft.com/office/powerpoint/2010/main" val="163935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C349C-F866-5644-987D-097D8806A5C8}"/>
              </a:ext>
            </a:extLst>
          </p:cNvPr>
          <p:cNvSpPr txBox="1"/>
          <p:nvPr/>
        </p:nvSpPr>
        <p:spPr>
          <a:xfrm>
            <a:off x="1295607" y="300508"/>
            <a:ext cx="9600786" cy="461665"/>
          </a:xfrm>
          <a:prstGeom prst="rect">
            <a:avLst/>
          </a:prstGeom>
          <a:noFill/>
        </p:spPr>
        <p:txBody>
          <a:bodyPr wrap="square" rtlCol="0">
            <a:spAutoFit/>
          </a:bodyPr>
          <a:lstStyle/>
          <a:p>
            <a:pPr algn="ctr"/>
            <a:r>
              <a:rPr lang="en-US" sz="2400" dirty="0">
                <a:solidFill>
                  <a:srgbClr val="FFC000"/>
                </a:solidFill>
                <a:latin typeface="Palatino" pitchFamily="2" charset="77"/>
                <a:ea typeface="Palatino" pitchFamily="2" charset="77"/>
              </a:rPr>
              <a:t>Sogdiana (Summer 329-Summer 328)</a:t>
            </a:r>
          </a:p>
        </p:txBody>
      </p:sp>
      <p:sp>
        <p:nvSpPr>
          <p:cNvPr id="4" name="TextBox 3">
            <a:extLst>
              <a:ext uri="{FF2B5EF4-FFF2-40B4-BE49-F238E27FC236}">
                <a16:creationId xmlns:a16="http://schemas.microsoft.com/office/drawing/2014/main" id="{45166586-7B3C-8748-96F8-E0511610D3F9}"/>
              </a:ext>
            </a:extLst>
          </p:cNvPr>
          <p:cNvSpPr txBox="1"/>
          <p:nvPr/>
        </p:nvSpPr>
        <p:spPr>
          <a:xfrm>
            <a:off x="1296365" y="1040928"/>
            <a:ext cx="9815331" cy="5632311"/>
          </a:xfrm>
          <a:prstGeom prst="rect">
            <a:avLst/>
          </a:prstGeom>
          <a:noFill/>
        </p:spPr>
        <p:txBody>
          <a:bodyPr wrap="square" rtlCol="0">
            <a:spAutoFit/>
          </a:bodyPr>
          <a:lstStyle/>
          <a:p>
            <a:r>
              <a:rPr lang="en-US" dirty="0">
                <a:latin typeface="Palatino" pitchFamily="2" charset="77"/>
                <a:ea typeface="Palatino" pitchFamily="2" charset="77"/>
              </a:rPr>
              <a:t>*Quintus </a:t>
            </a:r>
            <a:r>
              <a:rPr lang="en-US" dirty="0" err="1">
                <a:latin typeface="Palatino" pitchFamily="2" charset="77"/>
                <a:ea typeface="Palatino" pitchFamily="2" charset="77"/>
              </a:rPr>
              <a:t>Curtius</a:t>
            </a:r>
            <a:r>
              <a:rPr lang="en-US" dirty="0">
                <a:latin typeface="Palatino" pitchFamily="2" charset="77"/>
                <a:ea typeface="Palatino" pitchFamily="2" charset="77"/>
              </a:rPr>
              <a:t> (7.5.28-35) alone reports the story that Alexander and his army massacred a town somewhere in Sogdiana in the process of seizing Bessus. This town was inhabited by the disgraced descendants of the </a:t>
            </a:r>
            <a:r>
              <a:rPr lang="en-US" dirty="0" err="1">
                <a:latin typeface="Palatino" pitchFamily="2" charset="77"/>
                <a:ea typeface="Palatino" pitchFamily="2" charset="77"/>
              </a:rPr>
              <a:t>Branchidae</a:t>
            </a:r>
            <a:r>
              <a:rPr lang="en-US" dirty="0">
                <a:latin typeface="Palatino" pitchFamily="2" charset="77"/>
                <a:ea typeface="Palatino" pitchFamily="2" charset="77"/>
              </a:rPr>
              <a:t>, from Miletus, who handed over the temple of Didyma to Xerxes in 479 BCE.</a:t>
            </a:r>
          </a:p>
          <a:p>
            <a:pPr marL="285750" indent="-285750">
              <a:buFontTx/>
              <a:buChar char="-"/>
            </a:pPr>
            <a:r>
              <a:rPr lang="en-US" dirty="0">
                <a:latin typeface="Palatino" pitchFamily="2" charset="77"/>
                <a:ea typeface="Palatino" pitchFamily="2" charset="77"/>
              </a:rPr>
              <a:t>Looting and murder justified by righting a historic wrong</a:t>
            </a:r>
          </a:p>
          <a:p>
            <a:pPr marL="285750" indent="-285750">
              <a:buFontTx/>
              <a:buChar char="-"/>
            </a:pPr>
            <a:r>
              <a:rPr lang="en-US" dirty="0">
                <a:latin typeface="Palatino" pitchFamily="2" charset="77"/>
                <a:ea typeface="Palatino" pitchFamily="2" charset="77"/>
              </a:rPr>
              <a:t>Omitted by Ptolemy and </a:t>
            </a:r>
            <a:r>
              <a:rPr lang="en-US" dirty="0" err="1">
                <a:latin typeface="Palatino" pitchFamily="2" charset="77"/>
                <a:ea typeface="Palatino" pitchFamily="2" charset="77"/>
              </a:rPr>
              <a:t>Aristobulus</a:t>
            </a:r>
            <a:r>
              <a:rPr lang="en-US" dirty="0">
                <a:latin typeface="Palatino" pitchFamily="2" charset="77"/>
                <a:ea typeface="Palatino" pitchFamily="2" charset="77"/>
              </a:rPr>
              <a:t> (maybe he really wasn’t there?); story is from the Vulgate tradition, but that doesn’t mean fictional.</a:t>
            </a:r>
          </a:p>
          <a:p>
            <a:pPr marL="285750" indent="-285750">
              <a:buFontTx/>
              <a:buChar char="-"/>
            </a:pPr>
            <a:r>
              <a:rPr lang="en-US" dirty="0">
                <a:latin typeface="Palatino" pitchFamily="2" charset="77"/>
                <a:ea typeface="Palatino" pitchFamily="2" charset="77"/>
              </a:rPr>
              <a:t>A retroactive justification for an episode of frustrated violence?</a:t>
            </a:r>
          </a:p>
          <a:p>
            <a:endParaRPr lang="en-US" dirty="0">
              <a:latin typeface="Palatino" pitchFamily="2" charset="77"/>
              <a:ea typeface="Palatino" pitchFamily="2" charset="77"/>
            </a:endParaRPr>
          </a:p>
          <a:p>
            <a:r>
              <a:rPr lang="en-US" dirty="0">
                <a:latin typeface="Palatino" pitchFamily="2" charset="77"/>
                <a:ea typeface="Palatino" pitchFamily="2" charset="77"/>
              </a:rPr>
              <a:t>*As A. made his way to the Jaxartes river (</a:t>
            </a:r>
            <a:r>
              <a:rPr lang="en-US" dirty="0" err="1">
                <a:latin typeface="Palatino" pitchFamily="2" charset="77"/>
                <a:ea typeface="Palatino" pitchFamily="2" charset="77"/>
              </a:rPr>
              <a:t>Syr</a:t>
            </a:r>
            <a:r>
              <a:rPr lang="en-US" dirty="0">
                <a:latin typeface="Palatino" pitchFamily="2" charset="77"/>
                <a:ea typeface="Palatino" pitchFamily="2" charset="77"/>
              </a:rPr>
              <a:t>-Darya), he once again chooses a site for a city foundation (</a:t>
            </a:r>
            <a:r>
              <a:rPr lang="en-US" dirty="0">
                <a:solidFill>
                  <a:srgbClr val="FFC000"/>
                </a:solidFill>
                <a:latin typeface="Palatino" pitchFamily="2" charset="77"/>
                <a:ea typeface="Palatino" pitchFamily="2" charset="77"/>
              </a:rPr>
              <a:t>Alexandria </a:t>
            </a:r>
            <a:r>
              <a:rPr lang="en-US" dirty="0" err="1">
                <a:solidFill>
                  <a:srgbClr val="FFC000"/>
                </a:solidFill>
                <a:latin typeface="Palatino" pitchFamily="2" charset="77"/>
                <a:ea typeface="Palatino" pitchFamily="2" charset="77"/>
              </a:rPr>
              <a:t>Eschate</a:t>
            </a:r>
            <a:r>
              <a:rPr lang="en-US" dirty="0">
                <a:latin typeface="Palatino" pitchFamily="2" charset="77"/>
                <a:ea typeface="Palatino" pitchFamily="2" charset="77"/>
              </a:rPr>
              <a:t>), a strategic outpost for dealing with Scythian nomads beyond the borders of the empire (Arrian 4.1).</a:t>
            </a:r>
          </a:p>
          <a:p>
            <a:endParaRPr lang="en-US" dirty="0">
              <a:latin typeface="Palatino" pitchFamily="2" charset="77"/>
              <a:ea typeface="Palatino" pitchFamily="2" charset="77"/>
            </a:endParaRPr>
          </a:p>
          <a:p>
            <a:r>
              <a:rPr lang="en-US" dirty="0">
                <a:latin typeface="Palatino" pitchFamily="2" charset="77"/>
                <a:ea typeface="Palatino" pitchFamily="2" charset="77"/>
              </a:rPr>
              <a:t>*In the process he learns of a revolt across Sogdiana, and besieges the city of </a:t>
            </a:r>
            <a:r>
              <a:rPr lang="en-US" dirty="0" err="1">
                <a:latin typeface="Palatino" pitchFamily="2" charset="77"/>
                <a:ea typeface="Palatino" pitchFamily="2" charset="77"/>
              </a:rPr>
              <a:t>Cyropolis</a:t>
            </a:r>
            <a:r>
              <a:rPr lang="en-US" dirty="0">
                <a:latin typeface="Palatino" pitchFamily="2" charset="77"/>
                <a:ea typeface="Palatino" pitchFamily="2" charset="77"/>
              </a:rPr>
              <a:t>, first taking four other cities, in successive days, each time plundering the city, killing the men, and enslaving the women and children (Arrian 4.2).</a:t>
            </a:r>
          </a:p>
          <a:p>
            <a:endParaRPr lang="en-US" dirty="0">
              <a:latin typeface="Palatino" pitchFamily="2" charset="77"/>
              <a:ea typeface="Palatino" pitchFamily="2" charset="77"/>
            </a:endParaRPr>
          </a:p>
          <a:p>
            <a:r>
              <a:rPr lang="en-US" dirty="0">
                <a:latin typeface="Palatino" pitchFamily="2" charset="77"/>
                <a:ea typeface="Palatino" pitchFamily="2" charset="77"/>
              </a:rPr>
              <a:t>*This resistance was led by </a:t>
            </a:r>
            <a:r>
              <a:rPr lang="en-US" dirty="0" err="1">
                <a:solidFill>
                  <a:srgbClr val="FFC000"/>
                </a:solidFill>
                <a:latin typeface="Palatino" pitchFamily="2" charset="77"/>
                <a:ea typeface="Palatino" pitchFamily="2" charset="77"/>
              </a:rPr>
              <a:t>Spitamenes</a:t>
            </a:r>
            <a:r>
              <a:rPr lang="en-US" dirty="0">
                <a:latin typeface="Palatino" pitchFamily="2" charset="77"/>
                <a:ea typeface="Palatino" pitchFamily="2" charset="77"/>
              </a:rPr>
              <a:t>, one of the Sogdian leaders who handed Bessus over to Alexander. </a:t>
            </a:r>
          </a:p>
          <a:p>
            <a:r>
              <a:rPr lang="en-US" dirty="0">
                <a:latin typeface="Palatino" pitchFamily="2" charset="77"/>
                <a:ea typeface="Palatino" pitchFamily="2" charset="77"/>
              </a:rPr>
              <a:t> </a:t>
            </a:r>
          </a:p>
        </p:txBody>
      </p:sp>
    </p:spTree>
    <p:extLst>
      <p:ext uri="{BB962C8B-B14F-4D97-AF65-F5344CB8AC3E}">
        <p14:creationId xmlns:p14="http://schemas.microsoft.com/office/powerpoint/2010/main" val="294535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C349C-F866-5644-987D-097D8806A5C8}"/>
              </a:ext>
            </a:extLst>
          </p:cNvPr>
          <p:cNvSpPr txBox="1"/>
          <p:nvPr/>
        </p:nvSpPr>
        <p:spPr>
          <a:xfrm>
            <a:off x="1295607" y="300508"/>
            <a:ext cx="9600786" cy="461665"/>
          </a:xfrm>
          <a:prstGeom prst="rect">
            <a:avLst/>
          </a:prstGeom>
          <a:noFill/>
        </p:spPr>
        <p:txBody>
          <a:bodyPr wrap="square" rtlCol="0">
            <a:spAutoFit/>
          </a:bodyPr>
          <a:lstStyle/>
          <a:p>
            <a:pPr algn="ctr"/>
            <a:r>
              <a:rPr lang="en-US" sz="2400" dirty="0">
                <a:solidFill>
                  <a:srgbClr val="FFC000"/>
                </a:solidFill>
                <a:latin typeface="Palatino" pitchFamily="2" charset="77"/>
                <a:ea typeface="Palatino" pitchFamily="2" charset="77"/>
              </a:rPr>
              <a:t>Sogdiana (Summer 329 – Summer 328)</a:t>
            </a:r>
          </a:p>
        </p:txBody>
      </p:sp>
      <p:sp>
        <p:nvSpPr>
          <p:cNvPr id="4" name="TextBox 3">
            <a:extLst>
              <a:ext uri="{FF2B5EF4-FFF2-40B4-BE49-F238E27FC236}">
                <a16:creationId xmlns:a16="http://schemas.microsoft.com/office/drawing/2014/main" id="{45166586-7B3C-8748-96F8-E0511610D3F9}"/>
              </a:ext>
            </a:extLst>
          </p:cNvPr>
          <p:cNvSpPr txBox="1"/>
          <p:nvPr/>
        </p:nvSpPr>
        <p:spPr>
          <a:xfrm>
            <a:off x="1295607" y="855733"/>
            <a:ext cx="9815331" cy="5355312"/>
          </a:xfrm>
          <a:prstGeom prst="rect">
            <a:avLst/>
          </a:prstGeom>
          <a:noFill/>
        </p:spPr>
        <p:txBody>
          <a:bodyPr wrap="square" rtlCol="0">
            <a:spAutoFit/>
          </a:bodyPr>
          <a:lstStyle/>
          <a:p>
            <a:r>
              <a:rPr lang="en-US" dirty="0">
                <a:latin typeface="Palatino" pitchFamily="2" charset="77"/>
                <a:ea typeface="Palatino" pitchFamily="2" charset="77"/>
              </a:rPr>
              <a:t>*The revolt in Sogdiana is very difficult to understand or even reconstruct… the important points are:</a:t>
            </a:r>
          </a:p>
          <a:p>
            <a:pPr marL="285750" indent="-285750">
              <a:buFontTx/>
              <a:buChar char="-"/>
            </a:pPr>
            <a:r>
              <a:rPr lang="en-US" dirty="0">
                <a:latin typeface="Palatino" pitchFamily="2" charset="77"/>
                <a:ea typeface="Palatino" pitchFamily="2" charset="77"/>
              </a:rPr>
              <a:t>This was a series of small attacks, raids, and general guerilla warfare. The term “insurgency” has often been used, but that assumes that this was a rebellion against Alexander’s legitimate rule, rather than resistance to an invading force.</a:t>
            </a:r>
          </a:p>
          <a:p>
            <a:endParaRPr lang="en-US" dirty="0">
              <a:latin typeface="Palatino" pitchFamily="2" charset="77"/>
              <a:ea typeface="Palatino" pitchFamily="2" charset="77"/>
            </a:endParaRPr>
          </a:p>
          <a:p>
            <a:r>
              <a:rPr lang="en-US" dirty="0">
                <a:solidFill>
                  <a:srgbClr val="FFC000"/>
                </a:solidFill>
                <a:latin typeface="Palatino" pitchFamily="2" charset="77"/>
                <a:ea typeface="Palatino" pitchFamily="2" charset="77"/>
              </a:rPr>
              <a:t>Q</a:t>
            </a:r>
            <a:r>
              <a:rPr lang="en-US" dirty="0">
                <a:latin typeface="Palatino" pitchFamily="2" charset="77"/>
                <a:ea typeface="Palatino" pitchFamily="2" charset="77"/>
              </a:rPr>
              <a:t>) How might the history of the modern world impact our understanding of this difficult period of Alexander’s campaign?</a:t>
            </a:r>
          </a:p>
          <a:p>
            <a:endParaRPr lang="en-US" dirty="0">
              <a:latin typeface="Palatino" pitchFamily="2" charset="77"/>
              <a:ea typeface="Palatino" pitchFamily="2" charset="77"/>
            </a:endParaRPr>
          </a:p>
          <a:p>
            <a:pPr marL="285750" indent="-285750">
              <a:buFontTx/>
              <a:buChar char="-"/>
            </a:pPr>
            <a:r>
              <a:rPr lang="en-US" dirty="0">
                <a:latin typeface="Palatino" pitchFamily="2" charset="77"/>
                <a:ea typeface="Palatino" pitchFamily="2" charset="77"/>
              </a:rPr>
              <a:t>The geography of the region was difficult, particularly as a border zone with nomadic peoples beyond the </a:t>
            </a:r>
            <a:r>
              <a:rPr lang="en-US" dirty="0" err="1">
                <a:latin typeface="Palatino" pitchFamily="2" charset="77"/>
                <a:ea typeface="Palatino" pitchFamily="2" charset="77"/>
              </a:rPr>
              <a:t>Syr</a:t>
            </a:r>
            <a:r>
              <a:rPr lang="en-US" dirty="0">
                <a:latin typeface="Palatino" pitchFamily="2" charset="77"/>
                <a:ea typeface="Palatino" pitchFamily="2" charset="77"/>
              </a:rPr>
              <a:t>-Darya -&gt; groups of Scythians repeatedly joined </a:t>
            </a:r>
            <a:r>
              <a:rPr lang="en-US" dirty="0" err="1">
                <a:latin typeface="Palatino" pitchFamily="2" charset="77"/>
                <a:ea typeface="Palatino" pitchFamily="2" charset="77"/>
              </a:rPr>
              <a:t>Spitamenes</a:t>
            </a:r>
            <a:r>
              <a:rPr lang="en-US" dirty="0">
                <a:latin typeface="Palatino" pitchFamily="2" charset="77"/>
                <a:ea typeface="Palatino" pitchFamily="2" charset="77"/>
              </a:rPr>
              <a:t>’ efforts at resistance (mercenaries? ‘state’ actors? What is their interest in this fight?)</a:t>
            </a:r>
          </a:p>
          <a:p>
            <a:pPr marL="285750" indent="-285750">
              <a:buFontTx/>
              <a:buChar char="-"/>
            </a:pPr>
            <a:endParaRPr lang="en-US" dirty="0">
              <a:latin typeface="Palatino" pitchFamily="2" charset="77"/>
              <a:ea typeface="Palatino" pitchFamily="2" charset="77"/>
            </a:endParaRPr>
          </a:p>
          <a:p>
            <a:r>
              <a:rPr lang="en-US" dirty="0">
                <a:latin typeface="Palatino" pitchFamily="2" charset="77"/>
                <a:ea typeface="Palatino" pitchFamily="2" charset="77"/>
              </a:rPr>
              <a:t>- The enemy was not new, and there were some precedents for the fighting (hills, e.g. in Balkans, against the </a:t>
            </a:r>
            <a:r>
              <a:rPr lang="en-US" dirty="0" err="1">
                <a:latin typeface="Palatino" pitchFamily="2" charset="77"/>
                <a:ea typeface="Palatino" pitchFamily="2" charset="77"/>
              </a:rPr>
              <a:t>Uxians</a:t>
            </a:r>
            <a:r>
              <a:rPr lang="en-US" dirty="0">
                <a:latin typeface="Palatino" pitchFamily="2" charset="77"/>
                <a:ea typeface="Palatino" pitchFamily="2" charset="77"/>
              </a:rPr>
              <a:t>); but the larger strategic elements were new for this campaign: multiple fronts, retreat and regroup.</a:t>
            </a:r>
          </a:p>
          <a:p>
            <a:endParaRPr lang="en-US" dirty="0">
              <a:latin typeface="Palatino" pitchFamily="2" charset="77"/>
              <a:ea typeface="Palatino" pitchFamily="2" charset="77"/>
            </a:endParaRPr>
          </a:p>
          <a:p>
            <a:r>
              <a:rPr lang="en-US" dirty="0">
                <a:latin typeface="Palatino" pitchFamily="2" charset="77"/>
                <a:ea typeface="Palatino" pitchFamily="2" charset="77"/>
              </a:rPr>
              <a:t>- Much of Alexander’s diplomacy at this time was with independent kings beyond the borders of the empire. We can see an attempt at creating buffer-zones at a time of uncertainty.</a:t>
            </a:r>
          </a:p>
        </p:txBody>
      </p:sp>
    </p:spTree>
    <p:extLst>
      <p:ext uri="{BB962C8B-B14F-4D97-AF65-F5344CB8AC3E}">
        <p14:creationId xmlns:p14="http://schemas.microsoft.com/office/powerpoint/2010/main" val="4060462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1509</TotalTime>
  <Words>2545</Words>
  <Application>Microsoft Macintosh PowerPoint</Application>
  <PresentationFormat>Widescreen</PresentationFormat>
  <Paragraphs>135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MS Shell Dlg 2</vt:lpstr>
      <vt:lpstr>Palatino</vt:lpstr>
      <vt:lpstr>Wingdings</vt:lpstr>
      <vt:lpstr>Wingdings 3</vt:lpstr>
      <vt:lpstr>Madison</vt:lpstr>
      <vt:lpstr>After Darius: The Bactrian Campaign; Dissent, Conspiracy, and Murder (330-327 BCE)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Darius: The Bactrian Campaign; Dissent, Conspiracy, and Murder (330-327 BCE) </dc:title>
  <dc:creator>Geoffrey Harmsworth</dc:creator>
  <cp:lastModifiedBy>Geoffrey Harmsworth</cp:lastModifiedBy>
  <cp:revision>7</cp:revision>
  <dcterms:created xsi:type="dcterms:W3CDTF">2024-06-04T15:58:57Z</dcterms:created>
  <dcterms:modified xsi:type="dcterms:W3CDTF">2024-06-05T17:09:07Z</dcterms:modified>
</cp:coreProperties>
</file>