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7" r:id="rId2"/>
    <p:sldId id="258" r:id="rId3"/>
    <p:sldId id="263" r:id="rId4"/>
    <p:sldId id="264" r:id="rId5"/>
    <p:sldId id="261" r:id="rId6"/>
    <p:sldId id="266" r:id="rId7"/>
    <p:sldId id="268" r:id="rId8"/>
    <p:sldId id="269" r:id="rId9"/>
    <p:sldId id="271" r:id="rId10"/>
    <p:sldId id="272" r:id="rId11"/>
    <p:sldId id="267" r:id="rId12"/>
    <p:sldId id="273" r:id="rId13"/>
    <p:sldId id="274" r:id="rId14"/>
    <p:sldId id="270" r:id="rId15"/>
    <p:sldId id="275" r:id="rId16"/>
    <p:sldId id="276" r:id="rId17"/>
    <p:sldId id="277" r:id="rId18"/>
    <p:sldId id="279" r:id="rId19"/>
    <p:sldId id="281" r:id="rId20"/>
    <p:sldId id="278" r:id="rId21"/>
    <p:sldId id="265" r:id="rId22"/>
    <p:sldId id="280" r:id="rId23"/>
    <p:sldId id="282" r:id="rId24"/>
    <p:sldId id="283"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14"/>
  </p:normalViewPr>
  <p:slideViewPr>
    <p:cSldViewPr snapToGrid="0" snapToObjects="1">
      <p:cViewPr>
        <p:scale>
          <a:sx n="109" d="100"/>
          <a:sy n="109" d="100"/>
        </p:scale>
        <p:origin x="68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298DC2-D757-754F-A885-41E5A55EFC71}" type="datetimeFigureOut">
              <a:rPr lang="en-US" smtClean="0"/>
              <a:t>6/9/24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76290-E5E9-A049-92E3-7A7D456E476D}" type="slidenum">
              <a:rPr lang="en-US" smtClean="0"/>
              <a:t>‹#›</a:t>
            </a:fld>
            <a:endParaRPr lang="en-US"/>
          </a:p>
        </p:txBody>
      </p:sp>
    </p:spTree>
    <p:extLst>
      <p:ext uri="{BB962C8B-B14F-4D97-AF65-F5344CB8AC3E}">
        <p14:creationId xmlns:p14="http://schemas.microsoft.com/office/powerpoint/2010/main" val="281328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381000" y="685800"/>
            <a:ext cx="6096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Map 11.1 </a:t>
            </a:r>
            <a:r>
              <a:rPr lang="en-US" altLang="en-US">
                <a:latin typeface="Arial" pitchFamily="34" charset="0"/>
                <a:ea typeface="Arial" pitchFamily="34" charset="0"/>
              </a:rPr>
              <a:t>Map of Central Asia and route to Indus.
</a:t>
            </a:r>
          </a:p>
          <a:p>
            <a:pPr marL="0" lvl="0" indent="0"/>
            <a:r>
              <a:rPr lang="en-US" altLang="en-US">
                <a:latin typeface="Arial" pitchFamily="34" charset="0"/>
                <a:ea typeface="Arial" pitchFamily="34" charset="0"/>
              </a:rPr>
              <a:t>Unless provided in the caption above, the following copyright applies to the content of this slide: In the Path of Conquest. Waldemar Heckel, Oxford University Press (2020). © Oxford University Press.
DOI: 10.1093/oso/9780190076689.001.0001</a:t>
            </a: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CE2139E9-075D-4E18-A91F-E7E9987A9EC0}" type="slidenum">
              <a:rPr lang="en-US" altLang="en-US" sz="1200"/>
              <a:t>5</a:t>
            </a:fld>
            <a:endParaRPr lang="en-US" altLang="en-US" sz="1200"/>
          </a:p>
        </p:txBody>
      </p:sp>
    </p:spTree>
    <p:extLst>
      <p:ext uri="{BB962C8B-B14F-4D97-AF65-F5344CB8AC3E}">
        <p14:creationId xmlns:p14="http://schemas.microsoft.com/office/powerpoint/2010/main" val="2998331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6/9/24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6/9/24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6/9/24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6/9/24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6/9/24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6/9/24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6/9/24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6/9/24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6/9/24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6/9/24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6/9/24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6/9/24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78053D-2F64-5740-AAE7-E1878ADDF888}"/>
              </a:ext>
            </a:extLst>
          </p:cNvPr>
          <p:cNvPicPr>
            <a:picLocks noChangeAspect="1"/>
          </p:cNvPicPr>
          <p:nvPr/>
        </p:nvPicPr>
        <p:blipFill>
          <a:blip r:embed="rId2"/>
          <a:stretch>
            <a:fillRect/>
          </a:stretch>
        </p:blipFill>
        <p:spPr>
          <a:xfrm>
            <a:off x="2434589" y="2542349"/>
            <a:ext cx="3661410" cy="3630899"/>
          </a:xfrm>
          <a:prstGeom prst="rect">
            <a:avLst/>
          </a:prstGeom>
        </p:spPr>
      </p:pic>
      <p:pic>
        <p:nvPicPr>
          <p:cNvPr id="5" name="Picture 4">
            <a:extLst>
              <a:ext uri="{FF2B5EF4-FFF2-40B4-BE49-F238E27FC236}">
                <a16:creationId xmlns:a16="http://schemas.microsoft.com/office/drawing/2014/main" id="{E634B9AD-2031-DF48-ABC0-B1B3E8DB3438}"/>
              </a:ext>
            </a:extLst>
          </p:cNvPr>
          <p:cNvPicPr>
            <a:picLocks noChangeAspect="1"/>
          </p:cNvPicPr>
          <p:nvPr/>
        </p:nvPicPr>
        <p:blipFill>
          <a:blip r:embed="rId3"/>
          <a:stretch>
            <a:fillRect/>
          </a:stretch>
        </p:blipFill>
        <p:spPr>
          <a:xfrm>
            <a:off x="6095999" y="2542349"/>
            <a:ext cx="3661410" cy="3630898"/>
          </a:xfrm>
          <a:prstGeom prst="rect">
            <a:avLst/>
          </a:prstGeom>
        </p:spPr>
      </p:pic>
      <p:sp>
        <p:nvSpPr>
          <p:cNvPr id="6" name="TextBox 5">
            <a:extLst>
              <a:ext uri="{FF2B5EF4-FFF2-40B4-BE49-F238E27FC236}">
                <a16:creationId xmlns:a16="http://schemas.microsoft.com/office/drawing/2014/main" id="{EBEA0429-9D17-3F4E-B1ED-7A278711846F}"/>
              </a:ext>
            </a:extLst>
          </p:cNvPr>
          <p:cNvSpPr txBox="1"/>
          <p:nvPr/>
        </p:nvSpPr>
        <p:spPr>
          <a:xfrm>
            <a:off x="1203290" y="547592"/>
            <a:ext cx="9785419" cy="830997"/>
          </a:xfrm>
          <a:prstGeom prst="rect">
            <a:avLst/>
          </a:prstGeom>
          <a:noFill/>
        </p:spPr>
        <p:txBody>
          <a:bodyPr wrap="square" rtlCol="0">
            <a:spAutoFit/>
          </a:bodyPr>
          <a:lstStyle/>
          <a:p>
            <a:pPr algn="ctr"/>
            <a:r>
              <a:rPr lang="en-US" sz="2400" dirty="0">
                <a:solidFill>
                  <a:srgbClr val="FFC000"/>
                </a:solidFill>
                <a:latin typeface="Palatino" pitchFamily="2" charset="77"/>
                <a:ea typeface="Palatino" pitchFamily="2" charset="77"/>
              </a:rPr>
              <a:t>Week 4B: The Indian Campaign; The Battle of the </a:t>
            </a:r>
            <a:r>
              <a:rPr lang="en-US" sz="2400" dirty="0" err="1">
                <a:solidFill>
                  <a:srgbClr val="FFC000"/>
                </a:solidFill>
                <a:latin typeface="Palatino" pitchFamily="2" charset="77"/>
                <a:ea typeface="Palatino" pitchFamily="2" charset="77"/>
              </a:rPr>
              <a:t>Hydaspes</a:t>
            </a:r>
            <a:r>
              <a:rPr lang="en-US" sz="2400" dirty="0">
                <a:solidFill>
                  <a:srgbClr val="FFC000"/>
                </a:solidFill>
                <a:latin typeface="Palatino" pitchFamily="2" charset="77"/>
                <a:ea typeface="Palatino" pitchFamily="2" charset="77"/>
              </a:rPr>
              <a:t>; “Mutiny” at the </a:t>
            </a:r>
            <a:r>
              <a:rPr lang="en-US" sz="2400" dirty="0" err="1">
                <a:solidFill>
                  <a:srgbClr val="FFC000"/>
                </a:solidFill>
                <a:latin typeface="Palatino" pitchFamily="2" charset="77"/>
                <a:ea typeface="Palatino" pitchFamily="2" charset="77"/>
              </a:rPr>
              <a:t>Hyphasis</a:t>
            </a:r>
            <a:r>
              <a:rPr lang="en-US" sz="2400" dirty="0">
                <a:solidFill>
                  <a:srgbClr val="FFC000"/>
                </a:solidFill>
                <a:latin typeface="Palatino" pitchFamily="2" charset="77"/>
                <a:ea typeface="Palatino" pitchFamily="2" charset="77"/>
              </a:rPr>
              <a:t> (327-326 BCE)</a:t>
            </a:r>
          </a:p>
        </p:txBody>
      </p:sp>
      <p:sp>
        <p:nvSpPr>
          <p:cNvPr id="7" name="TextBox 6">
            <a:extLst>
              <a:ext uri="{FF2B5EF4-FFF2-40B4-BE49-F238E27FC236}">
                <a16:creationId xmlns:a16="http://schemas.microsoft.com/office/drawing/2014/main" id="{EE6F32AD-1053-F849-873E-B2F853D7D7D2}"/>
              </a:ext>
            </a:extLst>
          </p:cNvPr>
          <p:cNvSpPr txBox="1"/>
          <p:nvPr/>
        </p:nvSpPr>
        <p:spPr>
          <a:xfrm>
            <a:off x="2386158" y="2057400"/>
            <a:ext cx="7250703" cy="369332"/>
          </a:xfrm>
          <a:prstGeom prst="rect">
            <a:avLst/>
          </a:prstGeom>
          <a:noFill/>
        </p:spPr>
        <p:txBody>
          <a:bodyPr wrap="none" rtlCol="0">
            <a:spAutoFit/>
          </a:bodyPr>
          <a:lstStyle/>
          <a:p>
            <a:r>
              <a:rPr lang="en-US" dirty="0">
                <a:latin typeface="Palatino" pitchFamily="2" charset="77"/>
                <a:ea typeface="Palatino" pitchFamily="2" charset="77"/>
              </a:rPr>
              <a:t>The ‘Elephant Medallion’; decadrachm minted at Babylon c.324 BCE </a:t>
            </a:r>
          </a:p>
        </p:txBody>
      </p:sp>
    </p:spTree>
    <p:extLst>
      <p:ext uri="{BB962C8B-B14F-4D97-AF65-F5344CB8AC3E}">
        <p14:creationId xmlns:p14="http://schemas.microsoft.com/office/powerpoint/2010/main" val="43307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70D73-8801-7C4A-9868-293E63D7C855}"/>
              </a:ext>
            </a:extLst>
          </p:cNvPr>
          <p:cNvSpPr txBox="1"/>
          <p:nvPr/>
        </p:nvSpPr>
        <p:spPr>
          <a:xfrm>
            <a:off x="4361294" y="187569"/>
            <a:ext cx="3469411"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A Digression on “India”</a:t>
            </a:r>
          </a:p>
        </p:txBody>
      </p:sp>
      <p:sp>
        <p:nvSpPr>
          <p:cNvPr id="4" name="TextBox 3">
            <a:extLst>
              <a:ext uri="{FF2B5EF4-FFF2-40B4-BE49-F238E27FC236}">
                <a16:creationId xmlns:a16="http://schemas.microsoft.com/office/drawing/2014/main" id="{65B0829F-4C83-A440-AA32-06EB0D9BFB03}"/>
              </a:ext>
            </a:extLst>
          </p:cNvPr>
          <p:cNvSpPr txBox="1"/>
          <p:nvPr/>
        </p:nvSpPr>
        <p:spPr>
          <a:xfrm>
            <a:off x="1160585" y="797169"/>
            <a:ext cx="10105292" cy="563231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alatino" pitchFamily="2" charset="77"/>
                <a:ea typeface="Palatino" pitchFamily="2" charset="77"/>
              </a:rPr>
              <a:t>Arrian (5.4.3): “In </a:t>
            </a:r>
            <a:r>
              <a:rPr lang="en-US" i="1" dirty="0">
                <a:latin typeface="Palatino" pitchFamily="2" charset="77"/>
                <a:ea typeface="Palatino" pitchFamily="2" charset="77"/>
              </a:rPr>
              <a:t>this</a:t>
            </a:r>
            <a:r>
              <a:rPr lang="en-US" dirty="0">
                <a:latin typeface="Palatino" pitchFamily="2" charset="77"/>
                <a:ea typeface="Palatino" pitchFamily="2" charset="77"/>
              </a:rPr>
              <a:t> history I have deliberately omitted any account of the customs and institutions of the Indians, of any strange fauna their country produces, of the size and nature of the fish or other monsters found in the Indus, </a:t>
            </a:r>
            <a:r>
              <a:rPr lang="en-US" dirty="0" err="1">
                <a:latin typeface="Palatino" pitchFamily="2" charset="77"/>
                <a:ea typeface="Palatino" pitchFamily="2" charset="77"/>
              </a:rPr>
              <a:t>Hydaspes</a:t>
            </a:r>
            <a:r>
              <a:rPr lang="en-US" dirty="0">
                <a:latin typeface="Palatino" pitchFamily="2" charset="77"/>
                <a:ea typeface="Palatino" pitchFamily="2" charset="77"/>
              </a:rPr>
              <a:t>, Ganges, or other Indian rivers, of the ants that mine their gold or the griffins that guard it, or of all the other fabrications people have made up as sensational stories rather than descriptions of reality, in the certainty that no one was likely to disprove any far-fetched falsehood peddled about India and the Indians.”</a:t>
            </a:r>
          </a:p>
          <a:p>
            <a:pPr marL="285750" indent="-285750">
              <a:buFont typeface="Arial" panose="020B0604020202020204" pitchFamily="34" charset="0"/>
              <a:buChar char="•"/>
            </a:pPr>
            <a:endParaRPr lang="en-US" dirty="0">
              <a:latin typeface="Palatino" pitchFamily="2" charset="77"/>
              <a:ea typeface="Palatino" pitchFamily="2" charset="77"/>
            </a:endParaRPr>
          </a:p>
          <a:p>
            <a:r>
              <a:rPr lang="en-US" dirty="0">
                <a:latin typeface="Palatino" pitchFamily="2" charset="77"/>
                <a:ea typeface="Palatino" pitchFamily="2" charset="77"/>
              </a:rPr>
              <a:t>-&gt; Arrian </a:t>
            </a:r>
            <a:r>
              <a:rPr lang="en-US" i="1" dirty="0">
                <a:latin typeface="Palatino" pitchFamily="2" charset="77"/>
                <a:ea typeface="Palatino" pitchFamily="2" charset="77"/>
              </a:rPr>
              <a:t>does</a:t>
            </a:r>
            <a:r>
              <a:rPr lang="en-US" dirty="0">
                <a:latin typeface="Palatino" pitchFamily="2" charset="77"/>
                <a:ea typeface="Palatino" pitchFamily="2" charset="77"/>
              </a:rPr>
              <a:t> often depict Alexander the </a:t>
            </a:r>
            <a:r>
              <a:rPr lang="en-US" i="1" dirty="0">
                <a:latin typeface="Palatino" pitchFamily="2" charset="77"/>
                <a:ea typeface="Palatino" pitchFamily="2" charset="77"/>
              </a:rPr>
              <a:t>explorer</a:t>
            </a:r>
            <a:r>
              <a:rPr lang="en-US" dirty="0">
                <a:latin typeface="Palatino" pitchFamily="2" charset="77"/>
                <a:ea typeface="Palatino" pitchFamily="2" charset="77"/>
              </a:rPr>
              <a:t> (e.g. 6.1.2, A. believes he has discovered the source of the Nile river because of crocodiles in the Indus).</a:t>
            </a:r>
          </a:p>
          <a:p>
            <a:endParaRPr lang="en-US" dirty="0">
              <a:latin typeface="Palatino" pitchFamily="2" charset="77"/>
              <a:ea typeface="Palatino" pitchFamily="2" charset="77"/>
            </a:endParaRPr>
          </a:p>
          <a:p>
            <a:r>
              <a:rPr lang="en-US" dirty="0">
                <a:latin typeface="Palatino" pitchFamily="2" charset="77"/>
                <a:ea typeface="Palatino" pitchFamily="2" charset="77"/>
              </a:rPr>
              <a:t>Richard Stoneman, </a:t>
            </a:r>
            <a:r>
              <a:rPr lang="en-US" i="1" dirty="0">
                <a:latin typeface="Palatino" pitchFamily="2" charset="77"/>
                <a:ea typeface="Palatino" pitchFamily="2" charset="77"/>
              </a:rPr>
              <a:t>The Greek Experience of India</a:t>
            </a:r>
            <a:r>
              <a:rPr lang="en-US" dirty="0">
                <a:latin typeface="Palatino" pitchFamily="2" charset="77"/>
                <a:ea typeface="Palatino" pitchFamily="2" charset="77"/>
              </a:rPr>
              <a:t>: “Every age has had its own picture of India, always from the vantage point of an observer who finds what he observes essentially alien. Yet the otherness of India exerts a pull, a fascination, which naturally results in a particularly strong distortion of reality to fit what the observer thinks he sees, wishes to see, or believes he ought to see. In order to understand how Greeks such as </a:t>
            </a:r>
            <a:r>
              <a:rPr lang="en-US" dirty="0" err="1">
                <a:latin typeface="Palatino" pitchFamily="2" charset="77"/>
                <a:ea typeface="Palatino" pitchFamily="2" charset="77"/>
              </a:rPr>
              <a:t>Megasthenes</a:t>
            </a:r>
            <a:r>
              <a:rPr lang="en-US" dirty="0">
                <a:latin typeface="Palatino" pitchFamily="2" charset="77"/>
                <a:ea typeface="Palatino" pitchFamily="2" charset="77"/>
              </a:rPr>
              <a:t> saw India, it is necessary to peel back these curtains or at least to be aware of the distorting, </a:t>
            </a:r>
            <a:r>
              <a:rPr lang="en-US" dirty="0" err="1">
                <a:latin typeface="Palatino" pitchFamily="2" charset="77"/>
                <a:ea typeface="Palatino" pitchFamily="2" charset="77"/>
              </a:rPr>
              <a:t>pixillating</a:t>
            </a:r>
            <a:r>
              <a:rPr lang="en-US" dirty="0">
                <a:latin typeface="Palatino" pitchFamily="2" charset="77"/>
                <a:ea typeface="Palatino" pitchFamily="2" charset="77"/>
              </a:rPr>
              <a:t> effect each separate one has on our field of vision.”</a:t>
            </a:r>
          </a:p>
          <a:p>
            <a:endParaRPr lang="en-US" dirty="0">
              <a:latin typeface="Palatino" pitchFamily="2" charset="77"/>
              <a:ea typeface="Palatino" pitchFamily="2" charset="77"/>
            </a:endParaRPr>
          </a:p>
          <a:p>
            <a:r>
              <a:rPr lang="en-US" dirty="0">
                <a:solidFill>
                  <a:srgbClr val="FFC000"/>
                </a:solidFill>
                <a:latin typeface="Palatino" pitchFamily="2" charset="77"/>
                <a:ea typeface="Palatino" pitchFamily="2" charset="77"/>
              </a:rPr>
              <a:t>Q</a:t>
            </a:r>
            <a:r>
              <a:rPr lang="en-US" dirty="0">
                <a:latin typeface="Palatino" pitchFamily="2" charset="77"/>
                <a:ea typeface="Palatino" pitchFamily="2" charset="77"/>
              </a:rPr>
              <a:t>) Where have you observed Stoneman’s “distorting, </a:t>
            </a:r>
            <a:r>
              <a:rPr lang="en-US" dirty="0" err="1">
                <a:latin typeface="Palatino" pitchFamily="2" charset="77"/>
                <a:ea typeface="Palatino" pitchFamily="2" charset="77"/>
              </a:rPr>
              <a:t>pixillating</a:t>
            </a:r>
            <a:r>
              <a:rPr lang="en-US" dirty="0">
                <a:latin typeface="Palatino" pitchFamily="2" charset="77"/>
                <a:ea typeface="Palatino" pitchFamily="2" charset="77"/>
              </a:rPr>
              <a:t>” effect in our primary source readings this week?</a:t>
            </a:r>
          </a:p>
        </p:txBody>
      </p:sp>
    </p:spTree>
    <p:extLst>
      <p:ext uri="{BB962C8B-B14F-4D97-AF65-F5344CB8AC3E}">
        <p14:creationId xmlns:p14="http://schemas.microsoft.com/office/powerpoint/2010/main" val="353121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D529F0-1A5D-554E-BE9E-A41D43264372}"/>
              </a:ext>
            </a:extLst>
          </p:cNvPr>
          <p:cNvPicPr>
            <a:picLocks noChangeAspect="1"/>
          </p:cNvPicPr>
          <p:nvPr/>
        </p:nvPicPr>
        <p:blipFill>
          <a:blip r:embed="rId2"/>
          <a:stretch>
            <a:fillRect/>
          </a:stretch>
        </p:blipFill>
        <p:spPr>
          <a:xfrm>
            <a:off x="3663435" y="19198"/>
            <a:ext cx="4185165" cy="6838802"/>
          </a:xfrm>
          <a:prstGeom prst="rect">
            <a:avLst/>
          </a:prstGeom>
        </p:spPr>
      </p:pic>
    </p:spTree>
    <p:extLst>
      <p:ext uri="{BB962C8B-B14F-4D97-AF65-F5344CB8AC3E}">
        <p14:creationId xmlns:p14="http://schemas.microsoft.com/office/powerpoint/2010/main" val="2689889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70D73-8801-7C4A-9868-293E63D7C855}"/>
              </a:ext>
            </a:extLst>
          </p:cNvPr>
          <p:cNvSpPr txBox="1"/>
          <p:nvPr/>
        </p:nvSpPr>
        <p:spPr>
          <a:xfrm>
            <a:off x="4806352" y="335504"/>
            <a:ext cx="2579296" cy="461665"/>
          </a:xfrm>
          <a:prstGeom prst="rect">
            <a:avLst/>
          </a:prstGeom>
          <a:noFill/>
        </p:spPr>
        <p:txBody>
          <a:bodyPr wrap="none" rtlCol="0">
            <a:spAutoFit/>
          </a:bodyPr>
          <a:lstStyle/>
          <a:p>
            <a:r>
              <a:rPr lang="en-US" sz="2400" dirty="0" err="1">
                <a:solidFill>
                  <a:srgbClr val="FFC000"/>
                </a:solidFill>
                <a:latin typeface="Palatino" pitchFamily="2" charset="77"/>
                <a:ea typeface="Palatino" pitchFamily="2" charset="77"/>
              </a:rPr>
              <a:t>Taxiles</a:t>
            </a:r>
            <a:r>
              <a:rPr lang="en-US" sz="2400" dirty="0">
                <a:solidFill>
                  <a:srgbClr val="FFC000"/>
                </a:solidFill>
                <a:latin typeface="Palatino" pitchFamily="2" charset="77"/>
                <a:ea typeface="Palatino" pitchFamily="2" charset="77"/>
              </a:rPr>
              <a:t> and </a:t>
            </a:r>
            <a:r>
              <a:rPr lang="en-US" sz="2400" dirty="0" err="1">
                <a:solidFill>
                  <a:srgbClr val="FFC000"/>
                </a:solidFill>
                <a:latin typeface="Palatino" pitchFamily="2" charset="77"/>
                <a:ea typeface="Palatino" pitchFamily="2" charset="77"/>
              </a:rPr>
              <a:t>Porus</a:t>
            </a:r>
            <a:endParaRPr lang="en-US" sz="2400" dirty="0">
              <a:solidFill>
                <a:srgbClr val="FFC000"/>
              </a:solidFill>
              <a:latin typeface="Palatino" pitchFamily="2" charset="77"/>
              <a:ea typeface="Palatino" pitchFamily="2" charset="77"/>
            </a:endParaRPr>
          </a:p>
        </p:txBody>
      </p:sp>
      <p:sp>
        <p:nvSpPr>
          <p:cNvPr id="4" name="TextBox 3">
            <a:extLst>
              <a:ext uri="{FF2B5EF4-FFF2-40B4-BE49-F238E27FC236}">
                <a16:creationId xmlns:a16="http://schemas.microsoft.com/office/drawing/2014/main" id="{65B0829F-4C83-A440-AA32-06EB0D9BFB03}"/>
              </a:ext>
            </a:extLst>
          </p:cNvPr>
          <p:cNvSpPr txBox="1"/>
          <p:nvPr/>
        </p:nvSpPr>
        <p:spPr>
          <a:xfrm>
            <a:off x="1160585" y="797169"/>
            <a:ext cx="10105292"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alatino" pitchFamily="2" charset="77"/>
                <a:ea typeface="Palatino" pitchFamily="2" charset="77"/>
              </a:rPr>
              <a:t>With the hill country secured, and after much violence there, A. made his way to the Indus river and crossed, by means of a boat bridge prepared in advance by Hephaestion and </a:t>
            </a:r>
            <a:r>
              <a:rPr lang="en-US" dirty="0" err="1">
                <a:latin typeface="Palatino" pitchFamily="2" charset="77"/>
                <a:ea typeface="Palatino" pitchFamily="2" charset="77"/>
              </a:rPr>
              <a:t>Perdiccas</a:t>
            </a:r>
            <a:r>
              <a:rPr lang="en-US" dirty="0">
                <a:latin typeface="Palatino" pitchFamily="2" charset="77"/>
                <a:ea typeface="Palatino" pitchFamily="2" charset="77"/>
              </a:rPr>
              <a:t>.</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He was first met by the king </a:t>
            </a:r>
            <a:r>
              <a:rPr lang="en-US" dirty="0" err="1">
                <a:solidFill>
                  <a:srgbClr val="FFC000"/>
                </a:solidFill>
                <a:latin typeface="Palatino" pitchFamily="2" charset="77"/>
                <a:ea typeface="Palatino" pitchFamily="2" charset="77"/>
              </a:rPr>
              <a:t>Taxiles</a:t>
            </a:r>
            <a:r>
              <a:rPr lang="en-US" dirty="0">
                <a:latin typeface="Palatino" pitchFamily="2" charset="77"/>
                <a:ea typeface="Palatino" pitchFamily="2" charset="77"/>
              </a:rPr>
              <a:t> (actually soon-to-be, at the time a prince named </a:t>
            </a:r>
            <a:r>
              <a:rPr lang="en-US" dirty="0" err="1">
                <a:latin typeface="Palatino" pitchFamily="2" charset="77"/>
                <a:ea typeface="Palatino" pitchFamily="2" charset="77"/>
              </a:rPr>
              <a:t>Omphis</a:t>
            </a:r>
            <a:r>
              <a:rPr lang="en-US" dirty="0">
                <a:latin typeface="Palatino" pitchFamily="2" charset="77"/>
                <a:ea typeface="Palatino" pitchFamily="2" charset="77"/>
              </a:rPr>
              <a:t>); </a:t>
            </a:r>
            <a:r>
              <a:rPr lang="en-US" dirty="0" err="1">
                <a:latin typeface="Palatino" pitchFamily="2" charset="77"/>
                <a:ea typeface="Palatino" pitchFamily="2" charset="77"/>
              </a:rPr>
              <a:t>Taxiles</a:t>
            </a:r>
            <a:r>
              <a:rPr lang="en-US" dirty="0">
                <a:latin typeface="Palatino" pitchFamily="2" charset="77"/>
                <a:ea typeface="Palatino" pitchFamily="2" charset="77"/>
              </a:rPr>
              <a:t> brought lavish gifts and was confirmed as a vassal king by Alexander.</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err="1">
                <a:latin typeface="Palatino" pitchFamily="2" charset="77"/>
                <a:ea typeface="Palatino" pitchFamily="2" charset="77"/>
              </a:rPr>
              <a:t>Taxiles</a:t>
            </a:r>
            <a:r>
              <a:rPr lang="en-US" dirty="0">
                <a:latin typeface="Palatino" pitchFamily="2" charset="77"/>
                <a:ea typeface="Palatino" pitchFamily="2" charset="77"/>
              </a:rPr>
              <a:t> must have had his principal enemies, </a:t>
            </a:r>
            <a:r>
              <a:rPr lang="en-US" dirty="0" err="1">
                <a:latin typeface="Palatino" pitchFamily="2" charset="77"/>
                <a:ea typeface="Palatino" pitchFamily="2" charset="77"/>
              </a:rPr>
              <a:t>Porus</a:t>
            </a:r>
            <a:r>
              <a:rPr lang="en-US" dirty="0">
                <a:latin typeface="Palatino" pitchFamily="2" charset="77"/>
                <a:ea typeface="Palatino" pitchFamily="2" charset="77"/>
              </a:rPr>
              <a:t> and </a:t>
            </a:r>
            <a:r>
              <a:rPr lang="en-US" dirty="0" err="1">
                <a:latin typeface="Palatino" pitchFamily="2" charset="77"/>
                <a:ea typeface="Palatino" pitchFamily="2" charset="77"/>
              </a:rPr>
              <a:t>Abisares</a:t>
            </a:r>
            <a:r>
              <a:rPr lang="en-US" dirty="0">
                <a:latin typeface="Palatino" pitchFamily="2" charset="77"/>
                <a:ea typeface="Palatino" pitchFamily="2" charset="77"/>
              </a:rPr>
              <a:t> in mind when he visited Alexander in Sogdiana.</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Alexander did appoint a satrap over the new territory east of the Indus river, Philip, son of </a:t>
            </a:r>
            <a:r>
              <a:rPr lang="en-US" dirty="0" err="1">
                <a:latin typeface="Palatino" pitchFamily="2" charset="77"/>
                <a:ea typeface="Palatino" pitchFamily="2" charset="77"/>
              </a:rPr>
              <a:t>Machatas</a:t>
            </a:r>
            <a:r>
              <a:rPr lang="en-US" dirty="0">
                <a:latin typeface="Palatino" pitchFamily="2" charset="77"/>
                <a:ea typeface="Palatino" pitchFamily="2" charset="77"/>
              </a:rPr>
              <a:t>; it is not clear how the relationship between satrap and king would work, as this was a new approach.</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From the city of Taxila, Alexander secured submission from </a:t>
            </a:r>
            <a:r>
              <a:rPr lang="en-US" dirty="0" err="1">
                <a:latin typeface="Palatino" pitchFamily="2" charset="77"/>
                <a:ea typeface="Palatino" pitchFamily="2" charset="77"/>
              </a:rPr>
              <a:t>Abisares</a:t>
            </a:r>
            <a:r>
              <a:rPr lang="en-US" dirty="0">
                <a:latin typeface="Palatino" pitchFamily="2" charset="77"/>
                <a:ea typeface="Palatino" pitchFamily="2" charset="77"/>
              </a:rPr>
              <a:t> via envoys, but </a:t>
            </a:r>
            <a:r>
              <a:rPr lang="en-US" dirty="0" err="1">
                <a:latin typeface="Palatino" pitchFamily="2" charset="77"/>
                <a:ea typeface="Palatino" pitchFamily="2" charset="77"/>
              </a:rPr>
              <a:t>Porus</a:t>
            </a:r>
            <a:r>
              <a:rPr lang="en-US" dirty="0">
                <a:latin typeface="Palatino" pitchFamily="2" charset="77"/>
                <a:ea typeface="Palatino" pitchFamily="2" charset="77"/>
              </a:rPr>
              <a:t> made clear that he would meet A. in battle, and had a large army waiting on the opposite banks of the </a:t>
            </a:r>
            <a:r>
              <a:rPr lang="en-US" dirty="0" err="1">
                <a:latin typeface="Palatino" pitchFamily="2" charset="77"/>
                <a:ea typeface="Palatino" pitchFamily="2" charset="77"/>
              </a:rPr>
              <a:t>Hydaspes</a:t>
            </a:r>
            <a:r>
              <a:rPr lang="en-US" dirty="0">
                <a:latin typeface="Palatino" pitchFamily="2" charset="77"/>
                <a:ea typeface="Palatino" pitchFamily="2" charset="77"/>
              </a:rPr>
              <a:t> (Jhelum) river. </a:t>
            </a:r>
          </a:p>
        </p:txBody>
      </p:sp>
    </p:spTree>
    <p:extLst>
      <p:ext uri="{BB962C8B-B14F-4D97-AF65-F5344CB8AC3E}">
        <p14:creationId xmlns:p14="http://schemas.microsoft.com/office/powerpoint/2010/main" val="289489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70D73-8801-7C4A-9868-293E63D7C855}"/>
              </a:ext>
            </a:extLst>
          </p:cNvPr>
          <p:cNvSpPr txBox="1"/>
          <p:nvPr/>
        </p:nvSpPr>
        <p:spPr>
          <a:xfrm>
            <a:off x="2973189" y="124489"/>
            <a:ext cx="6245621"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The Battle of the </a:t>
            </a:r>
            <a:r>
              <a:rPr lang="en-US" sz="2400" dirty="0" err="1">
                <a:solidFill>
                  <a:srgbClr val="FFC000"/>
                </a:solidFill>
                <a:latin typeface="Palatino" pitchFamily="2" charset="77"/>
                <a:ea typeface="Palatino" pitchFamily="2" charset="77"/>
              </a:rPr>
              <a:t>Hydaspes</a:t>
            </a:r>
            <a:r>
              <a:rPr lang="en-US" sz="2400" dirty="0">
                <a:solidFill>
                  <a:srgbClr val="FFC000"/>
                </a:solidFill>
                <a:latin typeface="Palatino" pitchFamily="2" charset="77"/>
                <a:ea typeface="Palatino" pitchFamily="2" charset="77"/>
              </a:rPr>
              <a:t> (Late Spring 326)</a:t>
            </a:r>
          </a:p>
        </p:txBody>
      </p:sp>
      <p:sp>
        <p:nvSpPr>
          <p:cNvPr id="4" name="TextBox 3">
            <a:extLst>
              <a:ext uri="{FF2B5EF4-FFF2-40B4-BE49-F238E27FC236}">
                <a16:creationId xmlns:a16="http://schemas.microsoft.com/office/drawing/2014/main" id="{65B0829F-4C83-A440-AA32-06EB0D9BFB03}"/>
              </a:ext>
            </a:extLst>
          </p:cNvPr>
          <p:cNvSpPr txBox="1"/>
          <p:nvPr/>
        </p:nvSpPr>
        <p:spPr>
          <a:xfrm>
            <a:off x="1160585" y="586154"/>
            <a:ext cx="10105292" cy="646330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alatino" pitchFamily="2" charset="77"/>
                <a:ea typeface="Palatino" pitchFamily="2" charset="77"/>
              </a:rPr>
              <a:t>The confrontation with </a:t>
            </a:r>
            <a:r>
              <a:rPr lang="en-US" dirty="0" err="1">
                <a:latin typeface="Palatino" pitchFamily="2" charset="77"/>
                <a:ea typeface="Palatino" pitchFamily="2" charset="77"/>
              </a:rPr>
              <a:t>Porus</a:t>
            </a:r>
            <a:r>
              <a:rPr lang="en-US" dirty="0">
                <a:latin typeface="Palatino" pitchFamily="2" charset="77"/>
                <a:ea typeface="Palatino" pitchFamily="2" charset="77"/>
              </a:rPr>
              <a:t> brought several challenges: the </a:t>
            </a:r>
            <a:r>
              <a:rPr lang="en-US" dirty="0" err="1">
                <a:latin typeface="Palatino" pitchFamily="2" charset="77"/>
                <a:ea typeface="Palatino" pitchFamily="2" charset="77"/>
              </a:rPr>
              <a:t>Hydaspes</a:t>
            </a:r>
            <a:r>
              <a:rPr lang="en-US" dirty="0">
                <a:latin typeface="Palatino" pitchFamily="2" charset="77"/>
                <a:ea typeface="Palatino" pitchFamily="2" charset="77"/>
              </a:rPr>
              <a:t> was a deep, fast-flowing river (esp. in summer), and </a:t>
            </a:r>
            <a:r>
              <a:rPr lang="en-US" dirty="0" err="1">
                <a:latin typeface="Palatino" pitchFamily="2" charset="77"/>
                <a:ea typeface="Palatino" pitchFamily="2" charset="77"/>
              </a:rPr>
              <a:t>Porus</a:t>
            </a:r>
            <a:r>
              <a:rPr lang="en-US" dirty="0">
                <a:latin typeface="Palatino" pitchFamily="2" charset="77"/>
                <a:ea typeface="Palatino" pitchFamily="2" charset="77"/>
              </a:rPr>
              <a:t> had a strong elephant division, the likes of which A. had not yet faced.</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Alexander prepared by shipping the boat bridge from the Indus, and gave the impression that he was preparing to cross at low water in the autumn.</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Arrian (5.10) describes how Alexander pretended to be making maneuvers every night, which </a:t>
            </a:r>
            <a:r>
              <a:rPr lang="en-US" dirty="0" err="1">
                <a:latin typeface="Palatino" pitchFamily="2" charset="77"/>
                <a:ea typeface="Palatino" pitchFamily="2" charset="77"/>
              </a:rPr>
              <a:t>Porus</a:t>
            </a:r>
            <a:r>
              <a:rPr lang="en-US" dirty="0">
                <a:latin typeface="Palatino" pitchFamily="2" charset="77"/>
                <a:ea typeface="Palatino" pitchFamily="2" charset="77"/>
              </a:rPr>
              <a:t> would track until finally becoming complacent with no attacks occurring. </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The river crossing involved a series of diversions, and ultimately Alexander would face </a:t>
            </a:r>
            <a:r>
              <a:rPr lang="en-US" dirty="0" err="1">
                <a:latin typeface="Palatino" pitchFamily="2" charset="77"/>
                <a:ea typeface="Palatino" pitchFamily="2" charset="77"/>
              </a:rPr>
              <a:t>Porus</a:t>
            </a:r>
            <a:r>
              <a:rPr lang="en-US" dirty="0">
                <a:latin typeface="Palatino" pitchFamily="2" charset="77"/>
                <a:ea typeface="Palatino" pitchFamily="2" charset="77"/>
              </a:rPr>
              <a:t>’ army with only the elite troops that he took across himself. This must mean that the numbers in </a:t>
            </a:r>
            <a:r>
              <a:rPr lang="en-US" dirty="0" err="1">
                <a:latin typeface="Palatino" pitchFamily="2" charset="77"/>
                <a:ea typeface="Palatino" pitchFamily="2" charset="77"/>
              </a:rPr>
              <a:t>Porus</a:t>
            </a:r>
            <a:r>
              <a:rPr lang="en-US" dirty="0">
                <a:latin typeface="Palatino" pitchFamily="2" charset="77"/>
                <a:ea typeface="Palatino" pitchFamily="2" charset="77"/>
              </a:rPr>
              <a:t>’ army were (surprise!) exaggerated in our sources (Arrian 5.15.5: 4,000 cavalry, 300 chariots, 200 elephants, 30,000 infantry). Alexander’s actual fighting force was only 6,000 infantry and 5,000 cavalry.</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But despite questions about </a:t>
            </a:r>
            <a:r>
              <a:rPr lang="en-US" dirty="0" err="1">
                <a:latin typeface="Palatino" pitchFamily="2" charset="77"/>
                <a:ea typeface="Palatino" pitchFamily="2" charset="77"/>
              </a:rPr>
              <a:t>Porus</a:t>
            </a:r>
            <a:r>
              <a:rPr lang="en-US" dirty="0">
                <a:latin typeface="Palatino" pitchFamily="2" charset="77"/>
                <a:ea typeface="Palatino" pitchFamily="2" charset="77"/>
              </a:rPr>
              <a:t>’ numbers, A.’s tactics were brilliantly executed, and the river crossing went unopposed, forcing </a:t>
            </a:r>
            <a:r>
              <a:rPr lang="en-US" dirty="0" err="1">
                <a:latin typeface="Palatino" pitchFamily="2" charset="77"/>
                <a:ea typeface="Palatino" pitchFamily="2" charset="77"/>
              </a:rPr>
              <a:t>Porus</a:t>
            </a:r>
            <a:r>
              <a:rPr lang="en-US" dirty="0">
                <a:latin typeface="Palatino" pitchFamily="2" charset="77"/>
                <a:ea typeface="Palatino" pitchFamily="2" charset="77"/>
              </a:rPr>
              <a:t> to back up his army into a defensive position.</a:t>
            </a:r>
          </a:p>
          <a:p>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Macedonian success still depended on a strategy for facing </a:t>
            </a:r>
            <a:r>
              <a:rPr lang="en-US" dirty="0" err="1">
                <a:latin typeface="Palatino" pitchFamily="2" charset="77"/>
                <a:ea typeface="Palatino" pitchFamily="2" charset="77"/>
              </a:rPr>
              <a:t>Porus</a:t>
            </a:r>
            <a:r>
              <a:rPr lang="en-US" dirty="0">
                <a:latin typeface="Palatino" pitchFamily="2" charset="77"/>
                <a:ea typeface="Palatino" pitchFamily="2" charset="77"/>
              </a:rPr>
              <a:t>’ elephants (whatever the number): the key lay in the long </a:t>
            </a:r>
            <a:r>
              <a:rPr lang="en-US" dirty="0" err="1">
                <a:latin typeface="Palatino" pitchFamily="2" charset="77"/>
                <a:ea typeface="Palatino" pitchFamily="2" charset="77"/>
              </a:rPr>
              <a:t>sarissa</a:t>
            </a:r>
            <a:r>
              <a:rPr lang="en-US" dirty="0">
                <a:latin typeface="Palatino" pitchFamily="2" charset="77"/>
                <a:ea typeface="Palatino" pitchFamily="2" charset="77"/>
              </a:rPr>
              <a:t> spears of the phalanx, which could dismount the drivers and send the elephants into a panic.</a:t>
            </a:r>
          </a:p>
          <a:p>
            <a:pPr marL="285750" indent="-285750">
              <a:buFont typeface="Arial" panose="020B0604020202020204" pitchFamily="34" charset="0"/>
              <a:buChar char="•"/>
            </a:pPr>
            <a:endParaRPr lang="en-US" dirty="0">
              <a:latin typeface="Palatino" pitchFamily="2" charset="77"/>
              <a:ea typeface="Palatino" pitchFamily="2" charset="77"/>
            </a:endParaRPr>
          </a:p>
        </p:txBody>
      </p:sp>
    </p:spTree>
    <p:extLst>
      <p:ext uri="{BB962C8B-B14F-4D97-AF65-F5344CB8AC3E}">
        <p14:creationId xmlns:p14="http://schemas.microsoft.com/office/powerpoint/2010/main" val="80649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DAA40F-AF89-2847-8A36-CF7506EA2D29}"/>
              </a:ext>
            </a:extLst>
          </p:cNvPr>
          <p:cNvPicPr>
            <a:picLocks noChangeAspect="1"/>
          </p:cNvPicPr>
          <p:nvPr/>
        </p:nvPicPr>
        <p:blipFill>
          <a:blip r:embed="rId2"/>
          <a:stretch>
            <a:fillRect/>
          </a:stretch>
        </p:blipFill>
        <p:spPr>
          <a:xfrm>
            <a:off x="2861179" y="0"/>
            <a:ext cx="5836596" cy="6858000"/>
          </a:xfrm>
          <a:prstGeom prst="rect">
            <a:avLst/>
          </a:prstGeom>
        </p:spPr>
      </p:pic>
    </p:spTree>
    <p:extLst>
      <p:ext uri="{BB962C8B-B14F-4D97-AF65-F5344CB8AC3E}">
        <p14:creationId xmlns:p14="http://schemas.microsoft.com/office/powerpoint/2010/main" val="2880798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3E71D8-EEB3-8E46-8FFE-4FE2652844C0}"/>
              </a:ext>
            </a:extLst>
          </p:cNvPr>
          <p:cNvPicPr>
            <a:picLocks noChangeAspect="1"/>
          </p:cNvPicPr>
          <p:nvPr/>
        </p:nvPicPr>
        <p:blipFill>
          <a:blip r:embed="rId2"/>
          <a:stretch>
            <a:fillRect/>
          </a:stretch>
        </p:blipFill>
        <p:spPr>
          <a:xfrm>
            <a:off x="2823383" y="708268"/>
            <a:ext cx="6311900" cy="5816600"/>
          </a:xfrm>
          <a:prstGeom prst="rect">
            <a:avLst/>
          </a:prstGeom>
        </p:spPr>
      </p:pic>
      <p:sp>
        <p:nvSpPr>
          <p:cNvPr id="4" name="TextBox 3">
            <a:extLst>
              <a:ext uri="{FF2B5EF4-FFF2-40B4-BE49-F238E27FC236}">
                <a16:creationId xmlns:a16="http://schemas.microsoft.com/office/drawing/2014/main" id="{835FF2AB-8E5D-2B4F-8B0A-DF6DE75499C8}"/>
              </a:ext>
            </a:extLst>
          </p:cNvPr>
          <p:cNvSpPr txBox="1"/>
          <p:nvPr/>
        </p:nvSpPr>
        <p:spPr>
          <a:xfrm>
            <a:off x="3535010" y="242250"/>
            <a:ext cx="4888646" cy="369332"/>
          </a:xfrm>
          <a:prstGeom prst="rect">
            <a:avLst/>
          </a:prstGeom>
          <a:noFill/>
        </p:spPr>
        <p:txBody>
          <a:bodyPr wrap="none" rtlCol="0">
            <a:spAutoFit/>
          </a:bodyPr>
          <a:lstStyle/>
          <a:p>
            <a:r>
              <a:rPr lang="en-US" dirty="0">
                <a:latin typeface="Palatino" pitchFamily="2" charset="77"/>
                <a:ea typeface="Palatino" pitchFamily="2" charset="77"/>
              </a:rPr>
              <a:t>From Bosworth, </a:t>
            </a:r>
            <a:r>
              <a:rPr lang="en-US" i="1" dirty="0">
                <a:latin typeface="Palatino" pitchFamily="2" charset="77"/>
                <a:ea typeface="Palatino" pitchFamily="2" charset="77"/>
              </a:rPr>
              <a:t>Alexander and the East </a:t>
            </a:r>
            <a:r>
              <a:rPr lang="en-US" dirty="0">
                <a:latin typeface="Palatino" pitchFamily="2" charset="77"/>
                <a:ea typeface="Palatino" pitchFamily="2" charset="77"/>
              </a:rPr>
              <a:t>(pg. 17)</a:t>
            </a:r>
          </a:p>
        </p:txBody>
      </p:sp>
    </p:spTree>
    <p:extLst>
      <p:ext uri="{BB962C8B-B14F-4D97-AF65-F5344CB8AC3E}">
        <p14:creationId xmlns:p14="http://schemas.microsoft.com/office/powerpoint/2010/main" val="3415063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5FF2AB-8E5D-2B4F-8B0A-DF6DE75499C8}"/>
              </a:ext>
            </a:extLst>
          </p:cNvPr>
          <p:cNvSpPr txBox="1"/>
          <p:nvPr/>
        </p:nvSpPr>
        <p:spPr>
          <a:xfrm>
            <a:off x="1225564" y="617388"/>
            <a:ext cx="9958251"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alatino" pitchFamily="2" charset="77"/>
                <a:ea typeface="Palatino" pitchFamily="2" charset="77"/>
              </a:rPr>
              <a:t>The aftermath of the battle is one of the famous episodes in Alexander’s campaign: </a:t>
            </a:r>
          </a:p>
          <a:p>
            <a:endParaRPr lang="en-US" dirty="0">
              <a:latin typeface="Palatino" pitchFamily="2" charset="77"/>
              <a:ea typeface="Palatino" pitchFamily="2" charset="77"/>
            </a:endParaRPr>
          </a:p>
          <a:p>
            <a:r>
              <a:rPr lang="en-US" u="sng" dirty="0">
                <a:latin typeface="Palatino" pitchFamily="2" charset="77"/>
                <a:ea typeface="Palatino" pitchFamily="2" charset="77"/>
              </a:rPr>
              <a:t>Arrian 5.18.4</a:t>
            </a:r>
            <a:r>
              <a:rPr lang="en-US" dirty="0">
                <a:latin typeface="Palatino" pitchFamily="2" charset="77"/>
                <a:ea typeface="Palatino" pitchFamily="2" charset="77"/>
              </a:rPr>
              <a:t>: “</a:t>
            </a:r>
            <a:r>
              <a:rPr lang="en-US" dirty="0" err="1">
                <a:latin typeface="Palatino" pitchFamily="2" charset="77"/>
                <a:ea typeface="Palatino" pitchFamily="2" charset="77"/>
              </a:rPr>
              <a:t>Porus</a:t>
            </a:r>
            <a:r>
              <a:rPr lang="en-US" dirty="0">
                <a:latin typeface="Palatino" pitchFamily="2" charset="77"/>
                <a:ea typeface="Palatino" pitchFamily="2" charset="77"/>
              </a:rPr>
              <a:t> had played a distinguished role in the battle, not only as commander-in-chief, but as a fine soldier… unlike the great king Darius he did not give way and start a general flight by his own example…”</a:t>
            </a:r>
          </a:p>
          <a:p>
            <a:endParaRPr lang="en-US" dirty="0">
              <a:latin typeface="Palatino" pitchFamily="2" charset="77"/>
              <a:ea typeface="Palatino" pitchFamily="2" charset="77"/>
            </a:endParaRPr>
          </a:p>
          <a:p>
            <a:r>
              <a:rPr lang="en-US" u="sng" dirty="0">
                <a:latin typeface="Palatino" pitchFamily="2" charset="77"/>
                <a:ea typeface="Palatino" pitchFamily="2" charset="77"/>
              </a:rPr>
              <a:t>Arrian 5.18.6</a:t>
            </a:r>
            <a:r>
              <a:rPr lang="en-US" dirty="0">
                <a:latin typeface="Palatino" pitchFamily="2" charset="77"/>
                <a:ea typeface="Palatino" pitchFamily="2" charset="77"/>
              </a:rPr>
              <a:t>: “Alexander dearly wanted to save the life of a great man he had seen fight a noble battle. So he first sent out </a:t>
            </a:r>
            <a:r>
              <a:rPr lang="en-US" dirty="0" err="1">
                <a:latin typeface="Palatino" pitchFamily="2" charset="77"/>
                <a:ea typeface="Palatino" pitchFamily="2" charset="77"/>
              </a:rPr>
              <a:t>Taxiles</a:t>
            </a:r>
            <a:r>
              <a:rPr lang="en-US" dirty="0">
                <a:latin typeface="Palatino" pitchFamily="2" charset="77"/>
                <a:ea typeface="Palatino" pitchFamily="2" charset="77"/>
              </a:rPr>
              <a:t> the Indian to reason with him. </a:t>
            </a:r>
            <a:r>
              <a:rPr lang="en-US" dirty="0" err="1">
                <a:latin typeface="Palatino" pitchFamily="2" charset="77"/>
                <a:ea typeface="Palatino" pitchFamily="2" charset="77"/>
              </a:rPr>
              <a:t>Taxiles</a:t>
            </a:r>
            <a:r>
              <a:rPr lang="en-US" dirty="0">
                <a:latin typeface="Palatino" pitchFamily="2" charset="77"/>
                <a:ea typeface="Palatino" pitchFamily="2" charset="77"/>
              </a:rPr>
              <a:t> rode up as close as he thought safe to the elephant carrying </a:t>
            </a:r>
            <a:r>
              <a:rPr lang="en-US" dirty="0" err="1">
                <a:latin typeface="Palatino" pitchFamily="2" charset="77"/>
                <a:ea typeface="Palatino" pitchFamily="2" charset="77"/>
              </a:rPr>
              <a:t>Porus</a:t>
            </a:r>
            <a:r>
              <a:rPr lang="en-US" dirty="0">
                <a:latin typeface="Palatino" pitchFamily="2" charset="77"/>
                <a:ea typeface="Palatino" pitchFamily="2" charset="77"/>
              </a:rPr>
              <a:t>, and asked him to halt the animal, as there was no escape, and listen to Alexander’s proposals. Seeing an old enemy in </a:t>
            </a:r>
            <a:r>
              <a:rPr lang="en-US" dirty="0" err="1">
                <a:latin typeface="Palatino" pitchFamily="2" charset="77"/>
                <a:ea typeface="Palatino" pitchFamily="2" charset="77"/>
              </a:rPr>
              <a:t>Taxiles</a:t>
            </a:r>
            <a:r>
              <a:rPr lang="en-US" dirty="0">
                <a:latin typeface="Palatino" pitchFamily="2" charset="77"/>
                <a:ea typeface="Palatino" pitchFamily="2" charset="77"/>
              </a:rPr>
              <a:t>, </a:t>
            </a:r>
            <a:r>
              <a:rPr lang="en-US" dirty="0" err="1">
                <a:latin typeface="Palatino" pitchFamily="2" charset="77"/>
                <a:ea typeface="Palatino" pitchFamily="2" charset="77"/>
              </a:rPr>
              <a:t>Porus</a:t>
            </a:r>
            <a:r>
              <a:rPr lang="en-US" dirty="0">
                <a:latin typeface="Palatino" pitchFamily="2" charset="77"/>
                <a:ea typeface="Palatino" pitchFamily="2" charset="77"/>
              </a:rPr>
              <a:t> made for him with javelin in hand: and he could well have killed him…”</a:t>
            </a:r>
          </a:p>
          <a:p>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Alexander sends several men to talk down </a:t>
            </a:r>
            <a:r>
              <a:rPr lang="en-US" dirty="0" err="1">
                <a:latin typeface="Palatino" pitchFamily="2" charset="77"/>
                <a:ea typeface="Palatino" pitchFamily="2" charset="77"/>
              </a:rPr>
              <a:t>Porus</a:t>
            </a:r>
            <a:r>
              <a:rPr lang="en-US" dirty="0">
                <a:latin typeface="Palatino" pitchFamily="2" charset="77"/>
                <a:ea typeface="Palatino" pitchFamily="2" charset="77"/>
              </a:rPr>
              <a:t>, finally succeeding with an old friend, who brought him to A.</a:t>
            </a:r>
          </a:p>
          <a:p>
            <a:endParaRPr lang="en-US" dirty="0">
              <a:latin typeface="Palatino" pitchFamily="2" charset="77"/>
              <a:ea typeface="Palatino" pitchFamily="2" charset="77"/>
            </a:endParaRPr>
          </a:p>
          <a:p>
            <a:endParaRPr lang="en-US" dirty="0">
              <a:latin typeface="Palatino" pitchFamily="2" charset="77"/>
              <a:ea typeface="Palatino" pitchFamily="2" charset="77"/>
            </a:endParaRPr>
          </a:p>
          <a:p>
            <a:endParaRPr lang="en-US" dirty="0">
              <a:latin typeface="Palatino" pitchFamily="2" charset="77"/>
              <a:ea typeface="Palatino" pitchFamily="2" charset="77"/>
            </a:endParaRPr>
          </a:p>
          <a:p>
            <a:r>
              <a:rPr lang="en-US" dirty="0">
                <a:latin typeface="Palatino" pitchFamily="2" charset="77"/>
                <a:ea typeface="Palatino" pitchFamily="2" charset="77"/>
              </a:rPr>
              <a:t> </a:t>
            </a:r>
          </a:p>
        </p:txBody>
      </p:sp>
      <p:sp>
        <p:nvSpPr>
          <p:cNvPr id="2" name="TextBox 1">
            <a:extLst>
              <a:ext uri="{FF2B5EF4-FFF2-40B4-BE49-F238E27FC236}">
                <a16:creationId xmlns:a16="http://schemas.microsoft.com/office/drawing/2014/main" id="{58EDCA77-3081-DB4E-903B-CEC1AC1983EF}"/>
              </a:ext>
            </a:extLst>
          </p:cNvPr>
          <p:cNvSpPr txBox="1"/>
          <p:nvPr/>
        </p:nvSpPr>
        <p:spPr>
          <a:xfrm>
            <a:off x="5294338" y="155723"/>
            <a:ext cx="974113" cy="461665"/>
          </a:xfrm>
          <a:prstGeom prst="rect">
            <a:avLst/>
          </a:prstGeom>
          <a:noFill/>
        </p:spPr>
        <p:txBody>
          <a:bodyPr wrap="none" rtlCol="0">
            <a:spAutoFit/>
          </a:bodyPr>
          <a:lstStyle/>
          <a:p>
            <a:r>
              <a:rPr lang="en-US" sz="2400" dirty="0" err="1">
                <a:solidFill>
                  <a:srgbClr val="FFC000"/>
                </a:solidFill>
                <a:latin typeface="Palatino" pitchFamily="2" charset="77"/>
                <a:ea typeface="Palatino" pitchFamily="2" charset="77"/>
              </a:rPr>
              <a:t>Porus</a:t>
            </a:r>
            <a:endParaRPr lang="en-US" sz="2400" dirty="0">
              <a:solidFill>
                <a:srgbClr val="FFC000"/>
              </a:solidFill>
              <a:latin typeface="Palatino" pitchFamily="2" charset="77"/>
              <a:ea typeface="Palatino" pitchFamily="2" charset="77"/>
            </a:endParaRPr>
          </a:p>
        </p:txBody>
      </p:sp>
    </p:spTree>
    <p:extLst>
      <p:ext uri="{BB962C8B-B14F-4D97-AF65-F5344CB8AC3E}">
        <p14:creationId xmlns:p14="http://schemas.microsoft.com/office/powerpoint/2010/main" val="2580804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5FF2AB-8E5D-2B4F-8B0A-DF6DE75499C8}"/>
              </a:ext>
            </a:extLst>
          </p:cNvPr>
          <p:cNvSpPr txBox="1"/>
          <p:nvPr/>
        </p:nvSpPr>
        <p:spPr>
          <a:xfrm>
            <a:off x="1225564" y="617388"/>
            <a:ext cx="9958251" cy="6186309"/>
          </a:xfrm>
          <a:prstGeom prst="rect">
            <a:avLst/>
          </a:prstGeom>
          <a:noFill/>
        </p:spPr>
        <p:txBody>
          <a:bodyPr wrap="square" rtlCol="0">
            <a:spAutoFit/>
          </a:bodyPr>
          <a:lstStyle/>
          <a:p>
            <a:r>
              <a:rPr lang="en-US" u="sng" dirty="0">
                <a:latin typeface="Palatino" pitchFamily="2" charset="77"/>
                <a:ea typeface="Palatino" pitchFamily="2" charset="77"/>
              </a:rPr>
              <a:t>Arrian 5.19</a:t>
            </a:r>
            <a:r>
              <a:rPr lang="en-US" dirty="0">
                <a:latin typeface="Palatino" pitchFamily="2" charset="77"/>
                <a:ea typeface="Palatino" pitchFamily="2" charset="77"/>
              </a:rPr>
              <a:t>: “He reined in his horse and gazed for a while at </a:t>
            </a:r>
            <a:r>
              <a:rPr lang="en-US" dirty="0" err="1">
                <a:latin typeface="Palatino" pitchFamily="2" charset="77"/>
                <a:ea typeface="Palatino" pitchFamily="2" charset="77"/>
              </a:rPr>
              <a:t>Porus</a:t>
            </a:r>
            <a:r>
              <a:rPr lang="en-US" dirty="0">
                <a:latin typeface="Palatino" pitchFamily="2" charset="77"/>
                <a:ea typeface="Palatino" pitchFamily="2" charset="77"/>
              </a:rPr>
              <a:t>, struck by the size of the man (he was over seven and a half feet tall), his handsome looks, and the way he seemed quite unbroken in spirit, more like one brave man meeting another after an </a:t>
            </a:r>
            <a:r>
              <a:rPr lang="en-US" dirty="0" err="1">
                <a:latin typeface="Palatino" pitchFamily="2" charset="77"/>
                <a:ea typeface="Palatino" pitchFamily="2" charset="77"/>
              </a:rPr>
              <a:t>honourable</a:t>
            </a:r>
            <a:r>
              <a:rPr lang="en-US" dirty="0">
                <a:latin typeface="Palatino" pitchFamily="2" charset="77"/>
                <a:ea typeface="Palatino" pitchFamily="2" charset="77"/>
              </a:rPr>
              <a:t> battle for his kingdom with another king. Alexander was the first to speak. </a:t>
            </a:r>
          </a:p>
          <a:p>
            <a:endParaRPr lang="en-US" dirty="0">
              <a:latin typeface="Palatino" pitchFamily="2" charset="77"/>
              <a:ea typeface="Palatino" pitchFamily="2" charset="77"/>
            </a:endParaRPr>
          </a:p>
          <a:p>
            <a:r>
              <a:rPr lang="en-US" dirty="0">
                <a:latin typeface="Palatino" pitchFamily="2" charset="77"/>
                <a:ea typeface="Palatino" pitchFamily="2" charset="77"/>
              </a:rPr>
              <a:t>He asked </a:t>
            </a:r>
            <a:r>
              <a:rPr lang="en-US" dirty="0" err="1">
                <a:latin typeface="Palatino" pitchFamily="2" charset="77"/>
                <a:ea typeface="Palatino" pitchFamily="2" charset="77"/>
              </a:rPr>
              <a:t>Porus</a:t>
            </a:r>
            <a:r>
              <a:rPr lang="en-US" dirty="0">
                <a:latin typeface="Palatino" pitchFamily="2" charset="77"/>
                <a:ea typeface="Palatino" pitchFamily="2" charset="77"/>
              </a:rPr>
              <a:t> to say what he wished to be done with him, and </a:t>
            </a:r>
            <a:r>
              <a:rPr lang="en-US" dirty="0" err="1">
                <a:latin typeface="Palatino" pitchFamily="2" charset="77"/>
                <a:ea typeface="Palatino" pitchFamily="2" charset="77"/>
              </a:rPr>
              <a:t>Porus</a:t>
            </a:r>
            <a:r>
              <a:rPr lang="en-US" dirty="0">
                <a:latin typeface="Palatino" pitchFamily="2" charset="77"/>
                <a:ea typeface="Palatino" pitchFamily="2" charset="77"/>
              </a:rPr>
              <a:t> is said to have replied: “Treat me, Alexander, like a king”. Pleased with this answer, Alexander said “For myself, </a:t>
            </a:r>
            <a:r>
              <a:rPr lang="en-US" dirty="0" err="1">
                <a:latin typeface="Palatino" pitchFamily="2" charset="77"/>
                <a:ea typeface="Palatino" pitchFamily="2" charset="77"/>
              </a:rPr>
              <a:t>Porus</a:t>
            </a:r>
            <a:r>
              <a:rPr lang="en-US" dirty="0">
                <a:latin typeface="Palatino" pitchFamily="2" charset="77"/>
                <a:ea typeface="Palatino" pitchFamily="2" charset="77"/>
              </a:rPr>
              <a:t>, I shall do as you ask: tell me know now what you expect for yourself”. </a:t>
            </a:r>
            <a:r>
              <a:rPr lang="en-US" dirty="0" err="1">
                <a:latin typeface="Palatino" pitchFamily="2" charset="77"/>
                <a:ea typeface="Palatino" pitchFamily="2" charset="77"/>
              </a:rPr>
              <a:t>Porus</a:t>
            </a:r>
            <a:r>
              <a:rPr lang="en-US" dirty="0">
                <a:latin typeface="Palatino" pitchFamily="2" charset="77"/>
                <a:ea typeface="Palatino" pitchFamily="2" charset="77"/>
              </a:rPr>
              <a:t> replied that everything was contained in that one request. Yet more impressed by this answer, Alexander granted </a:t>
            </a:r>
            <a:r>
              <a:rPr lang="en-US" dirty="0" err="1">
                <a:latin typeface="Palatino" pitchFamily="2" charset="77"/>
                <a:ea typeface="Palatino" pitchFamily="2" charset="77"/>
              </a:rPr>
              <a:t>Porus</a:t>
            </a:r>
            <a:r>
              <a:rPr lang="en-US" dirty="0">
                <a:latin typeface="Palatino" pitchFamily="2" charset="77"/>
                <a:ea typeface="Palatino" pitchFamily="2" charset="77"/>
              </a:rPr>
              <a:t> continued rule over his Indian kingdom and added to its original extent further territory which more than doubled it. This was how he fulfilled his own commitment to treat a brave man “like a king”, and </a:t>
            </a:r>
            <a:r>
              <a:rPr lang="en-US" dirty="0" err="1">
                <a:latin typeface="Palatino" pitchFamily="2" charset="77"/>
                <a:ea typeface="Palatino" pitchFamily="2" charset="77"/>
              </a:rPr>
              <a:t>Porus</a:t>
            </a:r>
            <a:r>
              <a:rPr lang="en-US" dirty="0">
                <a:latin typeface="Palatino" pitchFamily="2" charset="77"/>
                <a:ea typeface="Palatino" pitchFamily="2" charset="77"/>
              </a:rPr>
              <a:t>’ response was complete loyalty thereafter.”</a:t>
            </a:r>
          </a:p>
          <a:p>
            <a:endParaRPr lang="en-US" dirty="0">
              <a:latin typeface="Palatino" pitchFamily="2" charset="77"/>
              <a:ea typeface="Palatino" pitchFamily="2" charset="77"/>
            </a:endParaRPr>
          </a:p>
          <a:p>
            <a:r>
              <a:rPr lang="en-US" dirty="0">
                <a:latin typeface="Palatino" pitchFamily="2" charset="77"/>
                <a:ea typeface="Palatino" pitchFamily="2" charset="77"/>
              </a:rPr>
              <a:t>Plutarch (60) reports a shorter but similar version of the story, with less emphasis on the figure of </a:t>
            </a:r>
            <a:r>
              <a:rPr lang="en-US" dirty="0" err="1">
                <a:latin typeface="Palatino" pitchFamily="2" charset="77"/>
                <a:ea typeface="Palatino" pitchFamily="2" charset="77"/>
              </a:rPr>
              <a:t>Porus</a:t>
            </a:r>
            <a:r>
              <a:rPr lang="en-US" dirty="0">
                <a:latin typeface="Palatino" pitchFamily="2" charset="77"/>
                <a:ea typeface="Palatino" pitchFamily="2" charset="77"/>
              </a:rPr>
              <a:t>; he also makes clear that his expanded territory was included in Philip’s satrapy.</a:t>
            </a:r>
          </a:p>
          <a:p>
            <a:endParaRPr lang="en-US" dirty="0">
              <a:latin typeface="Palatino" pitchFamily="2" charset="77"/>
              <a:ea typeface="Palatino" pitchFamily="2" charset="77"/>
            </a:endParaRPr>
          </a:p>
          <a:p>
            <a:r>
              <a:rPr lang="en-US" dirty="0">
                <a:solidFill>
                  <a:srgbClr val="FFC000"/>
                </a:solidFill>
                <a:latin typeface="Palatino" pitchFamily="2" charset="77"/>
                <a:ea typeface="Palatino" pitchFamily="2" charset="77"/>
              </a:rPr>
              <a:t>Q</a:t>
            </a:r>
            <a:r>
              <a:rPr lang="en-US" dirty="0">
                <a:latin typeface="Palatino" pitchFamily="2" charset="77"/>
                <a:ea typeface="Palatino" pitchFamily="2" charset="77"/>
              </a:rPr>
              <a:t>) So is </a:t>
            </a:r>
            <a:r>
              <a:rPr lang="en-US" dirty="0" err="1">
                <a:latin typeface="Palatino" pitchFamily="2" charset="77"/>
                <a:ea typeface="Palatino" pitchFamily="2" charset="77"/>
              </a:rPr>
              <a:t>Porus</a:t>
            </a:r>
            <a:r>
              <a:rPr lang="en-US" dirty="0">
                <a:latin typeface="Palatino" pitchFamily="2" charset="77"/>
                <a:ea typeface="Palatino" pitchFamily="2" charset="77"/>
              </a:rPr>
              <a:t> a king, or a vassal under a Macedonian satrap? Is Plutarch mistaken about the territory under Philip, or is Arrian exaggerating </a:t>
            </a:r>
            <a:r>
              <a:rPr lang="en-US" dirty="0" err="1">
                <a:latin typeface="Palatino" pitchFamily="2" charset="77"/>
                <a:ea typeface="Palatino" pitchFamily="2" charset="77"/>
              </a:rPr>
              <a:t>Porus</a:t>
            </a:r>
            <a:r>
              <a:rPr lang="en-US" dirty="0">
                <a:latin typeface="Palatino" pitchFamily="2" charset="77"/>
                <a:ea typeface="Palatino" pitchFamily="2" charset="77"/>
              </a:rPr>
              <a:t>’ continued kingship?</a:t>
            </a:r>
          </a:p>
          <a:p>
            <a:endParaRPr lang="en-US" dirty="0">
              <a:latin typeface="Palatino" pitchFamily="2" charset="77"/>
              <a:ea typeface="Palatino" pitchFamily="2" charset="77"/>
            </a:endParaRPr>
          </a:p>
          <a:p>
            <a:r>
              <a:rPr lang="en-US" dirty="0">
                <a:latin typeface="Palatino" pitchFamily="2" charset="77"/>
                <a:ea typeface="Palatino" pitchFamily="2" charset="77"/>
              </a:rPr>
              <a:t>*In 325, Philip was assassinated (Arrian 6.27), and his satrapy was divided (provisionally) between </a:t>
            </a:r>
            <a:r>
              <a:rPr lang="en-US" dirty="0" err="1">
                <a:latin typeface="Palatino" pitchFamily="2" charset="77"/>
                <a:ea typeface="Palatino" pitchFamily="2" charset="77"/>
              </a:rPr>
              <a:t>Taxiles</a:t>
            </a:r>
            <a:r>
              <a:rPr lang="en-US" dirty="0">
                <a:latin typeface="Palatino" pitchFamily="2" charset="77"/>
                <a:ea typeface="Palatino" pitchFamily="2" charset="77"/>
              </a:rPr>
              <a:t> and </a:t>
            </a:r>
            <a:r>
              <a:rPr lang="en-US" dirty="0" err="1">
                <a:latin typeface="Palatino" pitchFamily="2" charset="77"/>
                <a:ea typeface="Palatino" pitchFamily="2" charset="77"/>
              </a:rPr>
              <a:t>Eudamas</a:t>
            </a:r>
            <a:r>
              <a:rPr lang="en-US" dirty="0">
                <a:latin typeface="Palatino" pitchFamily="2" charset="77"/>
                <a:ea typeface="Palatino" pitchFamily="2" charset="77"/>
              </a:rPr>
              <a:t>. But Arrian also says later that Philip’s territory was </a:t>
            </a:r>
            <a:r>
              <a:rPr lang="en-US" i="1" dirty="0">
                <a:latin typeface="Palatino" pitchFamily="2" charset="77"/>
                <a:ea typeface="Palatino" pitchFamily="2" charset="77"/>
              </a:rPr>
              <a:t>west</a:t>
            </a:r>
            <a:r>
              <a:rPr lang="en-US" dirty="0">
                <a:latin typeface="Palatino" pitchFamily="2" charset="77"/>
                <a:ea typeface="Palatino" pitchFamily="2" charset="77"/>
              </a:rPr>
              <a:t> of the Indus, and that </a:t>
            </a:r>
            <a:r>
              <a:rPr lang="en-US" dirty="0" err="1">
                <a:latin typeface="Palatino" pitchFamily="2" charset="77"/>
                <a:ea typeface="Palatino" pitchFamily="2" charset="77"/>
              </a:rPr>
              <a:t>Porus</a:t>
            </a:r>
            <a:r>
              <a:rPr lang="en-US" dirty="0">
                <a:latin typeface="Palatino" pitchFamily="2" charset="77"/>
                <a:ea typeface="Palatino" pitchFamily="2" charset="77"/>
              </a:rPr>
              <a:t> was announced king of </a:t>
            </a:r>
            <a:r>
              <a:rPr lang="en-US" i="1" dirty="0">
                <a:latin typeface="Palatino" pitchFamily="2" charset="77"/>
                <a:ea typeface="Palatino" pitchFamily="2" charset="77"/>
              </a:rPr>
              <a:t>all</a:t>
            </a:r>
            <a:r>
              <a:rPr lang="en-US" dirty="0">
                <a:latin typeface="Palatino" pitchFamily="2" charset="77"/>
                <a:ea typeface="Palatino" pitchFamily="2" charset="77"/>
              </a:rPr>
              <a:t> acquired Indian territory (6.2.3 ; 6.2.1).</a:t>
            </a:r>
          </a:p>
        </p:txBody>
      </p:sp>
      <p:sp>
        <p:nvSpPr>
          <p:cNvPr id="2" name="TextBox 1">
            <a:extLst>
              <a:ext uri="{FF2B5EF4-FFF2-40B4-BE49-F238E27FC236}">
                <a16:creationId xmlns:a16="http://schemas.microsoft.com/office/drawing/2014/main" id="{58EDCA77-3081-DB4E-903B-CEC1AC1983EF}"/>
              </a:ext>
            </a:extLst>
          </p:cNvPr>
          <p:cNvSpPr txBox="1"/>
          <p:nvPr/>
        </p:nvSpPr>
        <p:spPr>
          <a:xfrm>
            <a:off x="5608943" y="155723"/>
            <a:ext cx="974113" cy="461665"/>
          </a:xfrm>
          <a:prstGeom prst="rect">
            <a:avLst/>
          </a:prstGeom>
          <a:noFill/>
        </p:spPr>
        <p:txBody>
          <a:bodyPr wrap="none" rtlCol="0">
            <a:spAutoFit/>
          </a:bodyPr>
          <a:lstStyle/>
          <a:p>
            <a:r>
              <a:rPr lang="en-US" sz="2400" dirty="0" err="1">
                <a:solidFill>
                  <a:srgbClr val="FFC000"/>
                </a:solidFill>
                <a:latin typeface="Palatino" pitchFamily="2" charset="77"/>
                <a:ea typeface="Palatino" pitchFamily="2" charset="77"/>
              </a:rPr>
              <a:t>Porus</a:t>
            </a:r>
            <a:endParaRPr lang="en-US" sz="2400" dirty="0">
              <a:solidFill>
                <a:srgbClr val="FFC000"/>
              </a:solidFill>
              <a:latin typeface="Palatino" pitchFamily="2" charset="77"/>
              <a:ea typeface="Palatino" pitchFamily="2" charset="77"/>
            </a:endParaRPr>
          </a:p>
        </p:txBody>
      </p:sp>
    </p:spTree>
    <p:extLst>
      <p:ext uri="{BB962C8B-B14F-4D97-AF65-F5344CB8AC3E}">
        <p14:creationId xmlns:p14="http://schemas.microsoft.com/office/powerpoint/2010/main" val="1442493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5FF2AB-8E5D-2B4F-8B0A-DF6DE75499C8}"/>
              </a:ext>
            </a:extLst>
          </p:cNvPr>
          <p:cNvSpPr txBox="1"/>
          <p:nvPr/>
        </p:nvSpPr>
        <p:spPr>
          <a:xfrm>
            <a:off x="1413134" y="617388"/>
            <a:ext cx="9958251"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alatino" pitchFamily="2" charset="77"/>
                <a:ea typeface="Palatino" pitchFamily="2" charset="77"/>
              </a:rPr>
              <a:t>Shortly after the battle of the </a:t>
            </a:r>
            <a:r>
              <a:rPr lang="en-US" dirty="0" err="1">
                <a:latin typeface="Palatino" pitchFamily="2" charset="77"/>
                <a:ea typeface="Palatino" pitchFamily="2" charset="77"/>
              </a:rPr>
              <a:t>Hydaspes</a:t>
            </a:r>
            <a:r>
              <a:rPr lang="en-US" dirty="0">
                <a:latin typeface="Palatino" pitchFamily="2" charset="77"/>
                <a:ea typeface="Palatino" pitchFamily="2" charset="77"/>
              </a:rPr>
              <a:t>, Alexander’s horse </a:t>
            </a:r>
            <a:r>
              <a:rPr lang="en-US" dirty="0" err="1">
                <a:latin typeface="Palatino" pitchFamily="2" charset="77"/>
                <a:ea typeface="Palatino" pitchFamily="2" charset="77"/>
              </a:rPr>
              <a:t>Bucephalas</a:t>
            </a:r>
            <a:r>
              <a:rPr lang="en-US" dirty="0">
                <a:latin typeface="Palatino" pitchFamily="2" charset="77"/>
                <a:ea typeface="Palatino" pitchFamily="2" charset="77"/>
              </a:rPr>
              <a:t> died (Arrian 5.19.5-6; Plutarch 61) -&gt; Alexander then founded two settlements on the </a:t>
            </a:r>
            <a:r>
              <a:rPr lang="en-US" dirty="0" err="1">
                <a:latin typeface="Palatino" pitchFamily="2" charset="77"/>
                <a:ea typeface="Palatino" pitchFamily="2" charset="77"/>
              </a:rPr>
              <a:t>Hydaspes</a:t>
            </a:r>
            <a:r>
              <a:rPr lang="en-US" dirty="0">
                <a:latin typeface="Palatino" pitchFamily="2" charset="77"/>
                <a:ea typeface="Palatino" pitchFamily="2" charset="77"/>
              </a:rPr>
              <a:t>, one named Nicaea (</a:t>
            </a:r>
            <a:r>
              <a:rPr lang="en-US" dirty="0" err="1">
                <a:latin typeface="Palatino" pitchFamily="2" charset="77"/>
                <a:ea typeface="Palatino" pitchFamily="2" charset="77"/>
              </a:rPr>
              <a:t>Nikaia</a:t>
            </a:r>
            <a:r>
              <a:rPr lang="en-US" dirty="0">
                <a:latin typeface="Palatino" pitchFamily="2" charset="77"/>
                <a:ea typeface="Palatino" pitchFamily="2" charset="77"/>
              </a:rPr>
              <a:t>) = “victory”, another named Bucephala (neither site has been found).</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This is in fact Arrian’s only mention of Alexander’s famous horse, and here notes that nobody else could mount him (cf. Plutarch’s story of the young Alexander).</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endParaRPr lang="en-US" dirty="0">
              <a:latin typeface="Palatino" pitchFamily="2" charset="77"/>
              <a:ea typeface="Palatino" pitchFamily="2" charset="77"/>
            </a:endParaRPr>
          </a:p>
        </p:txBody>
      </p:sp>
      <p:sp>
        <p:nvSpPr>
          <p:cNvPr id="2" name="TextBox 1">
            <a:extLst>
              <a:ext uri="{FF2B5EF4-FFF2-40B4-BE49-F238E27FC236}">
                <a16:creationId xmlns:a16="http://schemas.microsoft.com/office/drawing/2014/main" id="{58EDCA77-3081-DB4E-903B-CEC1AC1983EF}"/>
              </a:ext>
            </a:extLst>
          </p:cNvPr>
          <p:cNvSpPr txBox="1"/>
          <p:nvPr/>
        </p:nvSpPr>
        <p:spPr>
          <a:xfrm>
            <a:off x="4406761" y="155723"/>
            <a:ext cx="3028393" cy="400110"/>
          </a:xfrm>
          <a:prstGeom prst="rect">
            <a:avLst/>
          </a:prstGeom>
          <a:noFill/>
        </p:spPr>
        <p:txBody>
          <a:bodyPr wrap="none" rtlCol="0">
            <a:spAutoFit/>
          </a:bodyPr>
          <a:lstStyle/>
          <a:p>
            <a:r>
              <a:rPr lang="en-US" sz="2000" dirty="0" err="1">
                <a:solidFill>
                  <a:srgbClr val="FFC000"/>
                </a:solidFill>
                <a:latin typeface="Palatino" pitchFamily="2" charset="77"/>
                <a:ea typeface="Palatino" pitchFamily="2" charset="77"/>
              </a:rPr>
              <a:t>Bucephalas</a:t>
            </a:r>
            <a:r>
              <a:rPr lang="en-US" sz="2000" dirty="0">
                <a:solidFill>
                  <a:srgbClr val="FFC000"/>
                </a:solidFill>
                <a:latin typeface="Palatino" pitchFamily="2" charset="77"/>
                <a:ea typeface="Palatino" pitchFamily="2" charset="77"/>
              </a:rPr>
              <a:t> (Bucephalus)</a:t>
            </a:r>
          </a:p>
        </p:txBody>
      </p:sp>
      <p:sp>
        <p:nvSpPr>
          <p:cNvPr id="5" name="TextBox 4">
            <a:extLst>
              <a:ext uri="{FF2B5EF4-FFF2-40B4-BE49-F238E27FC236}">
                <a16:creationId xmlns:a16="http://schemas.microsoft.com/office/drawing/2014/main" id="{0542D8FA-44B8-B74E-A5EF-EE49530DC4AC}"/>
              </a:ext>
            </a:extLst>
          </p:cNvPr>
          <p:cNvSpPr txBox="1"/>
          <p:nvPr/>
        </p:nvSpPr>
        <p:spPr>
          <a:xfrm>
            <a:off x="3902667" y="2464047"/>
            <a:ext cx="4176977" cy="400110"/>
          </a:xfrm>
          <a:prstGeom prst="rect">
            <a:avLst/>
          </a:prstGeom>
          <a:noFill/>
        </p:spPr>
        <p:txBody>
          <a:bodyPr wrap="none" rtlCol="0">
            <a:spAutoFit/>
          </a:bodyPr>
          <a:lstStyle/>
          <a:p>
            <a:r>
              <a:rPr lang="en-US" sz="2000" dirty="0">
                <a:solidFill>
                  <a:srgbClr val="FFC000"/>
                </a:solidFill>
                <a:latin typeface="Palatino" pitchFamily="2" charset="77"/>
                <a:ea typeface="Palatino" pitchFamily="2" charset="77"/>
              </a:rPr>
              <a:t>The Good </a:t>
            </a:r>
            <a:r>
              <a:rPr lang="en-US" sz="2000" dirty="0" err="1">
                <a:solidFill>
                  <a:srgbClr val="FFC000"/>
                </a:solidFill>
                <a:latin typeface="Palatino" pitchFamily="2" charset="77"/>
                <a:ea typeface="Palatino" pitchFamily="2" charset="77"/>
              </a:rPr>
              <a:t>Porus</a:t>
            </a:r>
            <a:r>
              <a:rPr lang="en-US" sz="2000" dirty="0">
                <a:solidFill>
                  <a:srgbClr val="FFC000"/>
                </a:solidFill>
                <a:latin typeface="Palatino" pitchFamily="2" charset="77"/>
                <a:ea typeface="Palatino" pitchFamily="2" charset="77"/>
              </a:rPr>
              <a:t> and the Bad </a:t>
            </a:r>
            <a:r>
              <a:rPr lang="en-US" sz="2000" dirty="0" err="1">
                <a:solidFill>
                  <a:srgbClr val="FFC000"/>
                </a:solidFill>
                <a:latin typeface="Palatino" pitchFamily="2" charset="77"/>
                <a:ea typeface="Palatino" pitchFamily="2" charset="77"/>
              </a:rPr>
              <a:t>Porus</a:t>
            </a:r>
            <a:endParaRPr lang="en-US" sz="2000" dirty="0">
              <a:solidFill>
                <a:srgbClr val="FFC000"/>
              </a:solidFill>
              <a:latin typeface="Palatino" pitchFamily="2" charset="77"/>
              <a:ea typeface="Palatino" pitchFamily="2" charset="77"/>
            </a:endParaRPr>
          </a:p>
        </p:txBody>
      </p:sp>
      <p:sp>
        <p:nvSpPr>
          <p:cNvPr id="6" name="TextBox 5">
            <a:extLst>
              <a:ext uri="{FF2B5EF4-FFF2-40B4-BE49-F238E27FC236}">
                <a16:creationId xmlns:a16="http://schemas.microsoft.com/office/drawing/2014/main" id="{CC75F499-7A4C-284A-A86E-DFE36CCEE702}"/>
              </a:ext>
            </a:extLst>
          </p:cNvPr>
          <p:cNvSpPr txBox="1"/>
          <p:nvPr/>
        </p:nvSpPr>
        <p:spPr>
          <a:xfrm>
            <a:off x="1126078" y="2864157"/>
            <a:ext cx="9730154"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alatino" pitchFamily="2" charset="77"/>
                <a:ea typeface="Palatino" pitchFamily="2" charset="77"/>
              </a:rPr>
              <a:t>Arrian’s account of the aftermath of the battle with </a:t>
            </a:r>
            <a:r>
              <a:rPr lang="en-US" dirty="0" err="1">
                <a:latin typeface="Palatino" pitchFamily="2" charset="77"/>
                <a:ea typeface="Palatino" pitchFamily="2" charset="77"/>
              </a:rPr>
              <a:t>Porus</a:t>
            </a:r>
            <a:r>
              <a:rPr lang="en-US" dirty="0">
                <a:latin typeface="Palatino" pitchFamily="2" charset="77"/>
                <a:ea typeface="Palatino" pitchFamily="2" charset="77"/>
              </a:rPr>
              <a:t> is unique: he is the only author to explicitly compare </a:t>
            </a:r>
            <a:r>
              <a:rPr lang="en-US" dirty="0" err="1">
                <a:latin typeface="Palatino" pitchFamily="2" charset="77"/>
                <a:ea typeface="Palatino" pitchFamily="2" charset="77"/>
              </a:rPr>
              <a:t>Porus</a:t>
            </a:r>
            <a:r>
              <a:rPr lang="en-US" dirty="0">
                <a:latin typeface="Palatino" pitchFamily="2" charset="77"/>
                <a:ea typeface="Palatino" pitchFamily="2" charset="77"/>
              </a:rPr>
              <a:t> and Darius III, suggesting a bigger meditation on kingship (Howe).</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This becomes more clear when Arrian compares the first </a:t>
            </a:r>
            <a:r>
              <a:rPr lang="en-US" dirty="0" err="1">
                <a:latin typeface="Palatino" pitchFamily="2" charset="77"/>
                <a:ea typeface="Palatino" pitchFamily="2" charset="77"/>
              </a:rPr>
              <a:t>Porus</a:t>
            </a:r>
            <a:r>
              <a:rPr lang="en-US" dirty="0">
                <a:latin typeface="Palatino" pitchFamily="2" charset="77"/>
                <a:ea typeface="Palatino" pitchFamily="2" charset="77"/>
              </a:rPr>
              <a:t>, and another </a:t>
            </a:r>
            <a:r>
              <a:rPr lang="en-US" dirty="0" err="1">
                <a:latin typeface="Palatino" pitchFamily="2" charset="77"/>
                <a:ea typeface="Palatino" pitchFamily="2" charset="77"/>
              </a:rPr>
              <a:t>Porus</a:t>
            </a:r>
            <a:r>
              <a:rPr lang="en-US" dirty="0">
                <a:latin typeface="Palatino" pitchFamily="2" charset="77"/>
                <a:ea typeface="Palatino" pitchFamily="2" charset="77"/>
              </a:rPr>
              <a:t>, </a:t>
            </a:r>
            <a:r>
              <a:rPr lang="el-GR" dirty="0">
                <a:latin typeface="Palatino" pitchFamily="2" charset="77"/>
                <a:ea typeface="Palatino" pitchFamily="2" charset="77"/>
              </a:rPr>
              <a:t>Πώρος </a:t>
            </a:r>
            <a:r>
              <a:rPr lang="el-GR" dirty="0" err="1">
                <a:latin typeface="Palatino" pitchFamily="2" charset="77"/>
                <a:ea typeface="Palatino" pitchFamily="2" charset="77"/>
              </a:rPr>
              <a:t>ὁ</a:t>
            </a:r>
            <a:r>
              <a:rPr lang="el-GR" dirty="0">
                <a:latin typeface="Palatino" pitchFamily="2" charset="77"/>
                <a:ea typeface="Palatino" pitchFamily="2" charset="77"/>
              </a:rPr>
              <a:t> κακός</a:t>
            </a:r>
            <a:r>
              <a:rPr lang="en-US" dirty="0">
                <a:latin typeface="Palatino" pitchFamily="2" charset="77"/>
                <a:ea typeface="Palatino" pitchFamily="2" charset="77"/>
              </a:rPr>
              <a:t>, “the bad </a:t>
            </a:r>
            <a:r>
              <a:rPr lang="en-US" dirty="0" err="1">
                <a:latin typeface="Palatino" pitchFamily="2" charset="77"/>
                <a:ea typeface="Palatino" pitchFamily="2" charset="77"/>
              </a:rPr>
              <a:t>Porus</a:t>
            </a:r>
            <a:r>
              <a:rPr lang="en-US" dirty="0">
                <a:latin typeface="Palatino" pitchFamily="2" charset="77"/>
                <a:ea typeface="Palatino" pitchFamily="2" charset="77"/>
              </a:rPr>
              <a:t>” (5.21). This “bad </a:t>
            </a:r>
            <a:r>
              <a:rPr lang="en-US" dirty="0" err="1">
                <a:latin typeface="Palatino" pitchFamily="2" charset="77"/>
                <a:ea typeface="Palatino" pitchFamily="2" charset="77"/>
              </a:rPr>
              <a:t>Porus</a:t>
            </a:r>
            <a:r>
              <a:rPr lang="en-US" dirty="0">
                <a:latin typeface="Palatino" pitchFamily="2" charset="77"/>
                <a:ea typeface="Palatino" pitchFamily="2" charset="77"/>
              </a:rPr>
              <a:t>” is said to have made offers of surrender to Alexander before the </a:t>
            </a:r>
            <a:r>
              <a:rPr lang="en-US" dirty="0" err="1">
                <a:latin typeface="Palatino" pitchFamily="2" charset="77"/>
                <a:ea typeface="Palatino" pitchFamily="2" charset="77"/>
              </a:rPr>
              <a:t>Hydaspes</a:t>
            </a:r>
            <a:r>
              <a:rPr lang="en-US" dirty="0">
                <a:latin typeface="Palatino" pitchFamily="2" charset="77"/>
                <a:ea typeface="Palatino" pitchFamily="2" charset="77"/>
              </a:rPr>
              <a:t> battle, but fled after A. and the “Good” </a:t>
            </a:r>
            <a:r>
              <a:rPr lang="en-US" dirty="0" err="1">
                <a:latin typeface="Palatino" pitchFamily="2" charset="77"/>
                <a:ea typeface="Palatino" pitchFamily="2" charset="77"/>
              </a:rPr>
              <a:t>Porus</a:t>
            </a:r>
            <a:r>
              <a:rPr lang="en-US" dirty="0">
                <a:latin typeface="Palatino" pitchFamily="2" charset="77"/>
                <a:ea typeface="Palatino" pitchFamily="2" charset="77"/>
              </a:rPr>
              <a:t> came to terms.</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Only in Arrian does this “bad” </a:t>
            </a:r>
            <a:r>
              <a:rPr lang="en-US" dirty="0" err="1">
                <a:latin typeface="Palatino" pitchFamily="2" charset="77"/>
                <a:ea typeface="Palatino" pitchFamily="2" charset="77"/>
              </a:rPr>
              <a:t>Porus</a:t>
            </a:r>
            <a:r>
              <a:rPr lang="en-US" dirty="0">
                <a:latin typeface="Palatino" pitchFamily="2" charset="77"/>
                <a:ea typeface="Palatino" pitchFamily="2" charset="77"/>
              </a:rPr>
              <a:t> play such a large role, and it is Ptolemy who is crucial in defeating him. It is these pursuits that ultimately bring the army to the </a:t>
            </a:r>
            <a:r>
              <a:rPr lang="en-US" dirty="0" err="1">
                <a:latin typeface="Palatino" pitchFamily="2" charset="77"/>
                <a:ea typeface="Palatino" pitchFamily="2" charset="77"/>
              </a:rPr>
              <a:t>Hyphasis</a:t>
            </a:r>
            <a:r>
              <a:rPr lang="en-US" dirty="0">
                <a:latin typeface="Palatino" pitchFamily="2" charset="77"/>
                <a:ea typeface="Palatino" pitchFamily="2" charset="77"/>
              </a:rPr>
              <a:t> (Beas) river (also a bloody campaign against the </a:t>
            </a:r>
            <a:r>
              <a:rPr lang="en-US" dirty="0" err="1">
                <a:latin typeface="Palatino" pitchFamily="2" charset="77"/>
                <a:ea typeface="Palatino" pitchFamily="2" charset="77"/>
              </a:rPr>
              <a:t>Cathaeans</a:t>
            </a:r>
            <a:r>
              <a:rPr lang="en-US" dirty="0">
                <a:latin typeface="Palatino" pitchFamily="2" charset="77"/>
                <a:ea typeface="Palatino" pitchFamily="2" charset="77"/>
              </a:rPr>
              <a:t>, with the siege of </a:t>
            </a:r>
            <a:r>
              <a:rPr lang="en-US" dirty="0" err="1">
                <a:latin typeface="Palatino" pitchFamily="2" charset="77"/>
                <a:ea typeface="Palatino" pitchFamily="2" charset="77"/>
              </a:rPr>
              <a:t>Sangala</a:t>
            </a:r>
            <a:r>
              <a:rPr lang="en-US" dirty="0">
                <a:latin typeface="Palatino" pitchFamily="2" charset="77"/>
                <a:ea typeface="Palatino" pitchFamily="2" charset="77"/>
              </a:rPr>
              <a:t>, only documented at length in Arrian (5.23-24).</a:t>
            </a:r>
          </a:p>
        </p:txBody>
      </p:sp>
    </p:spTree>
    <p:extLst>
      <p:ext uri="{BB962C8B-B14F-4D97-AF65-F5344CB8AC3E}">
        <p14:creationId xmlns:p14="http://schemas.microsoft.com/office/powerpoint/2010/main" val="3980434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753671-3EB6-2442-AC51-0BF6DF87B6AF}"/>
              </a:ext>
            </a:extLst>
          </p:cNvPr>
          <p:cNvPicPr>
            <a:picLocks noChangeAspect="1"/>
          </p:cNvPicPr>
          <p:nvPr/>
        </p:nvPicPr>
        <p:blipFill>
          <a:blip r:embed="rId2"/>
          <a:stretch>
            <a:fillRect/>
          </a:stretch>
        </p:blipFill>
        <p:spPr>
          <a:xfrm>
            <a:off x="1101029" y="586935"/>
            <a:ext cx="10177512" cy="5684129"/>
          </a:xfrm>
          <a:prstGeom prst="rect">
            <a:avLst/>
          </a:prstGeom>
        </p:spPr>
      </p:pic>
    </p:spTree>
    <p:extLst>
      <p:ext uri="{BB962C8B-B14F-4D97-AF65-F5344CB8AC3E}">
        <p14:creationId xmlns:p14="http://schemas.microsoft.com/office/powerpoint/2010/main" val="150170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5E505F-4006-424E-95C2-D32990BAA58A}"/>
              </a:ext>
            </a:extLst>
          </p:cNvPr>
          <p:cNvPicPr>
            <a:picLocks noChangeAspect="1"/>
          </p:cNvPicPr>
          <p:nvPr/>
        </p:nvPicPr>
        <p:blipFill>
          <a:blip r:embed="rId2"/>
          <a:stretch>
            <a:fillRect/>
          </a:stretch>
        </p:blipFill>
        <p:spPr>
          <a:xfrm>
            <a:off x="2811781" y="0"/>
            <a:ext cx="5680709" cy="6875048"/>
          </a:xfrm>
          <a:prstGeom prst="rect">
            <a:avLst/>
          </a:prstGeom>
        </p:spPr>
      </p:pic>
      <p:sp>
        <p:nvSpPr>
          <p:cNvPr id="3" name="Frame 2">
            <a:extLst>
              <a:ext uri="{FF2B5EF4-FFF2-40B4-BE49-F238E27FC236}">
                <a16:creationId xmlns:a16="http://schemas.microsoft.com/office/drawing/2014/main" id="{05A308EC-8C87-2A44-B7DF-FEFCF4B1FC26}"/>
              </a:ext>
            </a:extLst>
          </p:cNvPr>
          <p:cNvSpPr/>
          <p:nvPr/>
        </p:nvSpPr>
        <p:spPr>
          <a:xfrm>
            <a:off x="5394960" y="1897380"/>
            <a:ext cx="3463290" cy="348615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263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5FF2AB-8E5D-2B4F-8B0A-DF6DE75499C8}"/>
              </a:ext>
            </a:extLst>
          </p:cNvPr>
          <p:cNvSpPr txBox="1"/>
          <p:nvPr/>
        </p:nvSpPr>
        <p:spPr>
          <a:xfrm>
            <a:off x="1225565" y="672068"/>
            <a:ext cx="7027482" cy="646330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Palatino" pitchFamily="2" charset="77"/>
                <a:ea typeface="Palatino" pitchFamily="2" charset="77"/>
              </a:rPr>
              <a:t>The ”Mystery of the Elephant Medallions” (Frank Holt)</a:t>
            </a:r>
          </a:p>
          <a:p>
            <a:pPr marL="285750" indent="-285750">
              <a:buFontTx/>
              <a:buChar char="-"/>
            </a:pPr>
            <a:r>
              <a:rPr lang="en-US" dirty="0">
                <a:latin typeface="Palatino" pitchFamily="2" charset="77"/>
                <a:ea typeface="Palatino" pitchFamily="2" charset="77"/>
              </a:rPr>
              <a:t>Probably produced at Babylon under </a:t>
            </a:r>
            <a:r>
              <a:rPr lang="en-US" dirty="0" err="1">
                <a:latin typeface="Palatino" pitchFamily="2" charset="77"/>
                <a:ea typeface="Palatino" pitchFamily="2" charset="77"/>
              </a:rPr>
              <a:t>Mazaeus</a:t>
            </a:r>
            <a:endParaRPr lang="en-US" dirty="0">
              <a:latin typeface="Palatino" pitchFamily="2" charset="77"/>
              <a:ea typeface="Palatino" pitchFamily="2" charset="77"/>
            </a:endParaRPr>
          </a:p>
          <a:p>
            <a:pPr marL="285750" indent="-285750">
              <a:buFontTx/>
              <a:buChar char="-"/>
            </a:pPr>
            <a:r>
              <a:rPr lang="en-US" i="1" dirty="0" err="1">
                <a:latin typeface="Palatino" pitchFamily="2" charset="77"/>
                <a:ea typeface="Palatino" pitchFamily="2" charset="77"/>
              </a:rPr>
              <a:t>Aristeia</a:t>
            </a:r>
            <a:r>
              <a:rPr lang="en-US" dirty="0">
                <a:latin typeface="Palatino" pitchFamily="2" charset="77"/>
                <a:ea typeface="Palatino" pitchFamily="2" charset="77"/>
              </a:rPr>
              <a:t>: awards for merit in military service</a:t>
            </a:r>
          </a:p>
          <a:p>
            <a:pPr marL="285750" indent="-285750">
              <a:buFontTx/>
              <a:buChar char="-"/>
            </a:pPr>
            <a:r>
              <a:rPr lang="en-US" dirty="0">
                <a:latin typeface="Palatino" pitchFamily="2" charset="77"/>
                <a:ea typeface="Palatino" pitchFamily="2" charset="77"/>
              </a:rPr>
              <a:t>How does the imagery of the coins conflict with the accounts</a:t>
            </a:r>
          </a:p>
          <a:p>
            <a:r>
              <a:rPr lang="en-US" dirty="0">
                <a:latin typeface="Palatino" pitchFamily="2" charset="77"/>
                <a:ea typeface="Palatino" pitchFamily="2" charset="77"/>
              </a:rPr>
              <a:t>of our sources?</a:t>
            </a:r>
          </a:p>
          <a:p>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solidFill>
                  <a:srgbClr val="FFC000"/>
                </a:solidFill>
                <a:latin typeface="Palatino" pitchFamily="2" charset="77"/>
                <a:ea typeface="Palatino" pitchFamily="2" charset="77"/>
              </a:rPr>
              <a:t>What next? </a:t>
            </a:r>
            <a:r>
              <a:rPr lang="en-US" dirty="0">
                <a:latin typeface="Palatino" pitchFamily="2" charset="77"/>
                <a:ea typeface="Palatino" pitchFamily="2" charset="77"/>
              </a:rPr>
              <a:t>Alexander had now secured the previous borders of the Persian empire at the Indus, and established client kings beyond under a new, expanded, satrapy (?).</a:t>
            </a:r>
          </a:p>
          <a:p>
            <a:pPr marL="285750" indent="-285750">
              <a:buFontTx/>
              <a:buChar char="-"/>
            </a:pPr>
            <a:r>
              <a:rPr lang="en-US" dirty="0">
                <a:latin typeface="Palatino" pitchFamily="2" charset="77"/>
                <a:ea typeface="Palatino" pitchFamily="2" charset="77"/>
              </a:rPr>
              <a:t>But at the partition of Babylon (323, after Alexander’s death), </a:t>
            </a:r>
            <a:r>
              <a:rPr lang="en-US" dirty="0" err="1">
                <a:latin typeface="Palatino" pitchFamily="2" charset="77"/>
                <a:ea typeface="Palatino" pitchFamily="2" charset="77"/>
              </a:rPr>
              <a:t>Taxiles</a:t>
            </a:r>
            <a:r>
              <a:rPr lang="en-US" dirty="0">
                <a:latin typeface="Palatino" pitchFamily="2" charset="77"/>
                <a:ea typeface="Palatino" pitchFamily="2" charset="77"/>
              </a:rPr>
              <a:t> and </a:t>
            </a:r>
            <a:r>
              <a:rPr lang="en-US" dirty="0" err="1">
                <a:latin typeface="Palatino" pitchFamily="2" charset="77"/>
                <a:ea typeface="Palatino" pitchFamily="2" charset="77"/>
              </a:rPr>
              <a:t>Porus</a:t>
            </a:r>
            <a:r>
              <a:rPr lang="en-US" dirty="0">
                <a:latin typeface="Palatino" pitchFamily="2" charset="77"/>
                <a:ea typeface="Palatino" pitchFamily="2" charset="77"/>
              </a:rPr>
              <a:t> held their expanded territories, not as satraps but as (vassal) kings.</a:t>
            </a:r>
          </a:p>
          <a:p>
            <a:pPr marL="285750" indent="-285750">
              <a:buFontTx/>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What does Alexander’s response to resistance in the region say about his approach to empire-building? (cf. Sogdiana, another frontier region)</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What distorting effects does the region of “India” have on our accounts? Can we peel back the layers of distortion to understand A.’s goals in the region?</a:t>
            </a:r>
          </a:p>
          <a:p>
            <a:endParaRPr lang="en-US" dirty="0">
              <a:latin typeface="Palatino" pitchFamily="2" charset="77"/>
              <a:ea typeface="Palatino" pitchFamily="2" charset="77"/>
            </a:endParaRPr>
          </a:p>
          <a:p>
            <a:endParaRPr lang="en-US" dirty="0">
              <a:latin typeface="Palatino" pitchFamily="2" charset="77"/>
              <a:ea typeface="Palatino" pitchFamily="2" charset="77"/>
            </a:endParaRPr>
          </a:p>
          <a:p>
            <a:r>
              <a:rPr lang="en-US" dirty="0">
                <a:latin typeface="Palatino" pitchFamily="2" charset="77"/>
                <a:ea typeface="Palatino" pitchFamily="2" charset="77"/>
              </a:rPr>
              <a:t> </a:t>
            </a:r>
          </a:p>
        </p:txBody>
      </p:sp>
      <p:sp>
        <p:nvSpPr>
          <p:cNvPr id="2" name="TextBox 1">
            <a:extLst>
              <a:ext uri="{FF2B5EF4-FFF2-40B4-BE49-F238E27FC236}">
                <a16:creationId xmlns:a16="http://schemas.microsoft.com/office/drawing/2014/main" id="{58EDCA77-3081-DB4E-903B-CEC1AC1983EF}"/>
              </a:ext>
            </a:extLst>
          </p:cNvPr>
          <p:cNvSpPr txBox="1"/>
          <p:nvPr/>
        </p:nvSpPr>
        <p:spPr>
          <a:xfrm>
            <a:off x="5608943" y="155723"/>
            <a:ext cx="1011815"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Issues</a:t>
            </a:r>
          </a:p>
        </p:txBody>
      </p:sp>
      <p:pic>
        <p:nvPicPr>
          <p:cNvPr id="5" name="Picture 4">
            <a:extLst>
              <a:ext uri="{FF2B5EF4-FFF2-40B4-BE49-F238E27FC236}">
                <a16:creationId xmlns:a16="http://schemas.microsoft.com/office/drawing/2014/main" id="{59D3E290-10AA-5C41-9B1F-DDAB7D8298F3}"/>
              </a:ext>
            </a:extLst>
          </p:cNvPr>
          <p:cNvPicPr>
            <a:picLocks noChangeAspect="1"/>
          </p:cNvPicPr>
          <p:nvPr/>
        </p:nvPicPr>
        <p:blipFill>
          <a:blip r:embed="rId2"/>
          <a:stretch>
            <a:fillRect/>
          </a:stretch>
        </p:blipFill>
        <p:spPr>
          <a:xfrm>
            <a:off x="8470426" y="386555"/>
            <a:ext cx="2099388" cy="2081894"/>
          </a:xfrm>
          <a:prstGeom prst="rect">
            <a:avLst/>
          </a:prstGeom>
        </p:spPr>
      </p:pic>
      <p:pic>
        <p:nvPicPr>
          <p:cNvPr id="6" name="Picture 5">
            <a:extLst>
              <a:ext uri="{FF2B5EF4-FFF2-40B4-BE49-F238E27FC236}">
                <a16:creationId xmlns:a16="http://schemas.microsoft.com/office/drawing/2014/main" id="{CF81DF0C-7E2B-4A43-B06B-AB485BB27464}"/>
              </a:ext>
            </a:extLst>
          </p:cNvPr>
          <p:cNvPicPr>
            <a:picLocks noChangeAspect="1"/>
          </p:cNvPicPr>
          <p:nvPr/>
        </p:nvPicPr>
        <p:blipFill>
          <a:blip r:embed="rId3"/>
          <a:stretch>
            <a:fillRect/>
          </a:stretch>
        </p:blipFill>
        <p:spPr>
          <a:xfrm>
            <a:off x="8470425" y="2468449"/>
            <a:ext cx="2099389" cy="2081894"/>
          </a:xfrm>
          <a:prstGeom prst="rect">
            <a:avLst/>
          </a:prstGeom>
        </p:spPr>
      </p:pic>
    </p:spTree>
    <p:extLst>
      <p:ext uri="{BB962C8B-B14F-4D97-AF65-F5344CB8AC3E}">
        <p14:creationId xmlns:p14="http://schemas.microsoft.com/office/powerpoint/2010/main" val="1789584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6DA17-2AB6-9443-8610-E9ED58C0591C}"/>
              </a:ext>
            </a:extLst>
          </p:cNvPr>
          <p:cNvSpPr txBox="1"/>
          <p:nvPr/>
        </p:nvSpPr>
        <p:spPr>
          <a:xfrm>
            <a:off x="4662755" y="262890"/>
            <a:ext cx="2866490"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The End of the Line</a:t>
            </a:r>
          </a:p>
        </p:txBody>
      </p:sp>
      <p:sp>
        <p:nvSpPr>
          <p:cNvPr id="3" name="TextBox 2">
            <a:extLst>
              <a:ext uri="{FF2B5EF4-FFF2-40B4-BE49-F238E27FC236}">
                <a16:creationId xmlns:a16="http://schemas.microsoft.com/office/drawing/2014/main" id="{07DD90DF-D42D-244A-8261-AB2119297525}"/>
              </a:ext>
            </a:extLst>
          </p:cNvPr>
          <p:cNvSpPr txBox="1"/>
          <p:nvPr/>
        </p:nvSpPr>
        <p:spPr>
          <a:xfrm>
            <a:off x="1211580" y="724555"/>
            <a:ext cx="9978390" cy="5909310"/>
          </a:xfrm>
          <a:prstGeom prst="rect">
            <a:avLst/>
          </a:prstGeom>
          <a:noFill/>
        </p:spPr>
        <p:txBody>
          <a:bodyPr wrap="square" rtlCol="0">
            <a:spAutoFit/>
          </a:bodyPr>
          <a:lstStyle/>
          <a:p>
            <a:r>
              <a:rPr lang="en-US" dirty="0">
                <a:latin typeface="Palatino" pitchFamily="2" charset="77"/>
                <a:ea typeface="Palatino" pitchFamily="2" charset="77"/>
              </a:rPr>
              <a:t>*</a:t>
            </a:r>
            <a:r>
              <a:rPr lang="en-US" u="sng" dirty="0" err="1">
                <a:latin typeface="Palatino" pitchFamily="2" charset="77"/>
                <a:ea typeface="Palatino" pitchFamily="2" charset="77"/>
              </a:rPr>
              <a:t>Diodorus</a:t>
            </a:r>
            <a:r>
              <a:rPr lang="en-US" u="sng" dirty="0">
                <a:latin typeface="Palatino" pitchFamily="2" charset="77"/>
                <a:ea typeface="Palatino" pitchFamily="2" charset="77"/>
              </a:rPr>
              <a:t> (17.89.5)</a:t>
            </a:r>
            <a:r>
              <a:rPr lang="en-US" dirty="0">
                <a:latin typeface="Palatino" pitchFamily="2" charset="77"/>
                <a:ea typeface="Palatino" pitchFamily="2" charset="77"/>
              </a:rPr>
              <a:t>: “His plan was to get to the end of India, subduing all the inhabitants of the country on the way, and then to sail down to the Ocean.”</a:t>
            </a:r>
          </a:p>
          <a:p>
            <a:pPr marL="285750" indent="-285750">
              <a:buFontTx/>
              <a:buChar char="-"/>
            </a:pPr>
            <a:r>
              <a:rPr lang="en-US" dirty="0">
                <a:latin typeface="Palatino" pitchFamily="2" charset="77"/>
                <a:ea typeface="Palatino" pitchFamily="2" charset="77"/>
              </a:rPr>
              <a:t>Statement comes after the defeat of </a:t>
            </a:r>
            <a:r>
              <a:rPr lang="en-US" dirty="0" err="1">
                <a:latin typeface="Palatino" pitchFamily="2" charset="77"/>
                <a:ea typeface="Palatino" pitchFamily="2" charset="77"/>
              </a:rPr>
              <a:t>Porus</a:t>
            </a:r>
            <a:r>
              <a:rPr lang="en-US" dirty="0">
                <a:latin typeface="Palatino" pitchFamily="2" charset="77"/>
                <a:ea typeface="Palatino" pitchFamily="2" charset="77"/>
              </a:rPr>
              <a:t>; ship-building on the Indus river(!)</a:t>
            </a:r>
          </a:p>
          <a:p>
            <a:pPr marL="285750" indent="-285750">
              <a:buFontTx/>
              <a:buChar char="-"/>
            </a:pPr>
            <a:r>
              <a:rPr lang="en-US" dirty="0">
                <a:latin typeface="Palatino" pitchFamily="2" charset="77"/>
                <a:ea typeface="Palatino" pitchFamily="2" charset="77"/>
              </a:rPr>
              <a:t>Typically taken to refer to </a:t>
            </a:r>
            <a:r>
              <a:rPr lang="en-US" i="1" dirty="0">
                <a:latin typeface="Palatino" pitchFamily="2" charset="77"/>
                <a:ea typeface="Palatino" pitchFamily="2" charset="77"/>
              </a:rPr>
              <a:t>modern</a:t>
            </a:r>
            <a:r>
              <a:rPr lang="en-US" dirty="0">
                <a:latin typeface="Palatino" pitchFamily="2" charset="77"/>
                <a:ea typeface="Palatino" pitchFamily="2" charset="77"/>
              </a:rPr>
              <a:t> India, with an exit at the Bay of Bengal (distortion?)</a:t>
            </a:r>
          </a:p>
          <a:p>
            <a:pPr marL="285750" indent="-285750">
              <a:buFontTx/>
              <a:buChar char="-"/>
            </a:pPr>
            <a:r>
              <a:rPr lang="en-US" dirty="0" err="1">
                <a:latin typeface="Palatino" pitchFamily="2" charset="77"/>
                <a:ea typeface="Palatino" pitchFamily="2" charset="77"/>
              </a:rPr>
              <a:t>Diodorus</a:t>
            </a:r>
            <a:r>
              <a:rPr lang="en-US" dirty="0">
                <a:latin typeface="Palatino" pitchFamily="2" charset="77"/>
                <a:ea typeface="Palatino" pitchFamily="2" charset="77"/>
              </a:rPr>
              <a:t>’ statement describes </a:t>
            </a:r>
            <a:r>
              <a:rPr lang="en-US" i="1" dirty="0">
                <a:latin typeface="Palatino" pitchFamily="2" charset="77"/>
                <a:ea typeface="Palatino" pitchFamily="2" charset="77"/>
              </a:rPr>
              <a:t>exactly</a:t>
            </a:r>
            <a:r>
              <a:rPr lang="en-US" dirty="0">
                <a:latin typeface="Palatino" pitchFamily="2" charset="77"/>
                <a:ea typeface="Palatino" pitchFamily="2" charset="77"/>
              </a:rPr>
              <a:t> what Alexander actually did!</a:t>
            </a:r>
          </a:p>
          <a:p>
            <a:endParaRPr lang="en-US" dirty="0">
              <a:latin typeface="Palatino" pitchFamily="2" charset="77"/>
              <a:ea typeface="Palatino" pitchFamily="2" charset="77"/>
            </a:endParaRPr>
          </a:p>
          <a:p>
            <a:r>
              <a:rPr lang="en-US" dirty="0">
                <a:latin typeface="Palatino" pitchFamily="2" charset="77"/>
                <a:ea typeface="Palatino" pitchFamily="2" charset="77"/>
              </a:rPr>
              <a:t>*</a:t>
            </a:r>
            <a:r>
              <a:rPr lang="en-US" u="sng" dirty="0">
                <a:latin typeface="Palatino" pitchFamily="2" charset="77"/>
                <a:ea typeface="Palatino" pitchFamily="2" charset="77"/>
              </a:rPr>
              <a:t>Arrian (5.25.2)</a:t>
            </a:r>
            <a:r>
              <a:rPr lang="en-US" dirty="0">
                <a:latin typeface="Palatino" pitchFamily="2" charset="77"/>
                <a:ea typeface="Palatino" pitchFamily="2" charset="77"/>
              </a:rPr>
              <a:t>: “It was also reported that these Indians in the east (i.e. of the </a:t>
            </a:r>
            <a:r>
              <a:rPr lang="en-US" dirty="0" err="1">
                <a:latin typeface="Palatino" pitchFamily="2" charset="77"/>
                <a:ea typeface="Palatino" pitchFamily="2" charset="77"/>
              </a:rPr>
              <a:t>Hyphasis</a:t>
            </a:r>
            <a:r>
              <a:rPr lang="en-US" dirty="0">
                <a:latin typeface="Palatino" pitchFamily="2" charset="77"/>
                <a:ea typeface="Palatino" pitchFamily="2" charset="77"/>
              </a:rPr>
              <a:t>) had a far greater number of elephants than elsewhere in India, and that their elephants were distinguished for their great size and courage. These reports spurred in Alexander a desire to press on further. But the Macedonian’s spirits were flagging by now…”</a:t>
            </a:r>
          </a:p>
          <a:p>
            <a:pPr marL="285750" indent="-285750">
              <a:buFontTx/>
              <a:buChar char="-"/>
            </a:pPr>
            <a:r>
              <a:rPr lang="en-US" dirty="0">
                <a:latin typeface="Palatino" pitchFamily="2" charset="77"/>
                <a:ea typeface="Palatino" pitchFamily="2" charset="77"/>
              </a:rPr>
              <a:t>This </a:t>
            </a:r>
            <a:r>
              <a:rPr lang="en-US" i="1" dirty="0">
                <a:latin typeface="Palatino" pitchFamily="2" charset="77"/>
                <a:ea typeface="Palatino" pitchFamily="2" charset="77"/>
              </a:rPr>
              <a:t>clearly</a:t>
            </a:r>
            <a:r>
              <a:rPr lang="en-US" dirty="0">
                <a:latin typeface="Palatino" pitchFamily="2" charset="77"/>
                <a:ea typeface="Palatino" pitchFamily="2" charset="77"/>
              </a:rPr>
              <a:t> refers to a campaign into modern India</a:t>
            </a:r>
          </a:p>
          <a:p>
            <a:pPr marL="285750" indent="-285750">
              <a:buFontTx/>
              <a:buChar char="-"/>
            </a:pPr>
            <a:r>
              <a:rPr lang="en-US" dirty="0">
                <a:latin typeface="Palatino" pitchFamily="2" charset="77"/>
                <a:ea typeface="Palatino" pitchFamily="2" charset="77"/>
              </a:rPr>
              <a:t>Alexander then addresses his troops in a long speech in direct quotation (5.25.3-26.8), urging them on to this new phase of campaigning.</a:t>
            </a:r>
          </a:p>
          <a:p>
            <a:pPr marL="285750" indent="-285750">
              <a:buFontTx/>
              <a:buChar char="-"/>
            </a:pPr>
            <a:r>
              <a:rPr lang="en-US" dirty="0" err="1">
                <a:latin typeface="Palatino" pitchFamily="2" charset="77"/>
                <a:ea typeface="Palatino" pitchFamily="2" charset="77"/>
              </a:rPr>
              <a:t>Coenus</a:t>
            </a:r>
            <a:r>
              <a:rPr lang="en-US" dirty="0">
                <a:latin typeface="Palatino" pitchFamily="2" charset="77"/>
                <a:ea typeface="Palatino" pitchFamily="2" charset="77"/>
              </a:rPr>
              <a:t> speaks on behalf of the troops, who applaud (5.27)</a:t>
            </a:r>
          </a:p>
          <a:p>
            <a:pPr marL="285750" indent="-285750">
              <a:buFontTx/>
              <a:buChar char="-"/>
            </a:pPr>
            <a:r>
              <a:rPr lang="en-US" dirty="0">
                <a:latin typeface="Palatino" pitchFamily="2" charset="77"/>
                <a:ea typeface="Palatino" pitchFamily="2" charset="77"/>
              </a:rPr>
              <a:t>Ptolemy says that Alexander makes sacrifices on the </a:t>
            </a:r>
            <a:r>
              <a:rPr lang="en-US" dirty="0" err="1">
                <a:latin typeface="Palatino" pitchFamily="2" charset="77"/>
                <a:ea typeface="Palatino" pitchFamily="2" charset="77"/>
              </a:rPr>
              <a:t>Hyphasis</a:t>
            </a:r>
            <a:r>
              <a:rPr lang="en-US" dirty="0">
                <a:latin typeface="Palatino" pitchFamily="2" charset="77"/>
                <a:ea typeface="Palatino" pitchFamily="2" charset="77"/>
              </a:rPr>
              <a:t>, and they are inauspicious (5.28.4); after this Alexander concedes to end the campaign; 12 altars built on the </a:t>
            </a:r>
            <a:r>
              <a:rPr lang="en-US" dirty="0" err="1">
                <a:latin typeface="Palatino" pitchFamily="2" charset="77"/>
                <a:ea typeface="Palatino" pitchFamily="2" charset="77"/>
              </a:rPr>
              <a:t>Hyphasis</a:t>
            </a:r>
            <a:r>
              <a:rPr lang="en-US" dirty="0">
                <a:latin typeface="Palatino" pitchFamily="2" charset="77"/>
                <a:ea typeface="Palatino" pitchFamily="2" charset="77"/>
              </a:rPr>
              <a:t>.</a:t>
            </a:r>
          </a:p>
          <a:p>
            <a:endParaRPr lang="en-US" dirty="0">
              <a:latin typeface="Palatino" pitchFamily="2" charset="77"/>
              <a:ea typeface="Palatino" pitchFamily="2" charset="77"/>
            </a:endParaRPr>
          </a:p>
          <a:p>
            <a:r>
              <a:rPr lang="en-US" dirty="0">
                <a:latin typeface="Palatino" pitchFamily="2" charset="77"/>
                <a:ea typeface="Palatino" pitchFamily="2" charset="77"/>
              </a:rPr>
              <a:t>*</a:t>
            </a:r>
            <a:r>
              <a:rPr lang="en-US" u="sng" dirty="0">
                <a:latin typeface="Palatino" pitchFamily="2" charset="77"/>
                <a:ea typeface="Palatino" pitchFamily="2" charset="77"/>
              </a:rPr>
              <a:t>Plutarch (62)</a:t>
            </a:r>
            <a:r>
              <a:rPr lang="en-US" dirty="0">
                <a:latin typeface="Palatino" pitchFamily="2" charset="77"/>
                <a:ea typeface="Palatino" pitchFamily="2" charset="77"/>
              </a:rPr>
              <a:t>: “Another consequence of this battle with </a:t>
            </a:r>
            <a:r>
              <a:rPr lang="en-US" dirty="0" err="1">
                <a:latin typeface="Palatino" pitchFamily="2" charset="77"/>
                <a:ea typeface="Palatino" pitchFamily="2" charset="77"/>
              </a:rPr>
              <a:t>Porus</a:t>
            </a:r>
            <a:r>
              <a:rPr lang="en-US" dirty="0">
                <a:latin typeface="Palatino" pitchFamily="2" charset="77"/>
                <a:ea typeface="Palatino" pitchFamily="2" charset="77"/>
              </a:rPr>
              <a:t> was that it blunted the edge of the Macedonians’ courage and made them determined not to advance any farther into India… At first, Alexander was so overcome with disappointment and anger that he shut himself up and lay in his tent.” (Plutarch confuses the </a:t>
            </a:r>
            <a:r>
              <a:rPr lang="en-US" dirty="0" err="1">
                <a:latin typeface="Palatino" pitchFamily="2" charset="77"/>
                <a:ea typeface="Palatino" pitchFamily="2" charset="77"/>
              </a:rPr>
              <a:t>Hyphasis</a:t>
            </a:r>
            <a:r>
              <a:rPr lang="en-US" dirty="0">
                <a:latin typeface="Palatino" pitchFamily="2" charset="77"/>
                <a:ea typeface="Palatino" pitchFamily="2" charset="77"/>
              </a:rPr>
              <a:t> and the Ganges, which doesn’t help!)</a:t>
            </a:r>
          </a:p>
        </p:txBody>
      </p:sp>
    </p:spTree>
    <p:extLst>
      <p:ext uri="{BB962C8B-B14F-4D97-AF65-F5344CB8AC3E}">
        <p14:creationId xmlns:p14="http://schemas.microsoft.com/office/powerpoint/2010/main" val="3447600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6DA17-2AB6-9443-8610-E9ED58C0591C}"/>
              </a:ext>
            </a:extLst>
          </p:cNvPr>
          <p:cNvSpPr txBox="1"/>
          <p:nvPr/>
        </p:nvSpPr>
        <p:spPr>
          <a:xfrm>
            <a:off x="4662755" y="23446"/>
            <a:ext cx="2866490"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The End of the Line</a:t>
            </a:r>
          </a:p>
        </p:txBody>
      </p:sp>
      <p:sp>
        <p:nvSpPr>
          <p:cNvPr id="3" name="TextBox 2">
            <a:extLst>
              <a:ext uri="{FF2B5EF4-FFF2-40B4-BE49-F238E27FC236}">
                <a16:creationId xmlns:a16="http://schemas.microsoft.com/office/drawing/2014/main" id="{07DD90DF-D42D-244A-8261-AB2119297525}"/>
              </a:ext>
            </a:extLst>
          </p:cNvPr>
          <p:cNvSpPr txBox="1"/>
          <p:nvPr/>
        </p:nvSpPr>
        <p:spPr>
          <a:xfrm>
            <a:off x="1106805" y="559914"/>
            <a:ext cx="9978390" cy="6740307"/>
          </a:xfrm>
          <a:prstGeom prst="rect">
            <a:avLst/>
          </a:prstGeom>
          <a:noFill/>
        </p:spPr>
        <p:txBody>
          <a:bodyPr wrap="square" rtlCol="0">
            <a:spAutoFit/>
          </a:bodyPr>
          <a:lstStyle/>
          <a:p>
            <a:r>
              <a:rPr lang="en-US" dirty="0">
                <a:latin typeface="Palatino" pitchFamily="2" charset="77"/>
                <a:ea typeface="Palatino" pitchFamily="2" charset="77"/>
              </a:rPr>
              <a:t>W. </a:t>
            </a:r>
            <a:r>
              <a:rPr lang="en-US" dirty="0" err="1">
                <a:latin typeface="Palatino" pitchFamily="2" charset="77"/>
                <a:ea typeface="Palatino" pitchFamily="2" charset="77"/>
              </a:rPr>
              <a:t>Heckel</a:t>
            </a:r>
            <a:r>
              <a:rPr lang="en-US" dirty="0">
                <a:latin typeface="Palatino" pitchFamily="2" charset="77"/>
                <a:ea typeface="Palatino" pitchFamily="2" charset="77"/>
              </a:rPr>
              <a:t>,’</a:t>
            </a:r>
            <a:r>
              <a:rPr lang="en-US" i="1" dirty="0">
                <a:latin typeface="Palatino" pitchFamily="2" charset="77"/>
                <a:ea typeface="Palatino" pitchFamily="2" charset="77"/>
              </a:rPr>
              <a:t> Alexander the Great and the ’limits of the world’ (pg. 166)</a:t>
            </a:r>
            <a:r>
              <a:rPr lang="en-US" dirty="0">
                <a:latin typeface="Palatino" pitchFamily="2" charset="77"/>
                <a:ea typeface="Palatino" pitchFamily="2" charset="77"/>
              </a:rPr>
              <a:t>: “We need only look at Alexander’s own actions and preparations in order to see that the proposed invasion of India (</a:t>
            </a:r>
            <a:r>
              <a:rPr lang="en-US" i="1" dirty="0">
                <a:latin typeface="Palatino" pitchFamily="2" charset="77"/>
                <a:ea typeface="Palatino" pitchFamily="2" charset="77"/>
              </a:rPr>
              <a:t>i.e</a:t>
            </a:r>
            <a:r>
              <a:rPr lang="en-US" dirty="0">
                <a:latin typeface="Palatino" pitchFamily="2" charset="77"/>
                <a:ea typeface="Palatino" pitchFamily="2" charset="77"/>
              </a:rPr>
              <a:t>. modern India) was a sham. The clearest indications that Alexander believes he has completed the conquest of the Persian empire, and thus achieved his goal, are the sacrifices at the </a:t>
            </a:r>
            <a:r>
              <a:rPr lang="en-US" dirty="0" err="1">
                <a:latin typeface="Palatino" pitchFamily="2" charset="77"/>
                <a:ea typeface="Palatino" pitchFamily="2" charset="77"/>
              </a:rPr>
              <a:t>Hydaspes</a:t>
            </a:r>
            <a:r>
              <a:rPr lang="en-US" dirty="0">
                <a:latin typeface="Palatino" pitchFamily="2" charset="77"/>
                <a:ea typeface="Palatino" pitchFamily="2" charset="77"/>
              </a:rPr>
              <a:t> and the building of the Indus fleet. These are clearly spelled out in the popular tradition but Arrian’s account obscures Alexander’s true intentions somewhat, and I believe this obfuscation is deliberate.”</a:t>
            </a:r>
          </a:p>
          <a:p>
            <a:endParaRPr lang="en-US" dirty="0">
              <a:latin typeface="Palatino" pitchFamily="2" charset="77"/>
              <a:ea typeface="Palatino" pitchFamily="2" charset="77"/>
            </a:endParaRPr>
          </a:p>
          <a:p>
            <a:r>
              <a:rPr lang="en-US" dirty="0">
                <a:solidFill>
                  <a:srgbClr val="FFC000"/>
                </a:solidFill>
                <a:latin typeface="Palatino" pitchFamily="2" charset="77"/>
                <a:ea typeface="Palatino" pitchFamily="2" charset="77"/>
              </a:rPr>
              <a:t>More Problems</a:t>
            </a:r>
            <a:r>
              <a:rPr lang="en-US" dirty="0">
                <a:latin typeface="Palatino" pitchFamily="2" charset="77"/>
                <a:ea typeface="Palatino" pitchFamily="2" charset="77"/>
              </a:rPr>
              <a:t>:</a:t>
            </a:r>
          </a:p>
          <a:p>
            <a:pPr marL="285750" indent="-285750">
              <a:buFontTx/>
              <a:buChar char="-"/>
            </a:pPr>
            <a:r>
              <a:rPr lang="en-US" dirty="0">
                <a:latin typeface="Palatino" pitchFamily="2" charset="77"/>
                <a:ea typeface="Palatino" pitchFamily="2" charset="77"/>
              </a:rPr>
              <a:t>What did ancient writers even mean by “India”?</a:t>
            </a:r>
          </a:p>
          <a:p>
            <a:pPr marL="285750" indent="-285750">
              <a:buFontTx/>
              <a:buChar char="-"/>
            </a:pPr>
            <a:r>
              <a:rPr lang="en-US" dirty="0">
                <a:latin typeface="Palatino" pitchFamily="2" charset="77"/>
                <a:ea typeface="Palatino" pitchFamily="2" charset="77"/>
              </a:rPr>
              <a:t>A. likely had no knowledge of the Indian subcontinent before meeting figures like </a:t>
            </a:r>
            <a:r>
              <a:rPr lang="en-US" dirty="0" err="1">
                <a:latin typeface="Palatino" pitchFamily="2" charset="77"/>
                <a:ea typeface="Palatino" pitchFamily="2" charset="77"/>
              </a:rPr>
              <a:t>Taxiles</a:t>
            </a:r>
            <a:r>
              <a:rPr lang="en-US" dirty="0">
                <a:latin typeface="Palatino" pitchFamily="2" charset="77"/>
                <a:ea typeface="Palatino" pitchFamily="2" charset="77"/>
              </a:rPr>
              <a:t>.</a:t>
            </a:r>
          </a:p>
          <a:p>
            <a:pPr marL="285750" indent="-285750">
              <a:buFontTx/>
              <a:buChar char="-"/>
            </a:pPr>
            <a:r>
              <a:rPr lang="en-US" dirty="0">
                <a:latin typeface="Palatino" pitchFamily="2" charset="77"/>
                <a:ea typeface="Palatino" pitchFamily="2" charset="77"/>
              </a:rPr>
              <a:t>If he intended to march across the subcontinent to the eastern ocean, why leave vassal kings like </a:t>
            </a:r>
            <a:r>
              <a:rPr lang="en-US" dirty="0" err="1">
                <a:latin typeface="Palatino" pitchFamily="2" charset="77"/>
                <a:ea typeface="Palatino" pitchFamily="2" charset="77"/>
              </a:rPr>
              <a:t>Taxiles</a:t>
            </a:r>
            <a:r>
              <a:rPr lang="en-US" dirty="0">
                <a:latin typeface="Palatino" pitchFamily="2" charset="77"/>
                <a:ea typeface="Palatino" pitchFamily="2" charset="77"/>
              </a:rPr>
              <a:t> and </a:t>
            </a:r>
            <a:r>
              <a:rPr lang="en-US" dirty="0" err="1">
                <a:latin typeface="Palatino" pitchFamily="2" charset="77"/>
                <a:ea typeface="Palatino" pitchFamily="2" charset="77"/>
              </a:rPr>
              <a:t>Porus</a:t>
            </a:r>
            <a:r>
              <a:rPr lang="en-US" dirty="0">
                <a:latin typeface="Palatino" pitchFamily="2" charset="77"/>
                <a:ea typeface="Palatino" pitchFamily="2" charset="77"/>
              </a:rPr>
              <a:t> in his line of communications?</a:t>
            </a:r>
          </a:p>
          <a:p>
            <a:pPr marL="285750" indent="-285750">
              <a:buFontTx/>
              <a:buChar char="-"/>
            </a:pPr>
            <a:r>
              <a:rPr lang="en-US" dirty="0">
                <a:latin typeface="Palatino" pitchFamily="2" charset="77"/>
                <a:ea typeface="Palatino" pitchFamily="2" charset="77"/>
              </a:rPr>
              <a:t>Arrian, despite being generally most reliable, still prone to hero worship… Alexander’s speech at the </a:t>
            </a:r>
            <a:r>
              <a:rPr lang="en-US" dirty="0" err="1">
                <a:latin typeface="Palatino" pitchFamily="2" charset="77"/>
                <a:ea typeface="Palatino" pitchFamily="2" charset="77"/>
              </a:rPr>
              <a:t>Hyphasis</a:t>
            </a:r>
            <a:r>
              <a:rPr lang="en-US" dirty="0">
                <a:latin typeface="Palatino" pitchFamily="2" charset="77"/>
                <a:ea typeface="Palatino" pitchFamily="2" charset="77"/>
              </a:rPr>
              <a:t> a cover story?</a:t>
            </a:r>
          </a:p>
          <a:p>
            <a:pPr marL="285750" indent="-285750">
              <a:buFontTx/>
              <a:buChar char="-"/>
            </a:pPr>
            <a:r>
              <a:rPr lang="en-US" dirty="0">
                <a:latin typeface="Palatino" pitchFamily="2" charset="77"/>
                <a:ea typeface="Palatino" pitchFamily="2" charset="77"/>
              </a:rPr>
              <a:t>Wouldn’t it make more sense that Alexander was doing the exact same thing as in the upper satrapies? -&gt; Pacify and secure restless provinces, create buffer zones beyond borders.</a:t>
            </a:r>
          </a:p>
          <a:p>
            <a:pPr marL="285750" indent="-285750">
              <a:buFontTx/>
              <a:buChar char="-"/>
            </a:pPr>
            <a:r>
              <a:rPr lang="en-US" dirty="0">
                <a:latin typeface="Palatino" pitchFamily="2" charset="77"/>
                <a:ea typeface="Palatino" pitchFamily="2" charset="77"/>
              </a:rPr>
              <a:t>A campaign to the Ganges and beyond would take Alexander against a totally new </a:t>
            </a:r>
            <a:r>
              <a:rPr lang="en-US" i="1" u="sng" dirty="0">
                <a:latin typeface="Palatino" pitchFamily="2" charset="77"/>
                <a:ea typeface="Palatino" pitchFamily="2" charset="77"/>
              </a:rPr>
              <a:t>empire</a:t>
            </a:r>
            <a:r>
              <a:rPr lang="en-US" dirty="0">
                <a:latin typeface="Palatino" pitchFamily="2" charset="77"/>
                <a:ea typeface="Palatino" pitchFamily="2" charset="77"/>
              </a:rPr>
              <a:t> (Nanda); indeed soon, under Chandragupta Maurya, a formidable empire would reconquer all of this territory.</a:t>
            </a:r>
          </a:p>
          <a:p>
            <a:pPr marL="285750" indent="-285750">
              <a:buFontTx/>
              <a:buChar char="-"/>
            </a:pPr>
            <a:r>
              <a:rPr lang="en-US" dirty="0">
                <a:latin typeface="Palatino" pitchFamily="2" charset="77"/>
                <a:ea typeface="Palatino" pitchFamily="2" charset="77"/>
              </a:rPr>
              <a:t>Greek/Roman/Modern Historiography: Uncomfortable with Alexander, Great King, King of Kings?</a:t>
            </a:r>
          </a:p>
          <a:p>
            <a:endParaRPr lang="en-US" dirty="0">
              <a:latin typeface="Palatino" pitchFamily="2" charset="77"/>
              <a:ea typeface="Palatino" pitchFamily="2" charset="77"/>
            </a:endParaRPr>
          </a:p>
          <a:p>
            <a:endParaRPr lang="en-US" dirty="0">
              <a:latin typeface="Palatino" pitchFamily="2" charset="77"/>
              <a:ea typeface="Palatino" pitchFamily="2" charset="77"/>
            </a:endParaRPr>
          </a:p>
        </p:txBody>
      </p:sp>
    </p:spTree>
    <p:extLst>
      <p:ext uri="{BB962C8B-B14F-4D97-AF65-F5344CB8AC3E}">
        <p14:creationId xmlns:p14="http://schemas.microsoft.com/office/powerpoint/2010/main" val="3150849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6DA17-2AB6-9443-8610-E9ED58C0591C}"/>
              </a:ext>
            </a:extLst>
          </p:cNvPr>
          <p:cNvSpPr txBox="1"/>
          <p:nvPr/>
        </p:nvSpPr>
        <p:spPr>
          <a:xfrm>
            <a:off x="4662755" y="169106"/>
            <a:ext cx="2866490"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The End of the Line</a:t>
            </a:r>
          </a:p>
        </p:txBody>
      </p:sp>
      <p:sp>
        <p:nvSpPr>
          <p:cNvPr id="4" name="TextBox 3">
            <a:extLst>
              <a:ext uri="{FF2B5EF4-FFF2-40B4-BE49-F238E27FC236}">
                <a16:creationId xmlns:a16="http://schemas.microsoft.com/office/drawing/2014/main" id="{E270A7A9-A0C2-C04C-9B1E-15B056E07E45}"/>
              </a:ext>
            </a:extLst>
          </p:cNvPr>
          <p:cNvSpPr txBox="1"/>
          <p:nvPr/>
        </p:nvSpPr>
        <p:spPr>
          <a:xfrm>
            <a:off x="1207477" y="630771"/>
            <a:ext cx="9612923" cy="3970318"/>
          </a:xfrm>
          <a:prstGeom prst="rect">
            <a:avLst/>
          </a:prstGeom>
          <a:noFill/>
        </p:spPr>
        <p:txBody>
          <a:bodyPr wrap="square" rtlCol="0">
            <a:spAutoFit/>
          </a:bodyPr>
          <a:lstStyle/>
          <a:p>
            <a:r>
              <a:rPr lang="en-US" dirty="0">
                <a:latin typeface="Palatino" pitchFamily="2" charset="77"/>
                <a:ea typeface="Palatino" pitchFamily="2" charset="77"/>
              </a:rPr>
              <a:t>*This is what is commonly described as the “mutiny” at the </a:t>
            </a:r>
            <a:r>
              <a:rPr lang="en-US" dirty="0" err="1">
                <a:latin typeface="Palatino" pitchFamily="2" charset="77"/>
                <a:ea typeface="Palatino" pitchFamily="2" charset="77"/>
              </a:rPr>
              <a:t>Hyphasis</a:t>
            </a:r>
            <a:r>
              <a:rPr lang="en-US" dirty="0">
                <a:latin typeface="Palatino" pitchFamily="2" charset="77"/>
                <a:ea typeface="Palatino" pitchFamily="2" charset="77"/>
              </a:rPr>
              <a:t> river; even if Arrian’s account is not a pure fabrication, would this amount to mutiny?</a:t>
            </a:r>
          </a:p>
          <a:p>
            <a:endParaRPr lang="en-US" dirty="0">
              <a:latin typeface="Palatino" pitchFamily="2" charset="77"/>
              <a:ea typeface="Palatino" pitchFamily="2" charset="77"/>
            </a:endParaRPr>
          </a:p>
          <a:p>
            <a:r>
              <a:rPr lang="en-US" dirty="0">
                <a:latin typeface="Palatino" pitchFamily="2" charset="77"/>
                <a:ea typeface="Palatino" pitchFamily="2" charset="77"/>
              </a:rPr>
              <a:t>*Do we trust Arrian and his carefully polished speeches? Or </a:t>
            </a:r>
            <a:r>
              <a:rPr lang="en-US" dirty="0" err="1">
                <a:latin typeface="Palatino" pitchFamily="2" charset="77"/>
                <a:ea typeface="Palatino" pitchFamily="2" charset="77"/>
              </a:rPr>
              <a:t>Diodorus</a:t>
            </a:r>
            <a:r>
              <a:rPr lang="en-US" dirty="0">
                <a:latin typeface="Palatino" pitchFamily="2" charset="77"/>
                <a:ea typeface="Palatino" pitchFamily="2" charset="77"/>
              </a:rPr>
              <a:t> and his matter of fact account? </a:t>
            </a:r>
          </a:p>
          <a:p>
            <a:r>
              <a:rPr lang="en-US" dirty="0">
                <a:latin typeface="Palatino" pitchFamily="2" charset="77"/>
                <a:ea typeface="Palatino" pitchFamily="2" charset="77"/>
              </a:rPr>
              <a:t>- </a:t>
            </a:r>
            <a:r>
              <a:rPr lang="en-US" dirty="0" err="1">
                <a:latin typeface="Palatino" pitchFamily="2" charset="77"/>
                <a:ea typeface="Palatino" pitchFamily="2" charset="77"/>
              </a:rPr>
              <a:t>Diodorus</a:t>
            </a:r>
            <a:r>
              <a:rPr lang="en-US" dirty="0">
                <a:latin typeface="Palatino" pitchFamily="2" charset="77"/>
                <a:ea typeface="Palatino" pitchFamily="2" charset="77"/>
              </a:rPr>
              <a:t> does allude elsewhere to some of what is in Arrian: A. wanted to march against the </a:t>
            </a:r>
            <a:r>
              <a:rPr lang="en-US" dirty="0" err="1">
                <a:latin typeface="Palatino" pitchFamily="2" charset="77"/>
                <a:ea typeface="Palatino" pitchFamily="2" charset="77"/>
              </a:rPr>
              <a:t>Gandaridae</a:t>
            </a:r>
            <a:r>
              <a:rPr lang="en-US" dirty="0">
                <a:latin typeface="Palatino" pitchFamily="2" charset="77"/>
                <a:ea typeface="Palatino" pitchFamily="2" charset="77"/>
              </a:rPr>
              <a:t> ( 17.93.4) across the Ganges (Nanda empire), but knew it would be difficult; A. gave a speech to his men but failed to convince them (17.94).</a:t>
            </a:r>
          </a:p>
          <a:p>
            <a:endParaRPr lang="en-US" dirty="0">
              <a:latin typeface="Palatino" pitchFamily="2" charset="77"/>
              <a:ea typeface="Palatino" pitchFamily="2" charset="77"/>
            </a:endParaRPr>
          </a:p>
          <a:p>
            <a:r>
              <a:rPr lang="en-US" dirty="0">
                <a:latin typeface="Palatino" pitchFamily="2" charset="77"/>
                <a:ea typeface="Palatino" pitchFamily="2" charset="77"/>
              </a:rPr>
              <a:t>*Ultimately, our understanding of this episode may come down to our own preconceptions about Alexander, and the distorting effect of subsequent colonial histories (esp. British empire).</a:t>
            </a:r>
          </a:p>
          <a:p>
            <a:endParaRPr lang="en-US" dirty="0">
              <a:latin typeface="Palatino" pitchFamily="2" charset="77"/>
              <a:ea typeface="Palatino" pitchFamily="2" charset="77"/>
            </a:endParaRPr>
          </a:p>
          <a:p>
            <a:r>
              <a:rPr lang="en-US" dirty="0">
                <a:latin typeface="Palatino" pitchFamily="2" charset="77"/>
                <a:ea typeface="Palatino" pitchFamily="2" charset="77"/>
              </a:rPr>
              <a:t>*</a:t>
            </a:r>
            <a:r>
              <a:rPr lang="en-US" dirty="0">
                <a:solidFill>
                  <a:srgbClr val="FFC000"/>
                </a:solidFill>
                <a:latin typeface="Palatino" pitchFamily="2" charset="77"/>
                <a:ea typeface="Palatino" pitchFamily="2" charset="77"/>
              </a:rPr>
              <a:t>What do YOU think?</a:t>
            </a:r>
          </a:p>
        </p:txBody>
      </p:sp>
    </p:spTree>
    <p:extLst>
      <p:ext uri="{BB962C8B-B14F-4D97-AF65-F5344CB8AC3E}">
        <p14:creationId xmlns:p14="http://schemas.microsoft.com/office/powerpoint/2010/main" val="1895831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6DA17-2AB6-9443-8610-E9ED58C0591C}"/>
              </a:ext>
            </a:extLst>
          </p:cNvPr>
          <p:cNvSpPr txBox="1"/>
          <p:nvPr/>
        </p:nvSpPr>
        <p:spPr>
          <a:xfrm>
            <a:off x="4662755" y="169106"/>
            <a:ext cx="2258952"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Going “Home”</a:t>
            </a:r>
          </a:p>
        </p:txBody>
      </p:sp>
      <p:sp>
        <p:nvSpPr>
          <p:cNvPr id="4" name="TextBox 3">
            <a:extLst>
              <a:ext uri="{FF2B5EF4-FFF2-40B4-BE49-F238E27FC236}">
                <a16:creationId xmlns:a16="http://schemas.microsoft.com/office/drawing/2014/main" id="{E270A7A9-A0C2-C04C-9B1E-15B056E07E45}"/>
              </a:ext>
            </a:extLst>
          </p:cNvPr>
          <p:cNvSpPr txBox="1"/>
          <p:nvPr/>
        </p:nvSpPr>
        <p:spPr>
          <a:xfrm>
            <a:off x="1207477" y="630771"/>
            <a:ext cx="9155723" cy="5909310"/>
          </a:xfrm>
          <a:prstGeom prst="rect">
            <a:avLst/>
          </a:prstGeom>
          <a:noFill/>
        </p:spPr>
        <p:txBody>
          <a:bodyPr wrap="square" rtlCol="0">
            <a:spAutoFit/>
          </a:bodyPr>
          <a:lstStyle/>
          <a:p>
            <a:r>
              <a:rPr lang="en-US" dirty="0">
                <a:latin typeface="Palatino" pitchFamily="2" charset="77"/>
                <a:ea typeface="Palatino" pitchFamily="2" charset="77"/>
              </a:rPr>
              <a:t>*The end of the campaign of conquest was not quite at hand though, A. and his army worked their way down the river system, on the way facing resistance from several peoples, notably the </a:t>
            </a:r>
            <a:r>
              <a:rPr lang="en-US" dirty="0" err="1">
                <a:latin typeface="Palatino" pitchFamily="2" charset="77"/>
                <a:ea typeface="Palatino" pitchFamily="2" charset="77"/>
              </a:rPr>
              <a:t>Mallians</a:t>
            </a:r>
            <a:r>
              <a:rPr lang="en-US" dirty="0">
                <a:latin typeface="Palatino" pitchFamily="2" charset="77"/>
                <a:ea typeface="Palatino" pitchFamily="2" charset="77"/>
              </a:rPr>
              <a:t> and </a:t>
            </a:r>
            <a:r>
              <a:rPr lang="en-US" dirty="0" err="1">
                <a:latin typeface="Palatino" pitchFamily="2" charset="77"/>
                <a:ea typeface="Palatino" pitchFamily="2" charset="77"/>
              </a:rPr>
              <a:t>Oxydracae</a:t>
            </a:r>
            <a:r>
              <a:rPr lang="en-US" dirty="0">
                <a:latin typeface="Palatino" pitchFamily="2" charset="77"/>
                <a:ea typeface="Palatino" pitchFamily="2" charset="77"/>
              </a:rPr>
              <a:t>.</a:t>
            </a:r>
          </a:p>
          <a:p>
            <a:endParaRPr lang="en-US" dirty="0">
              <a:latin typeface="Palatino" pitchFamily="2" charset="77"/>
              <a:ea typeface="Palatino" pitchFamily="2" charset="77"/>
            </a:endParaRPr>
          </a:p>
          <a:p>
            <a:r>
              <a:rPr lang="en-US" dirty="0">
                <a:solidFill>
                  <a:srgbClr val="FFC000"/>
                </a:solidFill>
                <a:latin typeface="Palatino" pitchFamily="2" charset="77"/>
                <a:ea typeface="Palatino" pitchFamily="2" charset="77"/>
              </a:rPr>
              <a:t>Winter 326/325</a:t>
            </a:r>
            <a:r>
              <a:rPr lang="en-US" dirty="0">
                <a:latin typeface="Palatino" pitchFamily="2" charset="77"/>
                <a:ea typeface="Palatino" pitchFamily="2" charset="77"/>
              </a:rPr>
              <a:t>: A. splits the army in three, with two contingents marching and one sailing down the </a:t>
            </a:r>
            <a:r>
              <a:rPr lang="en-US" dirty="0" err="1">
                <a:latin typeface="Palatino" pitchFamily="2" charset="77"/>
                <a:ea typeface="Palatino" pitchFamily="2" charset="77"/>
              </a:rPr>
              <a:t>Hydaspes</a:t>
            </a:r>
            <a:r>
              <a:rPr lang="en-US" dirty="0">
                <a:latin typeface="Palatino" pitchFamily="2" charset="77"/>
                <a:ea typeface="Palatino" pitchFamily="2" charset="77"/>
              </a:rPr>
              <a:t>.</a:t>
            </a:r>
          </a:p>
          <a:p>
            <a:endParaRPr lang="en-US" dirty="0">
              <a:latin typeface="Palatino" pitchFamily="2" charset="77"/>
              <a:ea typeface="Palatino" pitchFamily="2" charset="77"/>
            </a:endParaRPr>
          </a:p>
          <a:p>
            <a:r>
              <a:rPr lang="en-US" dirty="0">
                <a:latin typeface="Palatino" pitchFamily="2" charset="77"/>
                <a:ea typeface="Palatino" pitchFamily="2" charset="77"/>
              </a:rPr>
              <a:t>*The general approach was clear: split up the army into multiple contingents to catch enemies by surprise as they moved locations and retreated. Next was one of the bloodiest seasons of the whole campaign, against the </a:t>
            </a:r>
            <a:r>
              <a:rPr lang="en-US" dirty="0" err="1">
                <a:latin typeface="Palatino" pitchFamily="2" charset="77"/>
                <a:ea typeface="Palatino" pitchFamily="2" charset="77"/>
              </a:rPr>
              <a:t>Mallian</a:t>
            </a:r>
            <a:r>
              <a:rPr lang="en-US" dirty="0">
                <a:latin typeface="Palatino" pitchFamily="2" charset="77"/>
                <a:ea typeface="Palatino" pitchFamily="2" charset="77"/>
              </a:rPr>
              <a:t> people.</a:t>
            </a:r>
          </a:p>
          <a:p>
            <a:endParaRPr lang="en-US" dirty="0">
              <a:latin typeface="Palatino" pitchFamily="2" charset="77"/>
              <a:ea typeface="Palatino" pitchFamily="2" charset="77"/>
            </a:endParaRPr>
          </a:p>
          <a:p>
            <a:r>
              <a:rPr lang="en-US" u="sng" dirty="0">
                <a:latin typeface="Palatino" pitchFamily="2" charset="77"/>
                <a:ea typeface="Palatino" pitchFamily="2" charset="77"/>
              </a:rPr>
              <a:t>Arrian (6.6.3)</a:t>
            </a:r>
            <a:r>
              <a:rPr lang="en-US" dirty="0">
                <a:latin typeface="Palatino" pitchFamily="2" charset="77"/>
                <a:ea typeface="Palatino" pitchFamily="2" charset="77"/>
              </a:rPr>
              <a:t>: “So his onslaught took them by surprise, and he killed most of them without any resistance offered, unarmed as they were.”</a:t>
            </a:r>
          </a:p>
          <a:p>
            <a:endParaRPr lang="en-US" dirty="0">
              <a:latin typeface="Palatino" pitchFamily="2" charset="77"/>
              <a:ea typeface="Palatino" pitchFamily="2" charset="77"/>
            </a:endParaRPr>
          </a:p>
          <a:p>
            <a:r>
              <a:rPr lang="en-US" dirty="0">
                <a:latin typeface="Palatino" pitchFamily="2" charset="77"/>
                <a:ea typeface="Palatino" pitchFamily="2" charset="77"/>
              </a:rPr>
              <a:t>*When these same </a:t>
            </a:r>
            <a:r>
              <a:rPr lang="en-US" dirty="0" err="1">
                <a:latin typeface="Palatino" pitchFamily="2" charset="77"/>
                <a:ea typeface="Palatino" pitchFamily="2" charset="77"/>
              </a:rPr>
              <a:t>Mallians</a:t>
            </a:r>
            <a:r>
              <a:rPr lang="en-US" dirty="0">
                <a:latin typeface="Palatino" pitchFamily="2" charset="77"/>
                <a:ea typeface="Palatino" pitchFamily="2" charset="77"/>
              </a:rPr>
              <a:t> took refuge and defended the citadel in one of their cities, everyone was killed (around 2,000).</a:t>
            </a:r>
          </a:p>
          <a:p>
            <a:endParaRPr lang="en-US" dirty="0">
              <a:latin typeface="Palatino" pitchFamily="2" charset="77"/>
              <a:ea typeface="Palatino" pitchFamily="2" charset="77"/>
            </a:endParaRPr>
          </a:p>
          <a:p>
            <a:r>
              <a:rPr lang="en-US" dirty="0">
                <a:latin typeface="Palatino" pitchFamily="2" charset="77"/>
                <a:ea typeface="Palatino" pitchFamily="2" charset="77"/>
              </a:rPr>
              <a:t>*A series of blitzes and hunting down refugees in </a:t>
            </a:r>
            <a:r>
              <a:rPr lang="en-US" dirty="0" err="1">
                <a:latin typeface="Palatino" pitchFamily="2" charset="77"/>
                <a:ea typeface="Palatino" pitchFamily="2" charset="77"/>
              </a:rPr>
              <a:t>Mallian</a:t>
            </a:r>
            <a:r>
              <a:rPr lang="en-US" dirty="0">
                <a:latin typeface="Palatino" pitchFamily="2" charset="77"/>
                <a:ea typeface="Palatino" pitchFamily="2" charset="77"/>
              </a:rPr>
              <a:t> land, before arriving at the largest city in the area. </a:t>
            </a:r>
          </a:p>
          <a:p>
            <a:endParaRPr lang="en-US" dirty="0">
              <a:solidFill>
                <a:srgbClr val="FFC000"/>
              </a:solidFill>
              <a:latin typeface="Palatino" pitchFamily="2" charset="77"/>
              <a:ea typeface="Palatino" pitchFamily="2" charset="77"/>
            </a:endParaRPr>
          </a:p>
          <a:p>
            <a:endParaRPr lang="en-US" dirty="0">
              <a:solidFill>
                <a:srgbClr val="FFC000"/>
              </a:solidFill>
              <a:latin typeface="Palatino" pitchFamily="2" charset="77"/>
              <a:ea typeface="Palatino" pitchFamily="2" charset="77"/>
            </a:endParaRPr>
          </a:p>
        </p:txBody>
      </p:sp>
    </p:spTree>
    <p:extLst>
      <p:ext uri="{BB962C8B-B14F-4D97-AF65-F5344CB8AC3E}">
        <p14:creationId xmlns:p14="http://schemas.microsoft.com/office/powerpoint/2010/main" val="313431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6DA17-2AB6-9443-8610-E9ED58C0591C}"/>
              </a:ext>
            </a:extLst>
          </p:cNvPr>
          <p:cNvSpPr txBox="1"/>
          <p:nvPr/>
        </p:nvSpPr>
        <p:spPr>
          <a:xfrm>
            <a:off x="4662755" y="169106"/>
            <a:ext cx="2258952"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Going “Home”</a:t>
            </a:r>
          </a:p>
        </p:txBody>
      </p:sp>
      <p:sp>
        <p:nvSpPr>
          <p:cNvPr id="4" name="TextBox 3">
            <a:extLst>
              <a:ext uri="{FF2B5EF4-FFF2-40B4-BE49-F238E27FC236}">
                <a16:creationId xmlns:a16="http://schemas.microsoft.com/office/drawing/2014/main" id="{E270A7A9-A0C2-C04C-9B1E-15B056E07E45}"/>
              </a:ext>
            </a:extLst>
          </p:cNvPr>
          <p:cNvSpPr txBox="1"/>
          <p:nvPr/>
        </p:nvSpPr>
        <p:spPr>
          <a:xfrm>
            <a:off x="1207477" y="630771"/>
            <a:ext cx="9155723" cy="4801314"/>
          </a:xfrm>
          <a:prstGeom prst="rect">
            <a:avLst/>
          </a:prstGeom>
          <a:noFill/>
        </p:spPr>
        <p:txBody>
          <a:bodyPr wrap="square" rtlCol="0">
            <a:spAutoFit/>
          </a:bodyPr>
          <a:lstStyle/>
          <a:p>
            <a:r>
              <a:rPr lang="en-US" dirty="0">
                <a:latin typeface="Palatino" pitchFamily="2" charset="77"/>
                <a:ea typeface="Palatino" pitchFamily="2" charset="77"/>
              </a:rPr>
              <a:t>*In the assault on the city, at some point Alexander rushed in ahead of his men, and after doing much killing himself, was hit with an arrow that pierced his ribs (Arrian 6.10)</a:t>
            </a:r>
          </a:p>
          <a:p>
            <a:endParaRPr lang="en-US" dirty="0">
              <a:latin typeface="Palatino" pitchFamily="2" charset="77"/>
              <a:ea typeface="Palatino" pitchFamily="2" charset="77"/>
            </a:endParaRPr>
          </a:p>
          <a:p>
            <a:r>
              <a:rPr lang="en-US" dirty="0">
                <a:latin typeface="Palatino" pitchFamily="2" charset="77"/>
                <a:ea typeface="Palatino" pitchFamily="2" charset="77"/>
              </a:rPr>
              <a:t>*A. was barely rescued, and Arrian reports that some historians say it was </a:t>
            </a:r>
            <a:r>
              <a:rPr lang="en-US" dirty="0" err="1">
                <a:latin typeface="Palatino" pitchFamily="2" charset="77"/>
                <a:ea typeface="Palatino" pitchFamily="2" charset="77"/>
              </a:rPr>
              <a:t>Perdiccas</a:t>
            </a:r>
            <a:r>
              <a:rPr lang="en-US" dirty="0">
                <a:latin typeface="Palatino" pitchFamily="2" charset="77"/>
                <a:ea typeface="Palatino" pitchFamily="2" charset="77"/>
              </a:rPr>
              <a:t> who did the emergency operation that would have saved his life (6.11.1).</a:t>
            </a:r>
          </a:p>
          <a:p>
            <a:endParaRPr lang="en-US" dirty="0">
              <a:latin typeface="Palatino" pitchFamily="2" charset="77"/>
              <a:ea typeface="Palatino" pitchFamily="2" charset="77"/>
            </a:endParaRPr>
          </a:p>
          <a:p>
            <a:r>
              <a:rPr lang="en-US" dirty="0">
                <a:latin typeface="Palatino" pitchFamily="2" charset="77"/>
                <a:ea typeface="Palatino" pitchFamily="2" charset="77"/>
              </a:rPr>
              <a:t>*After Alexander recovered, the Macedonian terror campaign forced the remaining </a:t>
            </a:r>
            <a:r>
              <a:rPr lang="en-US" dirty="0" err="1">
                <a:latin typeface="Palatino" pitchFamily="2" charset="77"/>
                <a:ea typeface="Palatino" pitchFamily="2" charset="77"/>
              </a:rPr>
              <a:t>Mallians</a:t>
            </a:r>
            <a:r>
              <a:rPr lang="en-US" dirty="0">
                <a:latin typeface="Palatino" pitchFamily="2" charset="77"/>
                <a:ea typeface="Palatino" pitchFamily="2" charset="77"/>
              </a:rPr>
              <a:t> and the </a:t>
            </a:r>
            <a:r>
              <a:rPr lang="en-US" dirty="0" err="1">
                <a:latin typeface="Palatino" pitchFamily="2" charset="77"/>
                <a:ea typeface="Palatino" pitchFamily="2" charset="77"/>
              </a:rPr>
              <a:t>Oxydracae</a:t>
            </a:r>
            <a:r>
              <a:rPr lang="en-US" dirty="0">
                <a:latin typeface="Palatino" pitchFamily="2" charset="77"/>
                <a:ea typeface="Palatino" pitchFamily="2" charset="77"/>
              </a:rPr>
              <a:t> to offer submission, and A. enlisted 1,000 of their best fighters in his army. </a:t>
            </a:r>
          </a:p>
          <a:p>
            <a:endParaRPr lang="en-US" dirty="0">
              <a:latin typeface="Palatino" pitchFamily="2" charset="77"/>
              <a:ea typeface="Palatino" pitchFamily="2" charset="77"/>
            </a:endParaRPr>
          </a:p>
          <a:p>
            <a:r>
              <a:rPr lang="en-US" dirty="0">
                <a:latin typeface="Palatino" pitchFamily="2" charset="77"/>
                <a:ea typeface="Palatino" pitchFamily="2" charset="77"/>
              </a:rPr>
              <a:t>*Contrast with the treatment of </a:t>
            </a:r>
            <a:r>
              <a:rPr lang="en-US" dirty="0" err="1">
                <a:latin typeface="Palatino" pitchFamily="2" charset="77"/>
                <a:ea typeface="Palatino" pitchFamily="2" charset="77"/>
              </a:rPr>
              <a:t>Musicanus</a:t>
            </a:r>
            <a:r>
              <a:rPr lang="en-US" dirty="0">
                <a:latin typeface="Palatino" pitchFamily="2" charset="77"/>
                <a:ea typeface="Palatino" pitchFamily="2" charset="77"/>
              </a:rPr>
              <a:t> afterwards (Arrian 6.15.6-7): “This shock had him hurrying to meet Alexander, conveying the gifts most highly valued by the Indians… this last was the surest way for anyone to win concessions from Alexander, and so it proved in the approach taken by </a:t>
            </a:r>
            <a:r>
              <a:rPr lang="en-US" dirty="0" err="1">
                <a:latin typeface="Palatino" pitchFamily="2" charset="77"/>
                <a:ea typeface="Palatino" pitchFamily="2" charset="77"/>
              </a:rPr>
              <a:t>Musicanus</a:t>
            </a:r>
            <a:r>
              <a:rPr lang="en-US" dirty="0">
                <a:latin typeface="Palatino" pitchFamily="2" charset="77"/>
                <a:ea typeface="Palatino" pitchFamily="2" charset="77"/>
              </a:rPr>
              <a:t>.”</a:t>
            </a:r>
          </a:p>
          <a:p>
            <a:endParaRPr lang="en-US" dirty="0">
              <a:latin typeface="Palatino" pitchFamily="2" charset="77"/>
              <a:ea typeface="Palatino" pitchFamily="2" charset="77"/>
            </a:endParaRPr>
          </a:p>
          <a:p>
            <a:r>
              <a:rPr lang="en-US" dirty="0">
                <a:latin typeface="Palatino" pitchFamily="2" charset="77"/>
                <a:ea typeface="Palatino" pitchFamily="2" charset="77"/>
              </a:rPr>
              <a:t>And then… </a:t>
            </a:r>
          </a:p>
          <a:p>
            <a:endParaRPr lang="en-US" dirty="0">
              <a:solidFill>
                <a:srgbClr val="FFC000"/>
              </a:solidFill>
              <a:latin typeface="Palatino" pitchFamily="2" charset="77"/>
              <a:ea typeface="Palatino" pitchFamily="2" charset="77"/>
            </a:endParaRPr>
          </a:p>
        </p:txBody>
      </p:sp>
    </p:spTree>
    <p:extLst>
      <p:ext uri="{BB962C8B-B14F-4D97-AF65-F5344CB8AC3E}">
        <p14:creationId xmlns:p14="http://schemas.microsoft.com/office/powerpoint/2010/main" val="214989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6DA17-2AB6-9443-8610-E9ED58C0591C}"/>
              </a:ext>
            </a:extLst>
          </p:cNvPr>
          <p:cNvSpPr txBox="1"/>
          <p:nvPr/>
        </p:nvSpPr>
        <p:spPr>
          <a:xfrm>
            <a:off x="4812991" y="262890"/>
            <a:ext cx="2798587"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Where We Left Off:</a:t>
            </a:r>
          </a:p>
        </p:txBody>
      </p:sp>
      <p:sp>
        <p:nvSpPr>
          <p:cNvPr id="3" name="TextBox 2">
            <a:extLst>
              <a:ext uri="{FF2B5EF4-FFF2-40B4-BE49-F238E27FC236}">
                <a16:creationId xmlns:a16="http://schemas.microsoft.com/office/drawing/2014/main" id="{07DD90DF-D42D-244A-8261-AB2119297525}"/>
              </a:ext>
            </a:extLst>
          </p:cNvPr>
          <p:cNvSpPr txBox="1"/>
          <p:nvPr/>
        </p:nvSpPr>
        <p:spPr>
          <a:xfrm>
            <a:off x="1211580" y="724555"/>
            <a:ext cx="9978390" cy="5632311"/>
          </a:xfrm>
          <a:prstGeom prst="rect">
            <a:avLst/>
          </a:prstGeom>
          <a:noFill/>
        </p:spPr>
        <p:txBody>
          <a:bodyPr wrap="square" rtlCol="0">
            <a:spAutoFit/>
          </a:bodyPr>
          <a:lstStyle/>
          <a:p>
            <a:r>
              <a:rPr lang="en-US" dirty="0">
                <a:latin typeface="Palatino" pitchFamily="2" charset="77"/>
                <a:ea typeface="Palatino" pitchFamily="2" charset="77"/>
              </a:rPr>
              <a:t>*Bactria/Sogdiana pacified over 329-327:</a:t>
            </a:r>
          </a:p>
          <a:p>
            <a:pPr marL="285750" indent="-285750">
              <a:buFontTx/>
              <a:buChar char="-"/>
            </a:pPr>
            <a:r>
              <a:rPr lang="en-US" dirty="0">
                <a:latin typeface="Palatino" pitchFamily="2" charset="77"/>
                <a:ea typeface="Palatino" pitchFamily="2" charset="77"/>
              </a:rPr>
              <a:t>Irregular Warfare; Mountain warfare</a:t>
            </a:r>
          </a:p>
          <a:p>
            <a:pPr marL="285750" indent="-285750">
              <a:buFontTx/>
              <a:buChar char="-"/>
            </a:pPr>
            <a:r>
              <a:rPr lang="en-US" dirty="0">
                <a:latin typeface="Palatino" pitchFamily="2" charset="77"/>
                <a:ea typeface="Palatino" pitchFamily="2" charset="77"/>
              </a:rPr>
              <a:t>Securing Existing satrapies but also frontier regions</a:t>
            </a:r>
          </a:p>
          <a:p>
            <a:pPr marL="285750" indent="-285750">
              <a:buFontTx/>
              <a:buChar char="-"/>
            </a:pPr>
            <a:r>
              <a:rPr lang="en-US" dirty="0">
                <a:latin typeface="Palatino" pitchFamily="2" charset="77"/>
                <a:ea typeface="Palatino" pitchFamily="2" charset="77"/>
              </a:rPr>
              <a:t>A Marked increase in punitive tactics on the part of Alexander</a:t>
            </a:r>
          </a:p>
          <a:p>
            <a:pPr marL="285750" indent="-285750">
              <a:buFontTx/>
              <a:buChar char="-"/>
            </a:pPr>
            <a:r>
              <a:rPr lang="en-US" dirty="0">
                <a:latin typeface="Palatino" pitchFamily="2" charset="77"/>
                <a:ea typeface="Palatino" pitchFamily="2" charset="77"/>
              </a:rPr>
              <a:t>The resistance came from provinces that were well integrated in Achaemenid empire, with allies from beyond</a:t>
            </a:r>
          </a:p>
          <a:p>
            <a:pPr marL="285750" indent="-285750">
              <a:buFontTx/>
              <a:buChar char="-"/>
            </a:pPr>
            <a:endParaRPr lang="en-US" dirty="0">
              <a:latin typeface="Palatino" pitchFamily="2" charset="77"/>
              <a:ea typeface="Palatino" pitchFamily="2" charset="77"/>
            </a:endParaRPr>
          </a:p>
          <a:p>
            <a:r>
              <a:rPr lang="en-US" dirty="0">
                <a:latin typeface="Palatino" pitchFamily="2" charset="77"/>
                <a:ea typeface="Palatino" pitchFamily="2" charset="77"/>
              </a:rPr>
              <a:t>*Flare-ups of discontent and suppression of (perceived) threats:</a:t>
            </a:r>
          </a:p>
          <a:p>
            <a:pPr marL="285750" indent="-285750">
              <a:buFontTx/>
              <a:buChar char="-"/>
            </a:pPr>
            <a:r>
              <a:rPr lang="en-US" dirty="0">
                <a:latin typeface="Palatino" pitchFamily="2" charset="77"/>
                <a:ea typeface="Palatino" pitchFamily="2" charset="77"/>
              </a:rPr>
              <a:t>Philotas and Parmenion</a:t>
            </a:r>
          </a:p>
          <a:p>
            <a:pPr marL="285750" indent="-285750">
              <a:buFontTx/>
              <a:buChar char="-"/>
            </a:pPr>
            <a:r>
              <a:rPr lang="en-US" dirty="0" err="1">
                <a:latin typeface="Palatino" pitchFamily="2" charset="77"/>
                <a:ea typeface="Palatino" pitchFamily="2" charset="77"/>
              </a:rPr>
              <a:t>Cleitus</a:t>
            </a:r>
            <a:r>
              <a:rPr lang="en-US" dirty="0">
                <a:latin typeface="Palatino" pitchFamily="2" charset="77"/>
                <a:ea typeface="Palatino" pitchFamily="2" charset="77"/>
              </a:rPr>
              <a:t> the Black</a:t>
            </a:r>
          </a:p>
          <a:p>
            <a:pPr marL="285750" indent="-285750">
              <a:buFontTx/>
              <a:buChar char="-"/>
            </a:pPr>
            <a:r>
              <a:rPr lang="en-US" dirty="0">
                <a:latin typeface="Palatino" pitchFamily="2" charset="77"/>
                <a:ea typeface="Palatino" pitchFamily="2" charset="77"/>
              </a:rPr>
              <a:t>Conspiracy of the Pages</a:t>
            </a:r>
          </a:p>
          <a:p>
            <a:pPr marL="285750" indent="-285750">
              <a:buFontTx/>
              <a:buChar char="-"/>
            </a:pPr>
            <a:r>
              <a:rPr lang="en-US" dirty="0">
                <a:latin typeface="Palatino" pitchFamily="2" charset="77"/>
                <a:ea typeface="Palatino" pitchFamily="2" charset="77"/>
              </a:rPr>
              <a:t>Callisthenes</a:t>
            </a:r>
          </a:p>
          <a:p>
            <a:pPr marL="285750" indent="-285750">
              <a:buFontTx/>
              <a:buChar char="-"/>
            </a:pPr>
            <a:endParaRPr lang="en-US" dirty="0">
              <a:latin typeface="Palatino" pitchFamily="2" charset="77"/>
              <a:ea typeface="Palatino" pitchFamily="2" charset="77"/>
            </a:endParaRPr>
          </a:p>
          <a:p>
            <a:r>
              <a:rPr lang="en-US" dirty="0">
                <a:latin typeface="Palatino" pitchFamily="2" charset="77"/>
                <a:ea typeface="Palatino" pitchFamily="2" charset="77"/>
              </a:rPr>
              <a:t>*As Alexander marched out of Bactra in early summer of 327, his stated goal was the conquest of India (not to be confused with the very large modern nation); unlike in the previous years, the campaign involved confrontation with local rulers (SE of the Hindu Kush) who were either recently independent from, or never a part of, the Achaemenid empire.</a:t>
            </a:r>
          </a:p>
          <a:p>
            <a:endParaRPr lang="en-US" dirty="0">
              <a:latin typeface="Palatino" pitchFamily="2" charset="77"/>
              <a:ea typeface="Palatino" pitchFamily="2" charset="77"/>
            </a:endParaRPr>
          </a:p>
          <a:p>
            <a:r>
              <a:rPr lang="en-US" dirty="0">
                <a:latin typeface="Palatino" pitchFamily="2" charset="77"/>
                <a:ea typeface="Palatino" pitchFamily="2" charset="77"/>
              </a:rPr>
              <a:t>*Some Indian rulers, notably </a:t>
            </a:r>
            <a:r>
              <a:rPr lang="en-US" dirty="0" err="1">
                <a:latin typeface="Palatino" pitchFamily="2" charset="77"/>
                <a:ea typeface="Palatino" pitchFamily="2" charset="77"/>
              </a:rPr>
              <a:t>Taxiles</a:t>
            </a:r>
            <a:r>
              <a:rPr lang="en-US" dirty="0">
                <a:latin typeface="Palatino" pitchFamily="2" charset="77"/>
                <a:ea typeface="Palatino" pitchFamily="2" charset="77"/>
              </a:rPr>
              <a:t> (territory on the east bank of the Indus), had already approached Alexander with offers of alliance while he was in the north (</a:t>
            </a:r>
            <a:r>
              <a:rPr lang="en-US" dirty="0" err="1">
                <a:latin typeface="Palatino" pitchFamily="2" charset="77"/>
                <a:ea typeface="Palatino" pitchFamily="2" charset="77"/>
              </a:rPr>
              <a:t>Diodorus</a:t>
            </a:r>
            <a:r>
              <a:rPr lang="en-US" dirty="0">
                <a:latin typeface="Palatino" pitchFamily="2" charset="77"/>
                <a:ea typeface="Palatino" pitchFamily="2" charset="77"/>
              </a:rPr>
              <a:t> 17.86).</a:t>
            </a:r>
          </a:p>
        </p:txBody>
      </p:sp>
    </p:spTree>
    <p:extLst>
      <p:ext uri="{BB962C8B-B14F-4D97-AF65-F5344CB8AC3E}">
        <p14:creationId xmlns:p14="http://schemas.microsoft.com/office/powerpoint/2010/main" val="31871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6DA17-2AB6-9443-8610-E9ED58C0591C}"/>
              </a:ext>
            </a:extLst>
          </p:cNvPr>
          <p:cNvSpPr txBox="1"/>
          <p:nvPr/>
        </p:nvSpPr>
        <p:spPr>
          <a:xfrm>
            <a:off x="4108182" y="262890"/>
            <a:ext cx="4185185"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The March to the Indus River</a:t>
            </a:r>
          </a:p>
        </p:txBody>
      </p:sp>
      <p:sp>
        <p:nvSpPr>
          <p:cNvPr id="3" name="TextBox 2">
            <a:extLst>
              <a:ext uri="{FF2B5EF4-FFF2-40B4-BE49-F238E27FC236}">
                <a16:creationId xmlns:a16="http://schemas.microsoft.com/office/drawing/2014/main" id="{07DD90DF-D42D-244A-8261-AB2119297525}"/>
              </a:ext>
            </a:extLst>
          </p:cNvPr>
          <p:cNvSpPr txBox="1"/>
          <p:nvPr/>
        </p:nvSpPr>
        <p:spPr>
          <a:xfrm>
            <a:off x="1106805" y="724555"/>
            <a:ext cx="9978390" cy="5909310"/>
          </a:xfrm>
          <a:prstGeom prst="rect">
            <a:avLst/>
          </a:prstGeom>
          <a:noFill/>
        </p:spPr>
        <p:txBody>
          <a:bodyPr wrap="square" rtlCol="0">
            <a:spAutoFit/>
          </a:bodyPr>
          <a:lstStyle/>
          <a:p>
            <a:r>
              <a:rPr lang="en-US" dirty="0">
                <a:latin typeface="Palatino" pitchFamily="2" charset="77"/>
                <a:ea typeface="Palatino" pitchFamily="2" charset="77"/>
              </a:rPr>
              <a:t>*After re-crossing the Hindu Kush, the first resistance was found in the (former) satrapy of </a:t>
            </a:r>
            <a:r>
              <a:rPr lang="en-US" dirty="0" err="1">
                <a:solidFill>
                  <a:srgbClr val="FFC000"/>
                </a:solidFill>
                <a:latin typeface="Palatino" pitchFamily="2" charset="77"/>
                <a:ea typeface="Palatino" pitchFamily="2" charset="77"/>
              </a:rPr>
              <a:t>Gandhara</a:t>
            </a:r>
            <a:r>
              <a:rPr lang="en-US" dirty="0">
                <a:latin typeface="Palatino" pitchFamily="2" charset="77"/>
                <a:ea typeface="Palatino" pitchFamily="2" charset="77"/>
              </a:rPr>
              <a:t> (the region around Peshawar). </a:t>
            </a:r>
          </a:p>
          <a:p>
            <a:endParaRPr lang="en-US" dirty="0">
              <a:latin typeface="Palatino" pitchFamily="2" charset="77"/>
              <a:ea typeface="Palatino" pitchFamily="2" charset="77"/>
            </a:endParaRPr>
          </a:p>
          <a:p>
            <a:r>
              <a:rPr lang="en-US" dirty="0">
                <a:latin typeface="Palatino" pitchFamily="2" charset="77"/>
                <a:ea typeface="Palatino" pitchFamily="2" charset="77"/>
              </a:rPr>
              <a:t>*There is no evidence that there had been a Persian satrap in the region at this time; it had been under Persian control in the time of Darius I, but was almost certainly independent at the time of A.’s arrival (but note Persian </a:t>
            </a:r>
            <a:r>
              <a:rPr lang="en-US" i="1" dirty="0">
                <a:latin typeface="Palatino" pitchFamily="2" charset="77"/>
                <a:ea typeface="Palatino" pitchFamily="2" charset="77"/>
              </a:rPr>
              <a:t>influence</a:t>
            </a:r>
            <a:r>
              <a:rPr lang="en-US" dirty="0">
                <a:latin typeface="Palatino" pitchFamily="2" charset="77"/>
                <a:ea typeface="Palatino" pitchFamily="2" charset="77"/>
              </a:rPr>
              <a:t> in the Indian contingents sent to Gaugamela).</a:t>
            </a:r>
          </a:p>
          <a:p>
            <a:endParaRPr lang="en-US" dirty="0">
              <a:latin typeface="Palatino" pitchFamily="2" charset="77"/>
              <a:ea typeface="Palatino" pitchFamily="2" charset="77"/>
            </a:endParaRPr>
          </a:p>
          <a:p>
            <a:r>
              <a:rPr lang="en-US" dirty="0">
                <a:latin typeface="Palatino" pitchFamily="2" charset="77"/>
                <a:ea typeface="Palatino" pitchFamily="2" charset="77"/>
              </a:rPr>
              <a:t>*After departing from Alexandria in the Caucasus (modern Bagram), Alexander split the army into two columns: </a:t>
            </a:r>
          </a:p>
          <a:p>
            <a:pPr marL="285750" indent="-285750">
              <a:buFontTx/>
              <a:buChar char="-"/>
            </a:pPr>
            <a:r>
              <a:rPr lang="en-US" dirty="0">
                <a:latin typeface="Palatino" pitchFamily="2" charset="77"/>
                <a:ea typeface="Palatino" pitchFamily="2" charset="77"/>
              </a:rPr>
              <a:t>One under Hephaestion and </a:t>
            </a:r>
            <a:r>
              <a:rPr lang="en-US" dirty="0" err="1">
                <a:latin typeface="Palatino" pitchFamily="2" charset="77"/>
                <a:ea typeface="Palatino" pitchFamily="2" charset="77"/>
              </a:rPr>
              <a:t>Perdiccas</a:t>
            </a:r>
            <a:r>
              <a:rPr lang="en-US" dirty="0">
                <a:latin typeface="Palatino" pitchFamily="2" charset="77"/>
                <a:ea typeface="Palatino" pitchFamily="2" charset="77"/>
              </a:rPr>
              <a:t> took the </a:t>
            </a:r>
            <a:r>
              <a:rPr lang="en-US" dirty="0" err="1">
                <a:latin typeface="Palatino" pitchFamily="2" charset="77"/>
                <a:ea typeface="Palatino" pitchFamily="2" charset="77"/>
              </a:rPr>
              <a:t>Kyber</a:t>
            </a:r>
            <a:r>
              <a:rPr lang="en-US" dirty="0">
                <a:latin typeface="Palatino" pitchFamily="2" charset="77"/>
                <a:ea typeface="Palatino" pitchFamily="2" charset="77"/>
              </a:rPr>
              <a:t> pass to the city of </a:t>
            </a:r>
            <a:r>
              <a:rPr lang="en-US" dirty="0" err="1">
                <a:latin typeface="Palatino" pitchFamily="2" charset="77"/>
                <a:ea typeface="Palatino" pitchFamily="2" charset="77"/>
              </a:rPr>
              <a:t>Peucelaotis</a:t>
            </a:r>
            <a:r>
              <a:rPr lang="en-US" dirty="0">
                <a:latin typeface="Palatino" pitchFamily="2" charset="77"/>
                <a:ea typeface="Palatino" pitchFamily="2" charset="77"/>
              </a:rPr>
              <a:t> (mod. </a:t>
            </a:r>
            <a:r>
              <a:rPr lang="en-US" dirty="0" err="1">
                <a:latin typeface="Palatino" pitchFamily="2" charset="77"/>
                <a:ea typeface="Palatino" pitchFamily="2" charset="77"/>
              </a:rPr>
              <a:t>Charsadda</a:t>
            </a:r>
            <a:r>
              <a:rPr lang="en-US" dirty="0">
                <a:latin typeface="Palatino" pitchFamily="2" charset="77"/>
                <a:ea typeface="Palatino" pitchFamily="2" charset="77"/>
              </a:rPr>
              <a:t>), securing the main road into the region.</a:t>
            </a:r>
          </a:p>
          <a:p>
            <a:pPr marL="285750" indent="-285750">
              <a:buFontTx/>
              <a:buChar char="-"/>
            </a:pPr>
            <a:endParaRPr lang="en-US" dirty="0">
              <a:latin typeface="Palatino" pitchFamily="2" charset="77"/>
              <a:ea typeface="Palatino" pitchFamily="2" charset="77"/>
            </a:endParaRPr>
          </a:p>
          <a:p>
            <a:pPr marL="285750" indent="-285750">
              <a:buFontTx/>
              <a:buChar char="-"/>
            </a:pPr>
            <a:r>
              <a:rPr lang="en-US" dirty="0">
                <a:latin typeface="Palatino" pitchFamily="2" charset="77"/>
                <a:ea typeface="Palatino" pitchFamily="2" charset="77"/>
              </a:rPr>
              <a:t>The other half with Alexander (notably the more mobile </a:t>
            </a:r>
            <a:r>
              <a:rPr lang="en-US" dirty="0" err="1">
                <a:latin typeface="Palatino" pitchFamily="2" charset="77"/>
                <a:ea typeface="Palatino" pitchFamily="2" charset="77"/>
              </a:rPr>
              <a:t>hypaspists</a:t>
            </a:r>
            <a:r>
              <a:rPr lang="en-US" dirty="0">
                <a:latin typeface="Palatino" pitchFamily="2" charset="77"/>
                <a:ea typeface="Palatino" pitchFamily="2" charset="77"/>
              </a:rPr>
              <a:t> and </a:t>
            </a:r>
            <a:r>
              <a:rPr lang="en-US" dirty="0" err="1">
                <a:latin typeface="Palatino" pitchFamily="2" charset="77"/>
                <a:ea typeface="Palatino" pitchFamily="2" charset="77"/>
              </a:rPr>
              <a:t>Agrianians</a:t>
            </a:r>
            <a:r>
              <a:rPr lang="en-US" dirty="0">
                <a:latin typeface="Palatino" pitchFamily="2" charset="77"/>
                <a:ea typeface="Palatino" pitchFamily="2" charset="77"/>
              </a:rPr>
              <a:t>) stuck to the mountains north of the Kabul river. Resistance in the region from the </a:t>
            </a:r>
            <a:r>
              <a:rPr lang="en-US" dirty="0" err="1">
                <a:latin typeface="Palatino" pitchFamily="2" charset="77"/>
                <a:ea typeface="Palatino" pitchFamily="2" charset="77"/>
              </a:rPr>
              <a:t>Aspasians</a:t>
            </a:r>
            <a:r>
              <a:rPr lang="en-US" dirty="0">
                <a:latin typeface="Palatino" pitchFamily="2" charset="77"/>
                <a:ea typeface="Palatino" pitchFamily="2" charset="77"/>
              </a:rPr>
              <a:t> and then the </a:t>
            </a:r>
            <a:r>
              <a:rPr lang="en-US" dirty="0" err="1">
                <a:latin typeface="Palatino" pitchFamily="2" charset="77"/>
                <a:ea typeface="Palatino" pitchFamily="2" charset="77"/>
              </a:rPr>
              <a:t>Assacenians</a:t>
            </a:r>
            <a:r>
              <a:rPr lang="en-US" dirty="0">
                <a:latin typeface="Palatino" pitchFamily="2" charset="77"/>
                <a:ea typeface="Palatino" pitchFamily="2" charset="77"/>
              </a:rPr>
              <a:t>, using mountain hideaways and fortified cities. </a:t>
            </a:r>
          </a:p>
          <a:p>
            <a:endParaRPr lang="en-US" dirty="0">
              <a:latin typeface="Palatino" pitchFamily="2" charset="77"/>
              <a:ea typeface="Palatino" pitchFamily="2" charset="77"/>
            </a:endParaRPr>
          </a:p>
          <a:p>
            <a:r>
              <a:rPr lang="en-US" dirty="0">
                <a:latin typeface="Palatino" pitchFamily="2" charset="77"/>
                <a:ea typeface="Palatino" pitchFamily="2" charset="77"/>
              </a:rPr>
              <a:t>*Bosworth (</a:t>
            </a:r>
            <a:r>
              <a:rPr lang="en-US" i="1" dirty="0">
                <a:latin typeface="Palatino" pitchFamily="2" charset="77"/>
                <a:ea typeface="Palatino" pitchFamily="2" charset="77"/>
              </a:rPr>
              <a:t>Alexander and the East</a:t>
            </a:r>
            <a:r>
              <a:rPr lang="en-US" dirty="0">
                <a:latin typeface="Palatino" pitchFamily="2" charset="77"/>
                <a:ea typeface="Palatino" pitchFamily="2" charset="77"/>
              </a:rPr>
              <a:t>, pg. 26): “The act of killing meant little, and it can be shown that the level of violence escalated as a direct response to resistance during the grim campaigns in the north-east and India… The frightfulness increased as he moved on India. Massacre and enslavement was the policy against settlements which stood siege…”</a:t>
            </a:r>
          </a:p>
          <a:p>
            <a:r>
              <a:rPr lang="en-US" dirty="0">
                <a:latin typeface="Palatino" pitchFamily="2" charset="77"/>
                <a:ea typeface="Palatino" pitchFamily="2" charset="77"/>
              </a:rPr>
              <a:t> </a:t>
            </a:r>
          </a:p>
        </p:txBody>
      </p:sp>
    </p:spTree>
    <p:extLst>
      <p:ext uri="{BB962C8B-B14F-4D97-AF65-F5344CB8AC3E}">
        <p14:creationId xmlns:p14="http://schemas.microsoft.com/office/powerpoint/2010/main" val="2105828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a:xfrm>
            <a:off x="2541270" y="758826"/>
            <a:ext cx="6108700" cy="612775"/>
          </a:xfrm>
          <a:prstGeom prst="rect">
            <a:avLst/>
          </a:prstGeom>
          <a:noFill/>
          <a:ln>
            <a:miter lim="800000"/>
          </a:ln>
        </p:spPr>
        <p:txBody>
          <a:bodyPr vert="horz" wrap="square" lIns="0" tIns="0" rIns="0" bIns="0" rtlCol="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b="0" dirty="0"/>
              <a:t>Map of Central Asia and route to Indus (</a:t>
            </a:r>
            <a:r>
              <a:rPr lang="en-US" altLang="en-US" b="0" dirty="0" err="1"/>
              <a:t>Heckel</a:t>
            </a:r>
            <a:r>
              <a:rPr lang="en-US" altLang="en-US" b="0" dirty="0"/>
              <a:t> 2020)
</a:t>
            </a:r>
          </a:p>
        </p:txBody>
      </p:sp>
      <p:pic>
        <p:nvPicPr>
          <p:cNvPr id="5124" name="Picture 4" descr="Oxford University Press"/>
          <p:cNvPicPr>
            <a:picLocks noChangeAspect="1"/>
          </p:cNvPicPr>
          <p:nvPr/>
        </p:nvPicPr>
        <p:blipFill>
          <a:blip r:embed="rId3"/>
          <a:stretch>
            <a:fillRect/>
          </a:stretch>
        </p:blipFill>
        <p:spPr>
          <a:xfrm>
            <a:off x="9428162" y="6294439"/>
            <a:ext cx="1058862" cy="244475"/>
          </a:xfrm>
          <a:prstGeom prst="rect">
            <a:avLst/>
          </a:prstGeom>
          <a:noFill/>
          <a:ln>
            <a:noFill/>
            <a:miter lim="800000"/>
          </a:ln>
        </p:spPr>
      </p:pic>
      <p:pic>
        <p:nvPicPr>
          <p:cNvPr id="5125" name="New picture"/>
          <p:cNvPicPr/>
          <p:nvPr/>
        </p:nvPicPr>
        <p:blipFill>
          <a:blip r:embed="rId4"/>
          <a:stretch>
            <a:fillRect/>
          </a:stretch>
        </p:blipFill>
        <p:spPr>
          <a:xfrm>
            <a:off x="2308860" y="1113157"/>
            <a:ext cx="7010400" cy="5303519"/>
          </a:xfrm>
          <a:prstGeom prst="rect">
            <a:avLst/>
          </a:prstGeom>
        </p:spPr>
      </p:pic>
    </p:spTree>
    <p:extLst>
      <p:ext uri="{BB962C8B-B14F-4D97-AF65-F5344CB8AC3E}">
        <p14:creationId xmlns:p14="http://schemas.microsoft.com/office/powerpoint/2010/main" val="195816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639334-8313-804F-8BA7-82E9F4B4A7B7}"/>
              </a:ext>
            </a:extLst>
          </p:cNvPr>
          <p:cNvSpPr txBox="1"/>
          <p:nvPr/>
        </p:nvSpPr>
        <p:spPr>
          <a:xfrm>
            <a:off x="1096107" y="633046"/>
            <a:ext cx="9999785" cy="5632311"/>
          </a:xfrm>
          <a:prstGeom prst="rect">
            <a:avLst/>
          </a:prstGeom>
          <a:noFill/>
        </p:spPr>
        <p:txBody>
          <a:bodyPr wrap="square" rtlCol="0">
            <a:spAutoFit/>
          </a:bodyPr>
          <a:lstStyle/>
          <a:p>
            <a:r>
              <a:rPr lang="en-US" dirty="0">
                <a:latin typeface="Palatino" pitchFamily="2" charset="77"/>
                <a:ea typeface="Palatino" pitchFamily="2" charset="77"/>
              </a:rPr>
              <a:t>*There was no central power </a:t>
            </a:r>
            <a:r>
              <a:rPr lang="en-US" dirty="0" err="1">
                <a:latin typeface="Palatino" pitchFamily="2" charset="77"/>
                <a:ea typeface="Palatino" pitchFamily="2" charset="77"/>
              </a:rPr>
              <a:t>co-ordinating</a:t>
            </a:r>
            <a:r>
              <a:rPr lang="en-US" dirty="0">
                <a:latin typeface="Palatino" pitchFamily="2" charset="77"/>
                <a:ea typeface="Palatino" pitchFamily="2" charset="77"/>
              </a:rPr>
              <a:t> resistance to Alexander: each local ruler (</a:t>
            </a:r>
            <a:r>
              <a:rPr lang="en-US" i="1" dirty="0" err="1">
                <a:latin typeface="Palatino" pitchFamily="2" charset="77"/>
                <a:ea typeface="Palatino" pitchFamily="2" charset="77"/>
              </a:rPr>
              <a:t>hyparch</a:t>
            </a:r>
            <a:r>
              <a:rPr lang="en-US" dirty="0">
                <a:latin typeface="Palatino" pitchFamily="2" charset="77"/>
                <a:ea typeface="Palatino" pitchFamily="2" charset="77"/>
              </a:rPr>
              <a:t>, in Arrian) and city had to be dealt with individually, with some resisting and others seeing A.’s ruthlessness and submitting.</a:t>
            </a:r>
          </a:p>
          <a:p>
            <a:endParaRPr lang="en-US" dirty="0">
              <a:latin typeface="Palatino" pitchFamily="2" charset="77"/>
              <a:ea typeface="Palatino" pitchFamily="2" charset="77"/>
            </a:endParaRPr>
          </a:p>
          <a:p>
            <a:r>
              <a:rPr lang="en-US" dirty="0">
                <a:latin typeface="Palatino" pitchFamily="2" charset="77"/>
                <a:ea typeface="Palatino" pitchFamily="2" charset="77"/>
              </a:rPr>
              <a:t>*The force under Hephaestion and </a:t>
            </a:r>
            <a:r>
              <a:rPr lang="en-US" dirty="0" err="1">
                <a:latin typeface="Palatino" pitchFamily="2" charset="77"/>
                <a:ea typeface="Palatino" pitchFamily="2" charset="77"/>
              </a:rPr>
              <a:t>Perdiccas</a:t>
            </a:r>
            <a:r>
              <a:rPr lang="en-US" dirty="0">
                <a:latin typeface="Palatino" pitchFamily="2" charset="77"/>
                <a:ea typeface="Palatino" pitchFamily="2" charset="77"/>
              </a:rPr>
              <a:t> was instructed to make their way to the Indus and prepare a boat bridge for the river crossing, alongside </a:t>
            </a:r>
            <a:r>
              <a:rPr lang="en-US" dirty="0" err="1">
                <a:latin typeface="Palatino" pitchFamily="2" charset="77"/>
                <a:ea typeface="Palatino" pitchFamily="2" charset="77"/>
              </a:rPr>
              <a:t>Taxiles</a:t>
            </a:r>
            <a:r>
              <a:rPr lang="en-US" dirty="0">
                <a:latin typeface="Palatino" pitchFamily="2" charset="77"/>
                <a:ea typeface="Palatino" pitchFamily="2" charset="77"/>
              </a:rPr>
              <a:t> and other local leaders. The leader in </a:t>
            </a:r>
            <a:r>
              <a:rPr lang="en-US" dirty="0" err="1">
                <a:latin typeface="Palatino" pitchFamily="2" charset="77"/>
                <a:ea typeface="Palatino" pitchFamily="2" charset="77"/>
              </a:rPr>
              <a:t>Peucelaotis</a:t>
            </a:r>
            <a:r>
              <a:rPr lang="en-US" dirty="0">
                <a:latin typeface="Palatino" pitchFamily="2" charset="77"/>
                <a:ea typeface="Palatino" pitchFamily="2" charset="77"/>
              </a:rPr>
              <a:t>, a certain </a:t>
            </a:r>
            <a:r>
              <a:rPr lang="en-US" dirty="0" err="1">
                <a:latin typeface="Palatino" pitchFamily="2" charset="77"/>
                <a:ea typeface="Palatino" pitchFamily="2" charset="77"/>
              </a:rPr>
              <a:t>Astis</a:t>
            </a:r>
            <a:r>
              <a:rPr lang="en-US" dirty="0">
                <a:latin typeface="Palatino" pitchFamily="2" charset="77"/>
                <a:ea typeface="Palatino" pitchFamily="2" charset="77"/>
              </a:rPr>
              <a:t>, resisted and was besieged for 30 days. </a:t>
            </a:r>
          </a:p>
          <a:p>
            <a:endParaRPr lang="en-US" dirty="0">
              <a:latin typeface="Palatino" pitchFamily="2" charset="77"/>
              <a:ea typeface="Palatino" pitchFamily="2" charset="77"/>
            </a:endParaRPr>
          </a:p>
          <a:p>
            <a:r>
              <a:rPr lang="en-US" dirty="0">
                <a:latin typeface="Palatino" pitchFamily="2" charset="77"/>
                <a:ea typeface="Palatino" pitchFamily="2" charset="77"/>
              </a:rPr>
              <a:t>*Alexander, meanwhile, made a terrible example of the first city to resist: A. was lightly wounded, and after taking the city, the Macedonians killed all those who were fleeing, finally burning the city to the ground.</a:t>
            </a:r>
          </a:p>
          <a:p>
            <a:endParaRPr lang="en-US" dirty="0">
              <a:latin typeface="Palatino" pitchFamily="2" charset="77"/>
              <a:ea typeface="Palatino" pitchFamily="2" charset="77"/>
            </a:endParaRPr>
          </a:p>
          <a:p>
            <a:r>
              <a:rPr lang="en-US" dirty="0">
                <a:latin typeface="Palatino" pitchFamily="2" charset="77"/>
                <a:ea typeface="Palatino" pitchFamily="2" charset="77"/>
              </a:rPr>
              <a:t>*The next city, </a:t>
            </a:r>
            <a:r>
              <a:rPr lang="en-US" dirty="0" err="1">
                <a:latin typeface="Palatino" pitchFamily="2" charset="77"/>
                <a:ea typeface="Palatino" pitchFamily="2" charset="77"/>
              </a:rPr>
              <a:t>Andaca</a:t>
            </a:r>
            <a:r>
              <a:rPr lang="en-US" dirty="0">
                <a:latin typeface="Palatino" pitchFamily="2" charset="77"/>
                <a:ea typeface="Palatino" pitchFamily="2" charset="77"/>
              </a:rPr>
              <a:t>, surrendered; </a:t>
            </a:r>
            <a:r>
              <a:rPr lang="en-US" dirty="0" err="1">
                <a:latin typeface="Palatino" pitchFamily="2" charset="77"/>
                <a:ea typeface="Palatino" pitchFamily="2" charset="77"/>
              </a:rPr>
              <a:t>Craterus</a:t>
            </a:r>
            <a:r>
              <a:rPr lang="en-US" dirty="0">
                <a:latin typeface="Palatino" pitchFamily="2" charset="77"/>
                <a:ea typeface="Palatino" pitchFamily="2" charset="77"/>
              </a:rPr>
              <a:t> appointed to deal with any neighboring cities showing resistance.</a:t>
            </a:r>
          </a:p>
          <a:p>
            <a:endParaRPr lang="en-US" dirty="0">
              <a:latin typeface="Palatino" pitchFamily="2" charset="77"/>
              <a:ea typeface="Palatino" pitchFamily="2" charset="77"/>
            </a:endParaRPr>
          </a:p>
          <a:p>
            <a:r>
              <a:rPr lang="en-US" dirty="0">
                <a:latin typeface="Palatino" pitchFamily="2" charset="77"/>
                <a:ea typeface="Palatino" pitchFamily="2" charset="77"/>
              </a:rPr>
              <a:t>*Next to a city (the name is lost), “where the </a:t>
            </a:r>
            <a:r>
              <a:rPr lang="en-US" dirty="0" err="1">
                <a:latin typeface="Palatino" pitchFamily="2" charset="77"/>
                <a:ea typeface="Palatino" pitchFamily="2" charset="77"/>
              </a:rPr>
              <a:t>hyparch</a:t>
            </a:r>
            <a:r>
              <a:rPr lang="en-US" dirty="0">
                <a:latin typeface="Palatino" pitchFamily="2" charset="77"/>
                <a:ea typeface="Palatino" pitchFamily="2" charset="77"/>
              </a:rPr>
              <a:t> of the </a:t>
            </a:r>
            <a:r>
              <a:rPr lang="en-US" dirty="0" err="1">
                <a:latin typeface="Palatino" pitchFamily="2" charset="77"/>
                <a:ea typeface="Palatino" pitchFamily="2" charset="77"/>
              </a:rPr>
              <a:t>Aspasians</a:t>
            </a:r>
            <a:r>
              <a:rPr lang="en-US" dirty="0">
                <a:latin typeface="Palatino" pitchFamily="2" charset="77"/>
                <a:ea typeface="Palatino" pitchFamily="2" charset="77"/>
              </a:rPr>
              <a:t> was” (Arrian 4.24.1); but instead of defending the city, the inhabitants burned it and retreated to the mountains, where A. hunted down anyone fleeing.</a:t>
            </a:r>
          </a:p>
          <a:p>
            <a:endParaRPr lang="en-US" dirty="0">
              <a:latin typeface="Palatino" pitchFamily="2" charset="77"/>
              <a:ea typeface="Palatino" pitchFamily="2" charset="77"/>
            </a:endParaRPr>
          </a:p>
          <a:p>
            <a:r>
              <a:rPr lang="en-US" dirty="0">
                <a:latin typeface="Palatino" pitchFamily="2" charset="77"/>
                <a:ea typeface="Palatino" pitchFamily="2" charset="77"/>
              </a:rPr>
              <a:t>*Arrian (4.24.3-5) reports that Ptolemy risked death to kill the leader of the </a:t>
            </a:r>
            <a:r>
              <a:rPr lang="en-US" dirty="0" err="1">
                <a:latin typeface="Palatino" pitchFamily="2" charset="77"/>
                <a:ea typeface="Palatino" pitchFamily="2" charset="77"/>
              </a:rPr>
              <a:t>Aspasians</a:t>
            </a:r>
            <a:r>
              <a:rPr lang="en-US" dirty="0">
                <a:latin typeface="Palatino" pitchFamily="2" charset="77"/>
                <a:ea typeface="Palatino" pitchFamily="2" charset="77"/>
              </a:rPr>
              <a:t>.</a:t>
            </a:r>
          </a:p>
        </p:txBody>
      </p:sp>
    </p:spTree>
    <p:extLst>
      <p:ext uri="{BB962C8B-B14F-4D97-AF65-F5344CB8AC3E}">
        <p14:creationId xmlns:p14="http://schemas.microsoft.com/office/powerpoint/2010/main" val="356776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639334-8313-804F-8BA7-82E9F4B4A7B7}"/>
              </a:ext>
            </a:extLst>
          </p:cNvPr>
          <p:cNvSpPr txBox="1"/>
          <p:nvPr/>
        </p:nvSpPr>
        <p:spPr>
          <a:xfrm>
            <a:off x="1096107" y="633046"/>
            <a:ext cx="9999785" cy="4801314"/>
          </a:xfrm>
          <a:prstGeom prst="rect">
            <a:avLst/>
          </a:prstGeom>
          <a:noFill/>
        </p:spPr>
        <p:txBody>
          <a:bodyPr wrap="square" rtlCol="0">
            <a:spAutoFit/>
          </a:bodyPr>
          <a:lstStyle/>
          <a:p>
            <a:r>
              <a:rPr lang="en-US" dirty="0">
                <a:latin typeface="Palatino" pitchFamily="2" charset="77"/>
                <a:ea typeface="Palatino" pitchFamily="2" charset="77"/>
              </a:rPr>
              <a:t>*Next, another city (</a:t>
            </a:r>
            <a:r>
              <a:rPr lang="en-US" dirty="0" err="1">
                <a:latin typeface="Palatino" pitchFamily="2" charset="77"/>
                <a:ea typeface="Palatino" pitchFamily="2" charset="77"/>
              </a:rPr>
              <a:t>Arigaeum</a:t>
            </a:r>
            <a:r>
              <a:rPr lang="en-US" dirty="0">
                <a:latin typeface="Palatino" pitchFamily="2" charset="77"/>
                <a:ea typeface="Palatino" pitchFamily="2" charset="77"/>
              </a:rPr>
              <a:t>) is burned in retreat. Alexander deemed the site ideal for a settlement, and had it fortified and settlers brought in from surrounding areas (Arrian 4.24.7)</a:t>
            </a:r>
          </a:p>
          <a:p>
            <a:r>
              <a:rPr lang="en-US" dirty="0">
                <a:latin typeface="Palatino" pitchFamily="2" charset="77"/>
                <a:ea typeface="Palatino" pitchFamily="2" charset="77"/>
              </a:rPr>
              <a:t>-&gt; Note the recurring strategy: garrison, settlement, control of restless areas</a:t>
            </a:r>
          </a:p>
          <a:p>
            <a:endParaRPr lang="en-US" dirty="0">
              <a:latin typeface="Palatino" pitchFamily="2" charset="77"/>
              <a:ea typeface="Palatino" pitchFamily="2" charset="77"/>
            </a:endParaRPr>
          </a:p>
          <a:p>
            <a:r>
              <a:rPr lang="en-US" dirty="0">
                <a:latin typeface="Palatino" pitchFamily="2" charset="77"/>
                <a:ea typeface="Palatino" pitchFamily="2" charset="77"/>
              </a:rPr>
              <a:t>*A. pursues the remaining </a:t>
            </a:r>
            <a:r>
              <a:rPr lang="en-US" dirty="0" err="1">
                <a:latin typeface="Palatino" pitchFamily="2" charset="77"/>
                <a:ea typeface="Palatino" pitchFamily="2" charset="77"/>
              </a:rPr>
              <a:t>Aspasians</a:t>
            </a:r>
            <a:r>
              <a:rPr lang="en-US" dirty="0">
                <a:latin typeface="Palatino" pitchFamily="2" charset="77"/>
                <a:ea typeface="Palatino" pitchFamily="2" charset="77"/>
              </a:rPr>
              <a:t> into the hills. Ptolemy reports 40,000 men captured after fierce fighting (unlikely).</a:t>
            </a:r>
          </a:p>
          <a:p>
            <a:endParaRPr lang="en-US" dirty="0">
              <a:latin typeface="Palatino" pitchFamily="2" charset="77"/>
              <a:ea typeface="Palatino" pitchFamily="2" charset="77"/>
            </a:endParaRPr>
          </a:p>
          <a:p>
            <a:r>
              <a:rPr lang="en-US" dirty="0">
                <a:latin typeface="Palatino" pitchFamily="2" charset="77"/>
                <a:ea typeface="Palatino" pitchFamily="2" charset="77"/>
              </a:rPr>
              <a:t>*A first glimpse of Alexander the ‘explorer’, ‘natural historian’: thousands of oxen seized, and given their impressive size, examples sent back to Macedonia.</a:t>
            </a:r>
          </a:p>
          <a:p>
            <a:endParaRPr lang="en-US" dirty="0">
              <a:latin typeface="Palatino" pitchFamily="2" charset="77"/>
              <a:ea typeface="Palatino" pitchFamily="2" charset="77"/>
            </a:endParaRPr>
          </a:p>
          <a:p>
            <a:r>
              <a:rPr lang="en-US" dirty="0">
                <a:latin typeface="Palatino" pitchFamily="2" charset="77"/>
                <a:ea typeface="Palatino" pitchFamily="2" charset="77"/>
              </a:rPr>
              <a:t>*After the </a:t>
            </a:r>
            <a:r>
              <a:rPr lang="en-US" dirty="0" err="1">
                <a:latin typeface="Palatino" pitchFamily="2" charset="77"/>
                <a:ea typeface="Palatino" pitchFamily="2" charset="77"/>
              </a:rPr>
              <a:t>Aspasians</a:t>
            </a:r>
            <a:r>
              <a:rPr lang="en-US" dirty="0">
                <a:latin typeface="Palatino" pitchFamily="2" charset="77"/>
                <a:ea typeface="Palatino" pitchFamily="2" charset="77"/>
              </a:rPr>
              <a:t> came the </a:t>
            </a:r>
            <a:r>
              <a:rPr lang="en-US" dirty="0" err="1">
                <a:latin typeface="Palatino" pitchFamily="2" charset="77"/>
                <a:ea typeface="Palatino" pitchFamily="2" charset="77"/>
              </a:rPr>
              <a:t>Assacenians</a:t>
            </a:r>
            <a:r>
              <a:rPr lang="en-US" dirty="0">
                <a:latin typeface="Palatino" pitchFamily="2" charset="77"/>
                <a:ea typeface="Palatino" pitchFamily="2" charset="77"/>
              </a:rPr>
              <a:t>: more running to the hills, siege of the principal city of </a:t>
            </a:r>
            <a:r>
              <a:rPr lang="en-US" dirty="0" err="1">
                <a:latin typeface="Palatino" pitchFamily="2" charset="77"/>
                <a:ea typeface="Palatino" pitchFamily="2" charset="77"/>
              </a:rPr>
              <a:t>Massaga</a:t>
            </a:r>
            <a:r>
              <a:rPr lang="en-US" dirty="0">
                <a:latin typeface="Palatino" pitchFamily="2" charset="77"/>
                <a:ea typeface="Palatino" pitchFamily="2" charset="77"/>
              </a:rPr>
              <a:t> -&gt; eventual surrender with offer to join A.’s army -&gt; Arrian (4.27.4) reports that the surrendered fighters planned to slip away in the night and were massacred.</a:t>
            </a:r>
          </a:p>
          <a:p>
            <a:endParaRPr lang="en-US" dirty="0">
              <a:latin typeface="Palatino" pitchFamily="2" charset="77"/>
              <a:ea typeface="Palatino" pitchFamily="2" charset="77"/>
            </a:endParaRPr>
          </a:p>
          <a:p>
            <a:r>
              <a:rPr lang="en-US" dirty="0">
                <a:latin typeface="Palatino" pitchFamily="2" charset="77"/>
                <a:ea typeface="Palatino" pitchFamily="2" charset="77"/>
              </a:rPr>
              <a:t>*After another siege, the inhabitants of </a:t>
            </a:r>
            <a:r>
              <a:rPr lang="en-US" dirty="0" err="1">
                <a:latin typeface="Palatino" pitchFamily="2" charset="77"/>
                <a:ea typeface="Palatino" pitchFamily="2" charset="77"/>
              </a:rPr>
              <a:t>Bazira</a:t>
            </a:r>
            <a:r>
              <a:rPr lang="en-US" dirty="0">
                <a:latin typeface="Palatino" pitchFamily="2" charset="77"/>
                <a:ea typeface="Palatino" pitchFamily="2" charset="77"/>
              </a:rPr>
              <a:t> fled their city to the mountain top called </a:t>
            </a:r>
            <a:r>
              <a:rPr lang="en-US" dirty="0" err="1">
                <a:latin typeface="Palatino" pitchFamily="2" charset="77"/>
                <a:ea typeface="Palatino" pitchFamily="2" charset="77"/>
              </a:rPr>
              <a:t>Aornos</a:t>
            </a:r>
            <a:r>
              <a:rPr lang="en-US" dirty="0">
                <a:latin typeface="Palatino" pitchFamily="2" charset="77"/>
                <a:ea typeface="Palatino" pitchFamily="2" charset="77"/>
              </a:rPr>
              <a:t> in our Greek sources…</a:t>
            </a:r>
          </a:p>
          <a:p>
            <a:endParaRPr lang="en-US" dirty="0">
              <a:latin typeface="Palatino" pitchFamily="2" charset="77"/>
              <a:ea typeface="Palatino" pitchFamily="2" charset="77"/>
            </a:endParaRPr>
          </a:p>
        </p:txBody>
      </p:sp>
    </p:spTree>
    <p:extLst>
      <p:ext uri="{BB962C8B-B14F-4D97-AF65-F5344CB8AC3E}">
        <p14:creationId xmlns:p14="http://schemas.microsoft.com/office/powerpoint/2010/main" val="337136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639334-8313-804F-8BA7-82E9F4B4A7B7}"/>
              </a:ext>
            </a:extLst>
          </p:cNvPr>
          <p:cNvSpPr txBox="1"/>
          <p:nvPr/>
        </p:nvSpPr>
        <p:spPr>
          <a:xfrm>
            <a:off x="1096106" y="402213"/>
            <a:ext cx="9999785" cy="6186309"/>
          </a:xfrm>
          <a:prstGeom prst="rect">
            <a:avLst/>
          </a:prstGeom>
          <a:noFill/>
        </p:spPr>
        <p:txBody>
          <a:bodyPr wrap="square" rtlCol="0">
            <a:spAutoFit/>
          </a:bodyPr>
          <a:lstStyle/>
          <a:p>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err="1">
                <a:solidFill>
                  <a:srgbClr val="FFC000"/>
                </a:solidFill>
                <a:latin typeface="Palatino" pitchFamily="2" charset="77"/>
                <a:ea typeface="Palatino" pitchFamily="2" charset="77"/>
              </a:rPr>
              <a:t>Aornos</a:t>
            </a:r>
            <a:r>
              <a:rPr lang="en-US" dirty="0">
                <a:latin typeface="Palatino" pitchFamily="2" charset="77"/>
                <a:ea typeface="Palatino" pitchFamily="2" charset="77"/>
              </a:rPr>
              <a:t> (Greek “</a:t>
            </a:r>
            <a:r>
              <a:rPr lang="en-US" dirty="0" err="1">
                <a:latin typeface="Palatino" pitchFamily="2" charset="77"/>
                <a:ea typeface="Palatino" pitchFamily="2" charset="77"/>
              </a:rPr>
              <a:t>birdless</a:t>
            </a:r>
            <a:r>
              <a:rPr lang="en-US" dirty="0">
                <a:latin typeface="Palatino" pitchFamily="2" charset="77"/>
                <a:ea typeface="Palatino" pitchFamily="2" charset="77"/>
              </a:rPr>
              <a:t>”), probably corresponding with the modern </a:t>
            </a:r>
            <a:r>
              <a:rPr lang="en-US" dirty="0" err="1">
                <a:latin typeface="Palatino" pitchFamily="2" charset="77"/>
                <a:ea typeface="Palatino" pitchFamily="2" charset="77"/>
              </a:rPr>
              <a:t>Pir</a:t>
            </a:r>
            <a:r>
              <a:rPr lang="en-US" dirty="0">
                <a:latin typeface="Palatino" pitchFamily="2" charset="77"/>
                <a:ea typeface="Palatino" pitchFamily="2" charset="77"/>
              </a:rPr>
              <a:t> Sar mountain, perhaps a rendering of the Old Indian </a:t>
            </a:r>
            <a:r>
              <a:rPr lang="en-US" i="1" dirty="0" err="1">
                <a:latin typeface="Palatino" pitchFamily="2" charset="77"/>
                <a:ea typeface="Palatino" pitchFamily="2" charset="77"/>
              </a:rPr>
              <a:t>Avarana</a:t>
            </a:r>
            <a:r>
              <a:rPr lang="en-US" dirty="0">
                <a:latin typeface="Palatino" pitchFamily="2" charset="77"/>
                <a:ea typeface="Palatino" pitchFamily="2" charset="77"/>
              </a:rPr>
              <a:t> “hiding place”.</a:t>
            </a:r>
          </a:p>
          <a:p>
            <a:pPr marL="285750" indent="-285750">
              <a:buFont typeface="Arial" panose="020B0604020202020204" pitchFamily="34" charset="0"/>
              <a:buChar char="•"/>
            </a:pPr>
            <a:endParaRPr lang="en-US" dirty="0">
              <a:latin typeface="Palatino" pitchFamily="2" charset="77"/>
              <a:ea typeface="Palatino" pitchFamily="2" charset="77"/>
            </a:endParaRPr>
          </a:p>
          <a:p>
            <a:r>
              <a:rPr lang="en-US" dirty="0">
                <a:latin typeface="Palatino" pitchFamily="2" charset="77"/>
                <a:ea typeface="Palatino" pitchFamily="2" charset="77"/>
              </a:rPr>
              <a:t>* Arrian (4.28) reports that it was believed that Herakles failed </a:t>
            </a:r>
          </a:p>
          <a:p>
            <a:r>
              <a:rPr lang="en-US" dirty="0">
                <a:latin typeface="Palatino" pitchFamily="2" charset="77"/>
                <a:ea typeface="Palatino" pitchFamily="2" charset="77"/>
              </a:rPr>
              <a:t>to storm this mountain (he is skeptical); but upon learning this, </a:t>
            </a:r>
          </a:p>
          <a:p>
            <a:r>
              <a:rPr lang="en-US" dirty="0">
                <a:latin typeface="Palatino" pitchFamily="2" charset="77"/>
                <a:ea typeface="Palatino" pitchFamily="2" charset="77"/>
              </a:rPr>
              <a:t>“a longing seized” Alexander to take the mountain-top fortress.</a:t>
            </a:r>
          </a:p>
          <a:p>
            <a:endParaRPr lang="en-US" dirty="0">
              <a:latin typeface="Palatino" pitchFamily="2" charset="77"/>
              <a:ea typeface="Palatino" pitchFamily="2" charset="77"/>
            </a:endParaRPr>
          </a:p>
          <a:p>
            <a:r>
              <a:rPr lang="en-US" dirty="0">
                <a:latin typeface="Palatino" pitchFamily="2" charset="77"/>
                <a:ea typeface="Palatino" pitchFamily="2" charset="77"/>
              </a:rPr>
              <a:t>* The mountain was associated in local legend with the Hindu </a:t>
            </a:r>
          </a:p>
          <a:p>
            <a:r>
              <a:rPr lang="en-US" dirty="0">
                <a:latin typeface="Palatino" pitchFamily="2" charset="77"/>
                <a:ea typeface="Palatino" pitchFamily="2" charset="77"/>
              </a:rPr>
              <a:t>deity Krishna (=Herakles?).</a:t>
            </a:r>
          </a:p>
          <a:p>
            <a:endParaRPr lang="en-US" dirty="0">
              <a:latin typeface="Palatino" pitchFamily="2" charset="77"/>
              <a:ea typeface="Palatino" pitchFamily="2" charset="77"/>
            </a:endParaRPr>
          </a:p>
          <a:p>
            <a:r>
              <a:rPr lang="en-US" dirty="0">
                <a:latin typeface="Palatino" pitchFamily="2" charset="77"/>
                <a:ea typeface="Palatino" pitchFamily="2" charset="77"/>
              </a:rPr>
              <a:t>* First he fortifies several captured cities as forts, and appoints a </a:t>
            </a:r>
          </a:p>
          <a:p>
            <a:r>
              <a:rPr lang="en-US" dirty="0">
                <a:latin typeface="Palatino" pitchFamily="2" charset="77"/>
                <a:ea typeface="Palatino" pitchFamily="2" charset="77"/>
              </a:rPr>
              <a:t>satrap, Nicanor, over the region west of the Indus river.</a:t>
            </a:r>
          </a:p>
          <a:p>
            <a:endParaRPr lang="en-US" dirty="0">
              <a:latin typeface="Palatino" pitchFamily="2" charset="77"/>
              <a:ea typeface="Palatino" pitchFamily="2" charset="77"/>
            </a:endParaRPr>
          </a:p>
          <a:p>
            <a:r>
              <a:rPr lang="en-US" dirty="0">
                <a:latin typeface="Palatino" pitchFamily="2" charset="77"/>
                <a:ea typeface="Palatino" pitchFamily="2" charset="77"/>
              </a:rPr>
              <a:t>* Arrian (4.29) says Ptolemy was given a command to seize a key</a:t>
            </a:r>
          </a:p>
          <a:p>
            <a:r>
              <a:rPr lang="en-US" dirty="0">
                <a:latin typeface="Palatino" pitchFamily="2" charset="77"/>
                <a:ea typeface="Palatino" pitchFamily="2" charset="77"/>
              </a:rPr>
              <a:t>position with the help of local guides (absent from other sources)</a:t>
            </a:r>
          </a:p>
          <a:p>
            <a:endParaRPr lang="en-US" dirty="0">
              <a:latin typeface="Palatino" pitchFamily="2" charset="77"/>
              <a:ea typeface="Palatino" pitchFamily="2" charset="77"/>
            </a:endParaRPr>
          </a:p>
          <a:p>
            <a:r>
              <a:rPr lang="en-US" dirty="0">
                <a:latin typeface="Palatino" pitchFamily="2" charset="77"/>
                <a:ea typeface="Palatino" pitchFamily="2" charset="77"/>
              </a:rPr>
              <a:t>*Arrian: brave and brilliant siege tactics, several days hard fighting</a:t>
            </a:r>
          </a:p>
          <a:p>
            <a:r>
              <a:rPr lang="en-US" dirty="0" err="1">
                <a:latin typeface="Palatino" pitchFamily="2" charset="77"/>
                <a:ea typeface="Palatino" pitchFamily="2" charset="77"/>
              </a:rPr>
              <a:t>Diodorus</a:t>
            </a:r>
            <a:r>
              <a:rPr lang="en-US" dirty="0">
                <a:latin typeface="Palatino" pitchFamily="2" charset="77"/>
                <a:ea typeface="Palatino" pitchFamily="2" charset="77"/>
              </a:rPr>
              <a:t> (17.85): a much shorter version, no Ptolemy.</a:t>
            </a:r>
          </a:p>
          <a:p>
            <a:endParaRPr lang="en-US" dirty="0">
              <a:latin typeface="Palatino" pitchFamily="2" charset="77"/>
              <a:ea typeface="Palatino" pitchFamily="2" charset="77"/>
            </a:endParaRPr>
          </a:p>
          <a:p>
            <a:r>
              <a:rPr lang="en-US" dirty="0">
                <a:latin typeface="Palatino" pitchFamily="2" charset="77"/>
                <a:ea typeface="Palatino" pitchFamily="2" charset="77"/>
              </a:rPr>
              <a:t>* After neutralizing resistance centered on </a:t>
            </a:r>
            <a:r>
              <a:rPr lang="en-US" dirty="0" err="1">
                <a:latin typeface="Palatino" pitchFamily="2" charset="77"/>
                <a:ea typeface="Palatino" pitchFamily="2" charset="77"/>
              </a:rPr>
              <a:t>Aornos</a:t>
            </a:r>
            <a:r>
              <a:rPr lang="en-US" dirty="0">
                <a:latin typeface="Palatino" pitchFamily="2" charset="77"/>
                <a:ea typeface="Palatino" pitchFamily="2" charset="77"/>
              </a:rPr>
              <a:t>, A. was able to take control of the </a:t>
            </a:r>
            <a:r>
              <a:rPr lang="en-US" dirty="0" err="1">
                <a:latin typeface="Palatino" pitchFamily="2" charset="77"/>
                <a:ea typeface="Palatino" pitchFamily="2" charset="77"/>
              </a:rPr>
              <a:t>Assacenian</a:t>
            </a:r>
            <a:r>
              <a:rPr lang="en-US" dirty="0">
                <a:latin typeface="Palatino" pitchFamily="2" charset="77"/>
                <a:ea typeface="Palatino" pitchFamily="2" charset="77"/>
              </a:rPr>
              <a:t> territories.</a:t>
            </a:r>
          </a:p>
        </p:txBody>
      </p:sp>
      <p:sp>
        <p:nvSpPr>
          <p:cNvPr id="2" name="TextBox 1">
            <a:extLst>
              <a:ext uri="{FF2B5EF4-FFF2-40B4-BE49-F238E27FC236}">
                <a16:creationId xmlns:a16="http://schemas.microsoft.com/office/drawing/2014/main" id="{529C864F-1A61-554D-B036-6869EF7B4509}"/>
              </a:ext>
            </a:extLst>
          </p:cNvPr>
          <p:cNvSpPr txBox="1"/>
          <p:nvPr/>
        </p:nvSpPr>
        <p:spPr>
          <a:xfrm>
            <a:off x="3100115" y="171381"/>
            <a:ext cx="5991768"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The Siege of the </a:t>
            </a:r>
            <a:r>
              <a:rPr lang="en-US" sz="2400" dirty="0" err="1">
                <a:solidFill>
                  <a:srgbClr val="FFC000"/>
                </a:solidFill>
                <a:latin typeface="Palatino" pitchFamily="2" charset="77"/>
                <a:ea typeface="Palatino" pitchFamily="2" charset="77"/>
              </a:rPr>
              <a:t>Birdless</a:t>
            </a:r>
            <a:r>
              <a:rPr lang="en-US" sz="2400" dirty="0">
                <a:solidFill>
                  <a:srgbClr val="FFC000"/>
                </a:solidFill>
                <a:latin typeface="Palatino" pitchFamily="2" charset="77"/>
                <a:ea typeface="Palatino" pitchFamily="2" charset="77"/>
              </a:rPr>
              <a:t> Rock (Spring 326)</a:t>
            </a:r>
          </a:p>
        </p:txBody>
      </p:sp>
      <p:pic>
        <p:nvPicPr>
          <p:cNvPr id="5" name="Picture 4">
            <a:extLst>
              <a:ext uri="{FF2B5EF4-FFF2-40B4-BE49-F238E27FC236}">
                <a16:creationId xmlns:a16="http://schemas.microsoft.com/office/drawing/2014/main" id="{1E9549E4-781B-4A4A-8A23-42C6A90797EC}"/>
              </a:ext>
            </a:extLst>
          </p:cNvPr>
          <p:cNvPicPr>
            <a:picLocks noChangeAspect="1"/>
          </p:cNvPicPr>
          <p:nvPr/>
        </p:nvPicPr>
        <p:blipFill>
          <a:blip r:embed="rId2"/>
          <a:stretch>
            <a:fillRect/>
          </a:stretch>
        </p:blipFill>
        <p:spPr>
          <a:xfrm>
            <a:off x="8061569" y="1314450"/>
            <a:ext cx="3175000" cy="4229100"/>
          </a:xfrm>
          <a:prstGeom prst="rect">
            <a:avLst/>
          </a:prstGeom>
        </p:spPr>
      </p:pic>
    </p:spTree>
    <p:extLst>
      <p:ext uri="{BB962C8B-B14F-4D97-AF65-F5344CB8AC3E}">
        <p14:creationId xmlns:p14="http://schemas.microsoft.com/office/powerpoint/2010/main" val="333961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70D73-8801-7C4A-9868-293E63D7C855}"/>
              </a:ext>
            </a:extLst>
          </p:cNvPr>
          <p:cNvSpPr txBox="1"/>
          <p:nvPr/>
        </p:nvSpPr>
        <p:spPr>
          <a:xfrm>
            <a:off x="5740773" y="175846"/>
            <a:ext cx="896399"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Nysa</a:t>
            </a:r>
          </a:p>
        </p:txBody>
      </p:sp>
      <p:sp>
        <p:nvSpPr>
          <p:cNvPr id="4" name="TextBox 3">
            <a:extLst>
              <a:ext uri="{FF2B5EF4-FFF2-40B4-BE49-F238E27FC236}">
                <a16:creationId xmlns:a16="http://schemas.microsoft.com/office/drawing/2014/main" id="{65B0829F-4C83-A440-AA32-06EB0D9BFB03}"/>
              </a:ext>
            </a:extLst>
          </p:cNvPr>
          <p:cNvSpPr txBox="1"/>
          <p:nvPr/>
        </p:nvSpPr>
        <p:spPr>
          <a:xfrm>
            <a:off x="1160585" y="797169"/>
            <a:ext cx="10105292" cy="5355312"/>
          </a:xfrm>
          <a:prstGeom prst="rect">
            <a:avLst/>
          </a:prstGeom>
          <a:noFill/>
        </p:spPr>
        <p:txBody>
          <a:bodyPr wrap="square" rtlCol="0">
            <a:spAutoFit/>
          </a:bodyPr>
          <a:lstStyle/>
          <a:p>
            <a:r>
              <a:rPr lang="en-US" dirty="0">
                <a:latin typeface="Palatino" pitchFamily="2" charset="77"/>
                <a:ea typeface="Palatino" pitchFamily="2" charset="77"/>
              </a:rPr>
              <a:t>* Treated by Arrian (5.1) outside of the chronological sequence: a showpiece to begin Book 5?</a:t>
            </a:r>
          </a:p>
          <a:p>
            <a:pPr marL="285750" indent="-285750">
              <a:buFontTx/>
              <a:buChar char="-"/>
            </a:pPr>
            <a:r>
              <a:rPr lang="en-US" dirty="0">
                <a:latin typeface="Palatino" pitchFamily="2" charset="77"/>
                <a:ea typeface="Palatino" pitchFamily="2" charset="77"/>
              </a:rPr>
              <a:t>Plutarch (58) only treats a brief anecdote from the </a:t>
            </a:r>
            <a:r>
              <a:rPr lang="en-US" dirty="0" err="1">
                <a:latin typeface="Palatino" pitchFamily="2" charset="77"/>
                <a:ea typeface="Palatino" pitchFamily="2" charset="77"/>
              </a:rPr>
              <a:t>Nysan</a:t>
            </a:r>
            <a:r>
              <a:rPr lang="en-US" dirty="0">
                <a:latin typeface="Palatino" pitchFamily="2" charset="77"/>
                <a:ea typeface="Palatino" pitchFamily="2" charset="77"/>
              </a:rPr>
              <a:t> embassy to A. (a certain </a:t>
            </a:r>
            <a:r>
              <a:rPr lang="en-US" dirty="0" err="1">
                <a:latin typeface="Palatino" pitchFamily="2" charset="77"/>
                <a:ea typeface="Palatino" pitchFamily="2" charset="77"/>
              </a:rPr>
              <a:t>Acouphis</a:t>
            </a:r>
            <a:r>
              <a:rPr lang="en-US" dirty="0">
                <a:latin typeface="Palatino" pitchFamily="2" charset="77"/>
                <a:ea typeface="Palatino" pitchFamily="2" charset="77"/>
              </a:rPr>
              <a:t>), no Dionysus story</a:t>
            </a:r>
          </a:p>
          <a:p>
            <a:pPr marL="285750" indent="-285750">
              <a:buFontTx/>
              <a:buChar char="-"/>
            </a:pPr>
            <a:endParaRPr lang="en-US" dirty="0">
              <a:latin typeface="Palatino" pitchFamily="2" charset="77"/>
              <a:ea typeface="Palatino" pitchFamily="2" charset="77"/>
            </a:endParaRPr>
          </a:p>
          <a:p>
            <a:r>
              <a:rPr lang="en-US" dirty="0">
                <a:latin typeface="Palatino" pitchFamily="2" charset="77"/>
                <a:ea typeface="Palatino" pitchFamily="2" charset="77"/>
              </a:rPr>
              <a:t>* Alexander arrives at the city called </a:t>
            </a:r>
            <a:r>
              <a:rPr lang="en-US" dirty="0">
                <a:solidFill>
                  <a:srgbClr val="FFC000"/>
                </a:solidFill>
                <a:latin typeface="Palatino" pitchFamily="2" charset="77"/>
                <a:ea typeface="Palatino" pitchFamily="2" charset="77"/>
              </a:rPr>
              <a:t>Nysa</a:t>
            </a:r>
            <a:r>
              <a:rPr lang="en-US" dirty="0">
                <a:latin typeface="Palatino" pitchFamily="2" charset="77"/>
                <a:ea typeface="Palatino" pitchFamily="2" charset="77"/>
              </a:rPr>
              <a:t>, which was supposed to have been founded by Dionysus after his conquest of India (an ‘agnostic’ approach from Arrian 5.1.2).</a:t>
            </a:r>
          </a:p>
          <a:p>
            <a:endParaRPr lang="en-US" dirty="0">
              <a:latin typeface="Palatino" pitchFamily="2" charset="77"/>
              <a:ea typeface="Palatino" pitchFamily="2" charset="77"/>
            </a:endParaRPr>
          </a:p>
          <a:p>
            <a:r>
              <a:rPr lang="en-US" dirty="0">
                <a:latin typeface="Palatino" pitchFamily="2" charset="77"/>
                <a:ea typeface="Palatino" pitchFamily="2" charset="77"/>
              </a:rPr>
              <a:t>* The </a:t>
            </a:r>
            <a:r>
              <a:rPr lang="en-US" dirty="0" err="1">
                <a:latin typeface="Palatino" pitchFamily="2" charset="77"/>
                <a:ea typeface="Palatino" pitchFamily="2" charset="77"/>
              </a:rPr>
              <a:t>Nysan</a:t>
            </a:r>
            <a:r>
              <a:rPr lang="en-US" dirty="0">
                <a:latin typeface="Palatino" pitchFamily="2" charset="77"/>
                <a:ea typeface="Palatino" pitchFamily="2" charset="77"/>
              </a:rPr>
              <a:t> ambassador begs A. to spare the city on the grounds of its holy associations, and A. is pleased with the idea of going farther than Dionysus had -&gt; Many aspects of Nysa represented as </a:t>
            </a:r>
            <a:r>
              <a:rPr lang="en-US" i="1" dirty="0">
                <a:latin typeface="Palatino" pitchFamily="2" charset="77"/>
                <a:ea typeface="Palatino" pitchFamily="2" charset="77"/>
              </a:rPr>
              <a:t>Greek</a:t>
            </a:r>
            <a:r>
              <a:rPr lang="en-US" dirty="0">
                <a:latin typeface="Palatino" pitchFamily="2" charset="77"/>
                <a:ea typeface="Palatino" pitchFamily="2" charset="77"/>
              </a:rPr>
              <a:t>: Dionysus, Aristocratic government, “independence” (</a:t>
            </a:r>
            <a:r>
              <a:rPr lang="en-US" i="1" dirty="0" err="1">
                <a:latin typeface="Palatino" pitchFamily="2" charset="77"/>
                <a:ea typeface="Palatino" pitchFamily="2" charset="77"/>
              </a:rPr>
              <a:t>eleutheria</a:t>
            </a:r>
            <a:r>
              <a:rPr lang="en-US" dirty="0">
                <a:latin typeface="Palatino" pitchFamily="2" charset="77"/>
                <a:ea typeface="Palatino" pitchFamily="2" charset="77"/>
              </a:rPr>
              <a:t>), rhetorical persuasion of the ambassador.</a:t>
            </a:r>
          </a:p>
          <a:p>
            <a:pPr marL="285750" indent="-285750">
              <a:buFont typeface="Arial" panose="020B0604020202020204" pitchFamily="34" charset="0"/>
              <a:buChar char="•"/>
            </a:pPr>
            <a:endParaRPr lang="en-US" dirty="0">
              <a:latin typeface="Palatino" pitchFamily="2" charset="77"/>
              <a:ea typeface="Palatino" pitchFamily="2" charset="77"/>
            </a:endParaRPr>
          </a:p>
          <a:p>
            <a:r>
              <a:rPr lang="en-US" u="sng" dirty="0">
                <a:latin typeface="Palatino" pitchFamily="2" charset="77"/>
                <a:ea typeface="Palatino" pitchFamily="2" charset="77"/>
              </a:rPr>
              <a:t>Arrian (5.2.1</a:t>
            </a:r>
            <a:r>
              <a:rPr lang="en-US" dirty="0">
                <a:latin typeface="Palatino" pitchFamily="2" charset="77"/>
                <a:ea typeface="Palatino" pitchFamily="2" charset="77"/>
              </a:rPr>
              <a:t>): “He thought that the Macedonians would not be so reluctant to follow him on arduous campaigns still further on if they were spurred on by the ambition to surpass Dionysus’ achievements.”</a:t>
            </a:r>
          </a:p>
          <a:p>
            <a:endParaRPr lang="en-US" dirty="0">
              <a:latin typeface="Palatino" pitchFamily="2" charset="77"/>
              <a:ea typeface="Palatino" pitchFamily="2" charset="77"/>
            </a:endParaRPr>
          </a:p>
          <a:p>
            <a:r>
              <a:rPr lang="en-US" dirty="0">
                <a:latin typeface="Palatino" pitchFamily="2" charset="77"/>
                <a:ea typeface="Palatino" pitchFamily="2" charset="77"/>
              </a:rPr>
              <a:t>*We should keep this episode in mind when we turn to the end of the line at the </a:t>
            </a:r>
            <a:r>
              <a:rPr lang="en-US" dirty="0" err="1">
                <a:latin typeface="Palatino" pitchFamily="2" charset="77"/>
                <a:ea typeface="Palatino" pitchFamily="2" charset="77"/>
              </a:rPr>
              <a:t>Hyphasis</a:t>
            </a:r>
            <a:r>
              <a:rPr lang="en-US" dirty="0">
                <a:latin typeface="Palatino" pitchFamily="2" charset="77"/>
                <a:ea typeface="Palatino" pitchFamily="2" charset="77"/>
              </a:rPr>
              <a:t> river: Arrian </a:t>
            </a:r>
            <a:r>
              <a:rPr lang="en-US" i="1" dirty="0">
                <a:latin typeface="Palatino" pitchFamily="2" charset="77"/>
                <a:ea typeface="Palatino" pitchFamily="2" charset="77"/>
              </a:rPr>
              <a:t>particularly</a:t>
            </a:r>
            <a:r>
              <a:rPr lang="en-US" dirty="0">
                <a:latin typeface="Palatino" pitchFamily="2" charset="77"/>
                <a:ea typeface="Palatino" pitchFamily="2" charset="77"/>
              </a:rPr>
              <a:t> insistent on Alexander’s desires to push further and further.</a:t>
            </a:r>
          </a:p>
          <a:p>
            <a:endParaRPr lang="en-US" dirty="0">
              <a:latin typeface="Palatino" pitchFamily="2" charset="77"/>
              <a:ea typeface="Palatino" pitchFamily="2" charset="77"/>
            </a:endParaRPr>
          </a:p>
        </p:txBody>
      </p:sp>
    </p:spTree>
    <p:extLst>
      <p:ext uri="{BB962C8B-B14F-4D97-AF65-F5344CB8AC3E}">
        <p14:creationId xmlns:p14="http://schemas.microsoft.com/office/powerpoint/2010/main" val="331645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3842</TotalTime>
  <Words>4106</Words>
  <Application>Microsoft Macintosh PowerPoint</Application>
  <PresentationFormat>Widescreen</PresentationFormat>
  <Paragraphs>221</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MS Shell Dlg 2</vt:lpstr>
      <vt:lpstr>Palatino</vt:lpstr>
      <vt:lpstr>Wingdings</vt:lpstr>
      <vt:lpstr>Wingdings 3</vt:lpstr>
      <vt:lpstr>Madison</vt:lpstr>
      <vt:lpstr>PowerPoint Presentation</vt:lpstr>
      <vt:lpstr>PowerPoint Presentation</vt:lpstr>
      <vt:lpstr>PowerPoint Presentation</vt:lpstr>
      <vt:lpstr>PowerPoint Presentation</vt:lpstr>
      <vt:lpstr>Map of Central Asia and route to Indus (Heckel 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Geoffrey Harmsworth</dc:creator>
  <cp:lastModifiedBy>Geoffrey Harmsworth</cp:lastModifiedBy>
  <cp:revision>13</cp:revision>
  <dcterms:created xsi:type="dcterms:W3CDTF">2024-06-08T17:28:18Z</dcterms:created>
  <dcterms:modified xsi:type="dcterms:W3CDTF">2024-06-12T12:46:00Z</dcterms:modified>
</cp:coreProperties>
</file>