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1" r:id="rId4"/>
    <p:sldId id="309" r:id="rId5"/>
    <p:sldId id="300" r:id="rId6"/>
    <p:sldId id="311" r:id="rId7"/>
    <p:sldId id="310" r:id="rId8"/>
    <p:sldId id="312" r:id="rId9"/>
    <p:sldId id="305" r:id="rId10"/>
    <p:sldId id="313" r:id="rId11"/>
    <p:sldId id="314" r:id="rId12"/>
    <p:sldId id="306" r:id="rId13"/>
    <p:sldId id="315" r:id="rId14"/>
    <p:sldId id="307" r:id="rId15"/>
    <p:sldId id="31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castle/PagingAlgorith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2743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err="1">
                <a:solidFill>
                  <a:prstClr val="white"/>
                </a:solidFill>
              </a:rPr>
              <a:t>페이징</a:t>
            </a:r>
            <a:r>
              <a:rPr lang="ko-KR" altLang="en-US" sz="4000" b="1" dirty="0">
                <a:solidFill>
                  <a:prstClr val="white"/>
                </a:solidFill>
              </a:rPr>
              <a:t> 알고리즘</a:t>
            </a:r>
            <a:endParaRPr lang="en-US" altLang="ko-KR" sz="4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prstClr val="white"/>
                </a:solidFill>
              </a:rPr>
              <a:t>(Paging 	Algorithm)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524200" y="4479238"/>
            <a:ext cx="877163" cy="1042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나성주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31703" y="5645889"/>
            <a:ext cx="156966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데이터분석과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950325" y="5197993"/>
            <a:ext cx="145103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2060340014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ECE572-D035-4C66-B54F-1DE8EC46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04912"/>
            <a:ext cx="10706100" cy="4448175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6AAC5B5-99C9-4B91-93E5-232330235342}"/>
              </a:ext>
            </a:extLst>
          </p:cNvPr>
          <p:cNvSpPr/>
          <p:nvPr/>
        </p:nvSpPr>
        <p:spPr>
          <a:xfrm>
            <a:off x="2233619" y="2073842"/>
            <a:ext cx="545900" cy="2822713"/>
          </a:xfrm>
          <a:custGeom>
            <a:avLst/>
            <a:gdLst>
              <a:gd name="connsiteX0" fmla="*/ 0 w 808519"/>
              <a:gd name="connsiteY0" fmla="*/ 0 h 2822713"/>
              <a:gd name="connsiteX1" fmla="*/ 808383 w 808519"/>
              <a:gd name="connsiteY1" fmla="*/ 1510748 h 2822713"/>
              <a:gd name="connsiteX2" fmla="*/ 66261 w 808519"/>
              <a:gd name="connsiteY2" fmla="*/ 2822713 h 282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8519" h="2822713">
                <a:moveTo>
                  <a:pt x="0" y="0"/>
                </a:moveTo>
                <a:cubicBezTo>
                  <a:pt x="398670" y="520148"/>
                  <a:pt x="797340" y="1040296"/>
                  <a:pt x="808383" y="1510748"/>
                </a:cubicBezTo>
                <a:cubicBezTo>
                  <a:pt x="819426" y="1981200"/>
                  <a:pt x="156817" y="2705652"/>
                  <a:pt x="66261" y="2822713"/>
                </a:cubicBezTo>
              </a:path>
            </a:pathLst>
          </a:cu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76164-7A50-4C1E-8513-C7CAF4495DCD}"/>
              </a:ext>
            </a:extLst>
          </p:cNvPr>
          <p:cNvSpPr txBox="1"/>
          <p:nvPr/>
        </p:nvSpPr>
        <p:spPr>
          <a:xfrm>
            <a:off x="2585536" y="2503547"/>
            <a:ext cx="272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boardCntPerPage</a:t>
            </a:r>
            <a:endParaRPr lang="ko-KR" altLang="en-US" sz="24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6C009F-DCD0-4CCF-A6E5-61B217C627FF}"/>
              </a:ext>
            </a:extLst>
          </p:cNvPr>
          <p:cNvCxnSpPr>
            <a:cxnSpLocks/>
          </p:cNvCxnSpPr>
          <p:nvPr/>
        </p:nvCxnSpPr>
        <p:spPr>
          <a:xfrm>
            <a:off x="5900961" y="4118656"/>
            <a:ext cx="0" cy="904461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152FB3-4633-43C5-935D-306DE39C7F2E}"/>
              </a:ext>
            </a:extLst>
          </p:cNvPr>
          <p:cNvSpPr txBox="1"/>
          <p:nvPr/>
        </p:nvSpPr>
        <p:spPr>
          <a:xfrm>
            <a:off x="5247829" y="3656991"/>
            <a:ext cx="161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pageNo</a:t>
            </a:r>
            <a:endParaRPr lang="ko-KR" altLang="en-US" sz="2400" b="1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97F040CE-A9D7-4188-8209-8A366623225A}"/>
              </a:ext>
            </a:extLst>
          </p:cNvPr>
          <p:cNvSpPr/>
          <p:nvPr/>
        </p:nvSpPr>
        <p:spPr>
          <a:xfrm>
            <a:off x="5312757" y="5206916"/>
            <a:ext cx="1213312" cy="241381"/>
          </a:xfrm>
          <a:custGeom>
            <a:avLst/>
            <a:gdLst>
              <a:gd name="connsiteX0" fmla="*/ 0 w 1696279"/>
              <a:gd name="connsiteY0" fmla="*/ 0 h 212358"/>
              <a:gd name="connsiteX1" fmla="*/ 914400 w 1696279"/>
              <a:gd name="connsiteY1" fmla="*/ 212035 h 212358"/>
              <a:gd name="connsiteX2" fmla="*/ 1696279 w 1696279"/>
              <a:gd name="connsiteY2" fmla="*/ 26505 h 21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9" h="212358">
                <a:moveTo>
                  <a:pt x="0" y="0"/>
                </a:moveTo>
                <a:cubicBezTo>
                  <a:pt x="315843" y="103809"/>
                  <a:pt x="631687" y="207618"/>
                  <a:pt x="914400" y="212035"/>
                </a:cubicBezTo>
                <a:cubicBezTo>
                  <a:pt x="1197113" y="216452"/>
                  <a:pt x="1570383" y="176696"/>
                  <a:pt x="1696279" y="26505"/>
                </a:cubicBezTo>
              </a:path>
            </a:pathLst>
          </a:cu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049BB-270F-42D4-B5A1-AA7B23E34306}"/>
              </a:ext>
            </a:extLst>
          </p:cNvPr>
          <p:cNvSpPr txBox="1"/>
          <p:nvPr/>
        </p:nvSpPr>
        <p:spPr>
          <a:xfrm>
            <a:off x="6317597" y="5203486"/>
            <a:ext cx="2669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pageCntPerBlock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610FE-494B-42AB-8220-D658E38F12AF}"/>
              </a:ext>
            </a:extLst>
          </p:cNvPr>
          <p:cNvSpPr txBox="1"/>
          <p:nvPr/>
        </p:nvSpPr>
        <p:spPr>
          <a:xfrm>
            <a:off x="9332905" y="4679080"/>
            <a:ext cx="2159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totalBlockCnt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3428B-4128-4BAB-AAEF-3CD7A7705774}"/>
              </a:ext>
            </a:extLst>
          </p:cNvPr>
          <p:cNvSpPr txBox="1"/>
          <p:nvPr/>
        </p:nvSpPr>
        <p:spPr>
          <a:xfrm>
            <a:off x="799364" y="478415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blockNo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E1FF1-424F-4BD1-BB46-17ADA3399E9D}"/>
              </a:ext>
            </a:extLst>
          </p:cNvPr>
          <p:cNvSpPr txBox="1"/>
          <p:nvPr/>
        </p:nvSpPr>
        <p:spPr>
          <a:xfrm>
            <a:off x="2678344" y="4512704"/>
            <a:ext cx="282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blockStartPageNo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16C0B-9079-41A7-B03A-B0E91E795412}"/>
              </a:ext>
            </a:extLst>
          </p:cNvPr>
          <p:cNvSpPr txBox="1"/>
          <p:nvPr/>
        </p:nvSpPr>
        <p:spPr>
          <a:xfrm>
            <a:off x="6469654" y="4416225"/>
            <a:ext cx="2665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blockEndPageNo</a:t>
            </a:r>
            <a:endParaRPr lang="ko-KR" altLang="en-US" sz="24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0FB8BD-1C2F-42F3-934F-233303C4FCAC}"/>
              </a:ext>
            </a:extLst>
          </p:cNvPr>
          <p:cNvCxnSpPr/>
          <p:nvPr/>
        </p:nvCxnSpPr>
        <p:spPr>
          <a:xfrm>
            <a:off x="5102087" y="4896555"/>
            <a:ext cx="304800" cy="2441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EAF9B53-6E74-4EA1-BAD2-AA0B328EE644}"/>
              </a:ext>
            </a:extLst>
          </p:cNvPr>
          <p:cNvCxnSpPr>
            <a:cxnSpLocks/>
          </p:cNvCxnSpPr>
          <p:nvPr/>
        </p:nvCxnSpPr>
        <p:spPr>
          <a:xfrm flipH="1">
            <a:off x="6411416" y="4821649"/>
            <a:ext cx="334495" cy="2400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688A96F-DC11-4F15-AA86-C5AD06B47219}"/>
              </a:ext>
            </a:extLst>
          </p:cNvPr>
          <p:cNvCxnSpPr>
            <a:cxnSpLocks/>
          </p:cNvCxnSpPr>
          <p:nvPr/>
        </p:nvCxnSpPr>
        <p:spPr>
          <a:xfrm>
            <a:off x="2233619" y="5062145"/>
            <a:ext cx="2671511" cy="905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6C626A9-920F-4E24-B152-19CE9AF645A3}"/>
              </a:ext>
            </a:extLst>
          </p:cNvPr>
          <p:cNvCxnSpPr>
            <a:cxnSpLocks/>
          </p:cNvCxnSpPr>
          <p:nvPr/>
        </p:nvCxnSpPr>
        <p:spPr>
          <a:xfrm flipH="1">
            <a:off x="6943624" y="5023117"/>
            <a:ext cx="2345604" cy="1176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2EC41D-A2F1-4169-B717-79767A140115}"/>
              </a:ext>
            </a:extLst>
          </p:cNvPr>
          <p:cNvSpPr txBox="1"/>
          <p:nvPr/>
        </p:nvSpPr>
        <p:spPr>
          <a:xfrm>
            <a:off x="427999" y="473718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변수가 필요한 부분</a:t>
            </a:r>
          </a:p>
        </p:txBody>
      </p:sp>
    </p:spTree>
    <p:extLst>
      <p:ext uri="{BB962C8B-B14F-4D97-AF65-F5344CB8AC3E}">
        <p14:creationId xmlns:p14="http://schemas.microsoft.com/office/powerpoint/2010/main" val="20405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/>
      <p:bldP spid="16" grpId="0" animBg="1"/>
      <p:bldP spid="18" grpId="0"/>
      <p:bldP spid="11" grpId="0"/>
      <p:bldP spid="14" grpId="0"/>
      <p:bldP spid="15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53161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</a:rPr>
              <a:t>로우레벨</a:t>
            </a:r>
            <a:r>
              <a:rPr lang="ko-KR" altLang="en-US" sz="2800" b="1" dirty="0">
                <a:solidFill>
                  <a:schemeClr val="bg1"/>
                </a:solidFill>
              </a:rPr>
              <a:t> 관점 </a:t>
            </a:r>
            <a:r>
              <a:rPr lang="ko-KR" altLang="en-US" sz="1400" b="1" dirty="0">
                <a:solidFill>
                  <a:schemeClr val="bg1"/>
                </a:solidFill>
              </a:rPr>
              <a:t>디테일 변수 설명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</a:rPr>
              <a:t>sql</a:t>
            </a:r>
            <a:r>
              <a:rPr lang="ko-KR" altLang="en-US" sz="1400" b="1" dirty="0">
                <a:solidFill>
                  <a:schemeClr val="bg1"/>
                </a:solidFill>
              </a:rPr>
              <a:t>문 설명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35115" y="10118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12475105" y="304067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13090192" y="15647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7" name="타원 36"/>
          <p:cNvSpPr/>
          <p:nvPr/>
        </p:nvSpPr>
        <p:spPr>
          <a:xfrm>
            <a:off x="12442952" y="252045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11889223" y="2407235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하이레벨</a:t>
            </a:r>
            <a:r>
              <a:rPr lang="ko-KR" altLang="en-US" b="1" dirty="0">
                <a:solidFill>
                  <a:srgbClr val="212121"/>
                </a:solidFill>
              </a:rPr>
              <a:t> 관점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구상 단계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98591" y="3706660"/>
            <a:ext cx="36630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78543" y="4749394"/>
            <a:ext cx="41379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코드설명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변수값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048135" y="5892415"/>
            <a:ext cx="5332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화면단</a:t>
            </a:r>
            <a:r>
              <a:rPr lang="ko-KR" altLang="en-US" b="1" dirty="0">
                <a:solidFill>
                  <a:srgbClr val="212121"/>
                </a:solidFill>
              </a:rPr>
              <a:t> 출력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구한 변수들을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활용해보자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515189" y="3629768"/>
            <a:ext cx="376564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기타</a:t>
            </a:r>
            <a:endParaRPr lang="en-US" altLang="ko-KR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9E2CD-CC5D-481A-A8E7-F6217929EAE0}"/>
              </a:ext>
            </a:extLst>
          </p:cNvPr>
          <p:cNvSpPr/>
          <p:nvPr/>
        </p:nvSpPr>
        <p:spPr>
          <a:xfrm>
            <a:off x="13007682" y="208168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C67A5F-7D67-492A-A8D4-F75B57E74F2B}"/>
              </a:ext>
            </a:extLst>
          </p:cNvPr>
          <p:cNvSpPr/>
          <p:nvPr/>
        </p:nvSpPr>
        <p:spPr>
          <a:xfrm>
            <a:off x="13087508" y="494622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586438-B3F9-459F-8A26-325797BBA0E7}"/>
              </a:ext>
            </a:extLst>
          </p:cNvPr>
          <p:cNvSpPr/>
          <p:nvPr/>
        </p:nvSpPr>
        <p:spPr>
          <a:xfrm>
            <a:off x="179444" y="1010823"/>
            <a:ext cx="431943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12121"/>
                </a:solidFill>
              </a:rPr>
              <a:t>필요한 </a:t>
            </a:r>
            <a:r>
              <a:rPr lang="en-US" altLang="ko-KR" sz="2000" b="1" dirty="0">
                <a:solidFill>
                  <a:srgbClr val="212121"/>
                </a:solidFill>
              </a:rPr>
              <a:t>2</a:t>
            </a:r>
            <a:r>
              <a:rPr lang="ko-KR" altLang="en-US" sz="2000" b="1" dirty="0">
                <a:solidFill>
                  <a:srgbClr val="212121"/>
                </a:solidFill>
              </a:rPr>
              <a:t>가지 </a:t>
            </a:r>
            <a:r>
              <a:rPr lang="en-US" altLang="ko-KR" sz="2000" b="1" dirty="0">
                <a:solidFill>
                  <a:srgbClr val="212121"/>
                </a:solidFill>
              </a:rPr>
              <a:t>SQL</a:t>
            </a:r>
            <a:r>
              <a:rPr lang="ko-KR" altLang="en-US" sz="2000" b="1" dirty="0">
                <a:solidFill>
                  <a:srgbClr val="212121"/>
                </a:solidFill>
              </a:rPr>
              <a:t>문</a:t>
            </a:r>
            <a:r>
              <a:rPr lang="en-US" altLang="ko-KR" sz="2000" b="1" dirty="0">
                <a:solidFill>
                  <a:srgbClr val="212121"/>
                </a:solidFill>
              </a:rPr>
              <a:t>(DAO)</a:t>
            </a:r>
            <a:r>
              <a:rPr lang="ko-KR" altLang="en-US" sz="2000" b="1" dirty="0">
                <a:solidFill>
                  <a:srgbClr val="212121"/>
                </a:solidFill>
              </a:rPr>
              <a:t> 설명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0F0191-AF86-44E8-85DC-466576E7EE78}"/>
              </a:ext>
            </a:extLst>
          </p:cNvPr>
          <p:cNvSpPr/>
          <p:nvPr/>
        </p:nvSpPr>
        <p:spPr>
          <a:xfrm>
            <a:off x="12552643" y="-48553"/>
            <a:ext cx="5534376" cy="2613246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</a:rPr>
              <a:t>cntBoard</a:t>
            </a:r>
            <a:r>
              <a:rPr lang="en-US" altLang="ko-KR" sz="2000" b="1" dirty="0">
                <a:solidFill>
                  <a:schemeClr val="bg1"/>
                </a:solidFill>
              </a:rPr>
              <a:t>() :</a:t>
            </a:r>
          </a:p>
          <a:p>
            <a:pPr marL="0" lvl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전체 게시글 수 조회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SELECT COUNT(*) FROM </a:t>
            </a:r>
            <a:r>
              <a:rPr lang="en-US" altLang="ko-KR" dirty="0" err="1"/>
              <a:t>t_qna_board</a:t>
            </a:r>
            <a:r>
              <a:rPr lang="en-US" altLang="ko-KR" dirty="0"/>
              <a:t>;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D30B58-D348-4586-A909-2C3693D6D090}"/>
              </a:ext>
            </a:extLst>
          </p:cNvPr>
          <p:cNvSpPr/>
          <p:nvPr/>
        </p:nvSpPr>
        <p:spPr>
          <a:xfrm>
            <a:off x="12321605" y="2488936"/>
            <a:ext cx="5534376" cy="573220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</a:rPr>
              <a:t>selectPageBoard</a:t>
            </a:r>
            <a:r>
              <a:rPr lang="en-US" altLang="ko-KR" sz="2000" b="1" dirty="0">
                <a:solidFill>
                  <a:schemeClr val="bg1"/>
                </a:solidFill>
              </a:rPr>
              <a:t>() : </a:t>
            </a:r>
          </a:p>
          <a:p>
            <a:pPr marL="0" lvl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선택된 페이지에 필요한 게시글 조회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(ex. 2</a:t>
            </a:r>
            <a:r>
              <a:rPr lang="ko-KR" altLang="en-US" sz="2000" b="1" dirty="0">
                <a:solidFill>
                  <a:schemeClr val="bg1"/>
                </a:solidFill>
              </a:rPr>
              <a:t>번째 페이지 조회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 marL="0" lvl="1"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SELECT * 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FROM(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  SELECT ROWNUM AS RNUM, A.*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      FROM ( select * from </a:t>
            </a:r>
            <a:r>
              <a:rPr lang="en-US" altLang="ko-KR" dirty="0" err="1"/>
              <a:t>t_qna_board</a:t>
            </a:r>
            <a:r>
              <a:rPr lang="en-US" altLang="ko-KR" dirty="0"/>
              <a:t>  order by </a:t>
            </a:r>
            <a:r>
              <a:rPr lang="en-US" altLang="ko-KR" dirty="0" err="1"/>
              <a:t>to_number</a:t>
            </a:r>
            <a:r>
              <a:rPr lang="en-US" altLang="ko-KR" dirty="0"/>
              <a:t>(</a:t>
            </a:r>
            <a:r>
              <a:rPr lang="en-US" altLang="ko-KR" dirty="0" err="1"/>
              <a:t>original_no</a:t>
            </a:r>
            <a:r>
              <a:rPr lang="en-US" altLang="ko-KR" dirty="0"/>
              <a:t>) desc, </a:t>
            </a:r>
            <a:r>
              <a:rPr lang="en-US" altLang="ko-KR" dirty="0" err="1"/>
              <a:t>parent_no</a:t>
            </a:r>
            <a:r>
              <a:rPr lang="en-US" altLang="ko-KR" dirty="0"/>
              <a:t>, </a:t>
            </a:r>
            <a:r>
              <a:rPr lang="en-US" altLang="ko-KR" dirty="0" err="1"/>
              <a:t>reg_date</a:t>
            </a:r>
            <a:r>
              <a:rPr lang="en-US" altLang="ko-KR" dirty="0"/>
              <a:t> ) A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   WHERE ROWNUM &lt;= 7*2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)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WHERE RNUM &gt;7*1;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B0C072-EFFB-4628-B2E5-05CD006FD820}"/>
              </a:ext>
            </a:extLst>
          </p:cNvPr>
          <p:cNvSpPr/>
          <p:nvPr/>
        </p:nvSpPr>
        <p:spPr>
          <a:xfrm>
            <a:off x="411623" y="1685862"/>
            <a:ext cx="5534376" cy="135481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1. </a:t>
            </a:r>
            <a:r>
              <a:rPr lang="en-US" altLang="ko-KR" sz="3600" b="1" dirty="0" err="1">
                <a:solidFill>
                  <a:schemeClr val="bg1"/>
                </a:solidFill>
              </a:rPr>
              <a:t>cntBoard</a:t>
            </a:r>
            <a:r>
              <a:rPr lang="en-US" altLang="ko-KR" sz="3600" b="1" dirty="0">
                <a:solidFill>
                  <a:schemeClr val="bg1"/>
                </a:solidFill>
              </a:rPr>
              <a:t>( 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27E572-FB6A-4448-875A-609D53BEB723}"/>
              </a:ext>
            </a:extLst>
          </p:cNvPr>
          <p:cNvSpPr/>
          <p:nvPr/>
        </p:nvSpPr>
        <p:spPr>
          <a:xfrm>
            <a:off x="411623" y="3195757"/>
            <a:ext cx="5534376" cy="1976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전체 게시글 수 조회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4A3237-8E80-4FAE-8D98-C355D42D871D}"/>
              </a:ext>
            </a:extLst>
          </p:cNvPr>
          <p:cNvSpPr/>
          <p:nvPr/>
        </p:nvSpPr>
        <p:spPr>
          <a:xfrm>
            <a:off x="6278097" y="3195757"/>
            <a:ext cx="5534376" cy="1976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선택된 페이지에 필요한 </a:t>
            </a:r>
            <a:r>
              <a:rPr lang="ko-KR" altLang="en-US" sz="2000" b="1" dirty="0" err="1">
                <a:solidFill>
                  <a:schemeClr val="tx1"/>
                </a:solidFill>
              </a:rPr>
              <a:t>게시글들을</a:t>
            </a:r>
            <a:r>
              <a:rPr lang="ko-KR" altLang="en-US" sz="2000" b="1" dirty="0">
                <a:solidFill>
                  <a:schemeClr val="tx1"/>
                </a:solidFill>
              </a:rPr>
              <a:t> 조회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EBA490-B1BA-44DC-BF2D-E05FCFD08BB0}"/>
              </a:ext>
            </a:extLst>
          </p:cNvPr>
          <p:cNvSpPr/>
          <p:nvPr/>
        </p:nvSpPr>
        <p:spPr>
          <a:xfrm>
            <a:off x="6278097" y="1685862"/>
            <a:ext cx="5534376" cy="135481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2. </a:t>
            </a:r>
            <a:r>
              <a:rPr lang="en-US" altLang="ko-KR" sz="3600" b="1" dirty="0" err="1">
                <a:solidFill>
                  <a:schemeClr val="bg1"/>
                </a:solidFill>
              </a:rPr>
              <a:t>selectPageBoard</a:t>
            </a:r>
            <a:r>
              <a:rPr lang="en-US" altLang="ko-KR" sz="3600" b="1" dirty="0">
                <a:solidFill>
                  <a:schemeClr val="bg1"/>
                </a:solidFill>
              </a:rPr>
              <a:t>( ) </a:t>
            </a:r>
          </a:p>
        </p:txBody>
      </p:sp>
    </p:spTree>
    <p:extLst>
      <p:ext uri="{BB962C8B-B14F-4D97-AF65-F5344CB8AC3E}">
        <p14:creationId xmlns:p14="http://schemas.microsoft.com/office/powerpoint/2010/main" val="128836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F03DB-38DC-4672-981D-D1D6B0000AB2}"/>
              </a:ext>
            </a:extLst>
          </p:cNvPr>
          <p:cNvSpPr txBox="1"/>
          <p:nvPr/>
        </p:nvSpPr>
        <p:spPr>
          <a:xfrm>
            <a:off x="2519540" y="2551837"/>
            <a:ext cx="71529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5. </a:t>
            </a:r>
            <a:r>
              <a:rPr lang="ko-KR" altLang="en-US" sz="7200" b="1" dirty="0">
                <a:solidFill>
                  <a:schemeClr val="bg1"/>
                </a:solidFill>
              </a:rPr>
              <a:t>코드 살펴보기</a:t>
            </a:r>
            <a:endParaRPr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3200" i="1" dirty="0">
                <a:solidFill>
                  <a:schemeClr val="bg1"/>
                </a:solidFill>
              </a:rPr>
              <a:t>controller.java, .</a:t>
            </a:r>
            <a:r>
              <a:rPr lang="en-US" altLang="ko-KR" sz="3200" i="1" dirty="0" err="1">
                <a:solidFill>
                  <a:schemeClr val="bg1"/>
                </a:solidFill>
              </a:rPr>
              <a:t>jsp</a:t>
            </a:r>
            <a:r>
              <a:rPr lang="en-US" altLang="ko-KR" sz="3200" i="1" dirty="0">
                <a:solidFill>
                  <a:schemeClr val="bg1"/>
                </a:solidFill>
              </a:rPr>
              <a:t> </a:t>
            </a:r>
            <a:r>
              <a:rPr lang="ko-KR" altLang="en-US" sz="3200" i="1" dirty="0">
                <a:solidFill>
                  <a:schemeClr val="bg1"/>
                </a:solidFill>
              </a:rPr>
              <a:t>코드 살펴보기</a:t>
            </a:r>
            <a:endParaRPr lang="ko-KR" altLang="en-US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3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53161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기타 유의사항 </a:t>
            </a:r>
            <a:r>
              <a:rPr lang="en-US" altLang="ko-KR" sz="1400" b="1" dirty="0">
                <a:solidFill>
                  <a:schemeClr val="bg1"/>
                </a:solidFill>
              </a:rPr>
              <a:t>page, block </a:t>
            </a:r>
            <a:r>
              <a:rPr lang="ko-KR" altLang="en-US" sz="1400" b="1" dirty="0">
                <a:solidFill>
                  <a:schemeClr val="bg1"/>
                </a:solidFill>
              </a:rPr>
              <a:t>변수의 지속 필요성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06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35115" y="10118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12475105" y="304067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13090192" y="15647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7" name="타원 36"/>
          <p:cNvSpPr/>
          <p:nvPr/>
        </p:nvSpPr>
        <p:spPr>
          <a:xfrm>
            <a:off x="12442952" y="252045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11889223" y="2407235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하이레벨</a:t>
            </a:r>
            <a:r>
              <a:rPr lang="ko-KR" altLang="en-US" b="1" dirty="0">
                <a:solidFill>
                  <a:srgbClr val="212121"/>
                </a:solidFill>
              </a:rPr>
              <a:t> 관점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구상 단계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98591" y="3706660"/>
            <a:ext cx="36630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78543" y="4749394"/>
            <a:ext cx="41379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코드설명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변수값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048135" y="5892415"/>
            <a:ext cx="5332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화면단</a:t>
            </a:r>
            <a:r>
              <a:rPr lang="ko-KR" altLang="en-US" b="1" dirty="0">
                <a:solidFill>
                  <a:srgbClr val="212121"/>
                </a:solidFill>
              </a:rPr>
              <a:t> 출력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구한 변수들을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활용해보자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515189" y="3629768"/>
            <a:ext cx="376564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기타</a:t>
            </a:r>
            <a:endParaRPr lang="en-US" altLang="ko-KR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9E2CD-CC5D-481A-A8E7-F6217929EAE0}"/>
              </a:ext>
            </a:extLst>
          </p:cNvPr>
          <p:cNvSpPr/>
          <p:nvPr/>
        </p:nvSpPr>
        <p:spPr>
          <a:xfrm>
            <a:off x="13007682" y="208168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C67A5F-7D67-492A-A8D4-F75B57E74F2B}"/>
              </a:ext>
            </a:extLst>
          </p:cNvPr>
          <p:cNvSpPr/>
          <p:nvPr/>
        </p:nvSpPr>
        <p:spPr>
          <a:xfrm>
            <a:off x="13087508" y="494622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586438-B3F9-459F-8A26-325797BBA0E7}"/>
              </a:ext>
            </a:extLst>
          </p:cNvPr>
          <p:cNvSpPr/>
          <p:nvPr/>
        </p:nvSpPr>
        <p:spPr>
          <a:xfrm>
            <a:off x="179444" y="1010823"/>
            <a:ext cx="431943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212121"/>
                </a:solidFill>
              </a:rPr>
              <a:t>pageNo</a:t>
            </a:r>
            <a:r>
              <a:rPr lang="ko-KR" altLang="en-US" sz="2000" b="1" dirty="0">
                <a:solidFill>
                  <a:srgbClr val="212121"/>
                </a:solidFill>
              </a:rPr>
              <a:t>와 </a:t>
            </a:r>
            <a:r>
              <a:rPr lang="en-US" altLang="ko-KR" sz="2000" b="1" dirty="0" err="1">
                <a:solidFill>
                  <a:srgbClr val="212121"/>
                </a:solidFill>
              </a:rPr>
              <a:t>blockNo</a:t>
            </a:r>
            <a:r>
              <a:rPr lang="ko-KR" altLang="en-US" sz="2000" b="1" dirty="0">
                <a:solidFill>
                  <a:srgbClr val="212121"/>
                </a:solidFill>
              </a:rPr>
              <a:t>의 지속 필요성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0F0191-AF86-44E8-85DC-466576E7EE78}"/>
              </a:ext>
            </a:extLst>
          </p:cNvPr>
          <p:cNvSpPr/>
          <p:nvPr/>
        </p:nvSpPr>
        <p:spPr>
          <a:xfrm>
            <a:off x="12552643" y="-48553"/>
            <a:ext cx="5534376" cy="2613246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</a:rPr>
              <a:t>cntBoard</a:t>
            </a:r>
            <a:r>
              <a:rPr lang="en-US" altLang="ko-KR" sz="2000" b="1" dirty="0">
                <a:solidFill>
                  <a:schemeClr val="bg1"/>
                </a:solidFill>
              </a:rPr>
              <a:t>() :</a:t>
            </a:r>
          </a:p>
          <a:p>
            <a:pPr marL="0" lvl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전체 게시글 수 조회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SELECT COUNT(*) FROM </a:t>
            </a:r>
            <a:r>
              <a:rPr lang="en-US" altLang="ko-KR" dirty="0" err="1"/>
              <a:t>t_qna_board</a:t>
            </a:r>
            <a:r>
              <a:rPr lang="en-US" altLang="ko-KR" dirty="0"/>
              <a:t>;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D30B58-D348-4586-A909-2C3693D6D090}"/>
              </a:ext>
            </a:extLst>
          </p:cNvPr>
          <p:cNvSpPr/>
          <p:nvPr/>
        </p:nvSpPr>
        <p:spPr>
          <a:xfrm>
            <a:off x="12321605" y="2488936"/>
            <a:ext cx="5534376" cy="573220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</a:rPr>
              <a:t>selectPageBoard</a:t>
            </a:r>
            <a:r>
              <a:rPr lang="en-US" altLang="ko-KR" sz="2000" b="1" dirty="0">
                <a:solidFill>
                  <a:schemeClr val="bg1"/>
                </a:solidFill>
              </a:rPr>
              <a:t>() : </a:t>
            </a:r>
          </a:p>
          <a:p>
            <a:pPr marL="0" lvl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선택된 페이지에 필요한 게시글 조회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(ex. 2</a:t>
            </a:r>
            <a:r>
              <a:rPr lang="ko-KR" altLang="en-US" sz="2000" b="1" dirty="0">
                <a:solidFill>
                  <a:schemeClr val="bg1"/>
                </a:solidFill>
              </a:rPr>
              <a:t>번째 페이지 조회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 marL="0" lvl="1"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SELECT * 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FROM(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  SELECT ROWNUM AS RNUM, A.*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      FROM ( select * from </a:t>
            </a:r>
            <a:r>
              <a:rPr lang="en-US" altLang="ko-KR" dirty="0" err="1"/>
              <a:t>t_qna_board</a:t>
            </a:r>
            <a:r>
              <a:rPr lang="en-US" altLang="ko-KR" dirty="0"/>
              <a:t>  order by </a:t>
            </a:r>
            <a:r>
              <a:rPr lang="en-US" altLang="ko-KR" dirty="0" err="1"/>
              <a:t>to_number</a:t>
            </a:r>
            <a:r>
              <a:rPr lang="en-US" altLang="ko-KR" dirty="0"/>
              <a:t>(</a:t>
            </a:r>
            <a:r>
              <a:rPr lang="en-US" altLang="ko-KR" dirty="0" err="1"/>
              <a:t>original_no</a:t>
            </a:r>
            <a:r>
              <a:rPr lang="en-US" altLang="ko-KR" dirty="0"/>
              <a:t>) desc, </a:t>
            </a:r>
            <a:r>
              <a:rPr lang="en-US" altLang="ko-KR" dirty="0" err="1"/>
              <a:t>parent_no</a:t>
            </a:r>
            <a:r>
              <a:rPr lang="en-US" altLang="ko-KR" dirty="0"/>
              <a:t>, </a:t>
            </a:r>
            <a:r>
              <a:rPr lang="en-US" altLang="ko-KR" dirty="0" err="1"/>
              <a:t>reg_date</a:t>
            </a:r>
            <a:r>
              <a:rPr lang="en-US" altLang="ko-KR" dirty="0"/>
              <a:t> ) A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   WHERE ROWNUM &lt;= 7*2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  )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WHERE RNUM &gt;7*1;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B0C072-EFFB-4628-B2E5-05CD006FD820}"/>
              </a:ext>
            </a:extLst>
          </p:cNvPr>
          <p:cNvSpPr/>
          <p:nvPr/>
        </p:nvSpPr>
        <p:spPr>
          <a:xfrm>
            <a:off x="411623" y="1685862"/>
            <a:ext cx="11086110" cy="4660845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※ </a:t>
            </a:r>
            <a:r>
              <a:rPr lang="en-US" altLang="ko-KR" sz="3600" b="1" dirty="0" err="1">
                <a:solidFill>
                  <a:schemeClr val="bg1"/>
                </a:solidFill>
              </a:rPr>
              <a:t>pageNo</a:t>
            </a:r>
            <a:r>
              <a:rPr lang="ko-KR" altLang="en-US" sz="3600" b="1" dirty="0">
                <a:solidFill>
                  <a:schemeClr val="bg1"/>
                </a:solidFill>
              </a:rPr>
              <a:t>와 </a:t>
            </a:r>
            <a:r>
              <a:rPr lang="en-US" altLang="ko-KR" sz="3600" b="1" dirty="0" err="1">
                <a:solidFill>
                  <a:schemeClr val="bg1"/>
                </a:solidFill>
              </a:rPr>
              <a:t>blockNo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err="1">
                <a:solidFill>
                  <a:schemeClr val="bg1"/>
                </a:solidFill>
              </a:rPr>
              <a:t>변수값은</a:t>
            </a:r>
            <a:r>
              <a:rPr lang="ko-KR" altLang="en-US" sz="3600" b="1" dirty="0">
                <a:solidFill>
                  <a:schemeClr val="bg1"/>
                </a:solidFill>
              </a:rPr>
              <a:t> 게시판 서비스에 </a:t>
            </a:r>
            <a:r>
              <a:rPr lang="ko-KR" altLang="en-US" sz="3600" b="1" dirty="0" err="1">
                <a:solidFill>
                  <a:schemeClr val="bg1"/>
                </a:solidFill>
              </a:rPr>
              <a:t>접속되어있는</a:t>
            </a:r>
            <a:r>
              <a:rPr lang="ko-KR" altLang="en-US" sz="3600" b="1" dirty="0">
                <a:solidFill>
                  <a:schemeClr val="bg1"/>
                </a:solidFill>
              </a:rPr>
              <a:t> 한 계속 필요하다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그래야 </a:t>
            </a:r>
            <a:r>
              <a:rPr lang="en-US" altLang="ko-KR" sz="3600" b="1" dirty="0">
                <a:solidFill>
                  <a:schemeClr val="bg1"/>
                </a:solidFill>
              </a:rPr>
              <a:t>‘</a:t>
            </a:r>
            <a:r>
              <a:rPr lang="ko-KR" altLang="en-US" sz="3600" b="1" dirty="0" err="1">
                <a:solidFill>
                  <a:schemeClr val="bg1"/>
                </a:solidFill>
              </a:rPr>
              <a:t>목록＇을</a:t>
            </a:r>
            <a:r>
              <a:rPr lang="ko-KR" altLang="en-US" sz="3600" b="1" dirty="0">
                <a:solidFill>
                  <a:schemeClr val="bg1"/>
                </a:solidFill>
              </a:rPr>
              <a:t> 누르거나 </a:t>
            </a:r>
            <a:r>
              <a:rPr lang="en-US" altLang="ko-KR" sz="3600" b="1" dirty="0">
                <a:solidFill>
                  <a:schemeClr val="bg1"/>
                </a:solidFill>
              </a:rPr>
              <a:t>‘</a:t>
            </a:r>
            <a:r>
              <a:rPr lang="ko-KR" altLang="en-US" sz="3600" b="1" dirty="0">
                <a:solidFill>
                  <a:schemeClr val="bg1"/>
                </a:solidFill>
              </a:rPr>
              <a:t>게시글 작성완료</a:t>
            </a:r>
            <a:r>
              <a:rPr lang="en-US" altLang="ko-KR" sz="3600" b="1" dirty="0">
                <a:solidFill>
                  <a:schemeClr val="bg1"/>
                </a:solidFill>
              </a:rPr>
              <a:t>’</a:t>
            </a:r>
            <a:r>
              <a:rPr lang="ko-KR" altLang="en-US" sz="3600" b="1" dirty="0">
                <a:solidFill>
                  <a:schemeClr val="bg1"/>
                </a:solidFill>
              </a:rPr>
              <a:t>가 수행됐을 때 원래 보고있던 페이지로 돌아갈 수 있다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58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87895C-82B4-45D4-8A87-EEA39077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72" y="1502672"/>
            <a:ext cx="5036739" cy="4036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B3E948-6DDE-43A8-8371-CC888544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539404"/>
            <a:ext cx="5343525" cy="5381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FCE7DE-4F75-4443-9926-11F19805B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712" y="767177"/>
            <a:ext cx="5835798" cy="55141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59A4DF1-B8F9-418F-B60B-4964691761B2}"/>
              </a:ext>
            </a:extLst>
          </p:cNvPr>
          <p:cNvSpPr/>
          <p:nvPr/>
        </p:nvSpPr>
        <p:spPr>
          <a:xfrm>
            <a:off x="5922774" y="3186684"/>
            <a:ext cx="732666" cy="4846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B99BC-0A70-4E32-A092-CE5B8BC52295}"/>
              </a:ext>
            </a:extLst>
          </p:cNvPr>
          <p:cNvSpPr txBox="1"/>
          <p:nvPr/>
        </p:nvSpPr>
        <p:spPr>
          <a:xfrm>
            <a:off x="2411896" y="567639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(2</a:t>
            </a:r>
            <a:r>
              <a:rPr lang="ko-KR" altLang="en-US" i="1" dirty="0"/>
              <a:t>번 페이지에서 누른 게시글</a:t>
            </a:r>
            <a:r>
              <a:rPr lang="en-US" altLang="ko-KR" i="1" dirty="0"/>
              <a:t>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8842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3AEEB-6B3D-4E62-825A-0863AA31C91F}"/>
              </a:ext>
            </a:extLst>
          </p:cNvPr>
          <p:cNvSpPr txBox="1"/>
          <p:nvPr/>
        </p:nvSpPr>
        <p:spPr>
          <a:xfrm>
            <a:off x="3979074" y="2921168"/>
            <a:ext cx="423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6000" b="1" dirty="0">
                <a:solidFill>
                  <a:schemeClr val="bg1"/>
                </a:solidFill>
              </a:rPr>
              <a:t>.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308B0-B478-4EF1-84C6-7851FEDBE717}"/>
              </a:ext>
            </a:extLst>
          </p:cNvPr>
          <p:cNvSpPr txBox="1"/>
          <p:nvPr/>
        </p:nvSpPr>
        <p:spPr>
          <a:xfrm>
            <a:off x="5899051" y="6035040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소스 코드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https://github.com/nacastle/PagingAlgorithm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3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목차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4470774" y="1656954"/>
            <a:ext cx="18169" cy="4235892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2935115" y="10118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12475105" y="304067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13090192" y="15647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7" name="타원 36"/>
          <p:cNvSpPr/>
          <p:nvPr/>
        </p:nvSpPr>
        <p:spPr>
          <a:xfrm>
            <a:off x="12442952" y="252045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4986063" y="1303452"/>
            <a:ext cx="4927580" cy="526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01 </a:t>
            </a:r>
            <a:r>
              <a:rPr lang="ko-KR" altLang="en-US" b="1" dirty="0">
                <a:solidFill>
                  <a:srgbClr val="212121"/>
                </a:solidFill>
              </a:rPr>
              <a:t>유념사항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착시에서 벗어나기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02 </a:t>
            </a:r>
            <a:r>
              <a:rPr lang="ko-KR" altLang="en-US" b="1" dirty="0" err="1">
                <a:solidFill>
                  <a:srgbClr val="212121"/>
                </a:solidFill>
              </a:rPr>
              <a:t>하이레벨</a:t>
            </a:r>
            <a:r>
              <a:rPr lang="ko-KR" altLang="en-US" b="1" dirty="0">
                <a:solidFill>
                  <a:srgbClr val="212121"/>
                </a:solidFill>
              </a:rPr>
              <a:t> 관점</a:t>
            </a:r>
            <a:r>
              <a:rPr lang="ko-KR" altLang="en-US" sz="1400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구상 단계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03 </a:t>
            </a: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</a:t>
            </a:r>
            <a:r>
              <a:rPr lang="ko-KR" altLang="en-US" sz="1400" b="1" dirty="0">
                <a:solidFill>
                  <a:srgbClr val="212121"/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04 </a:t>
            </a:r>
            <a:r>
              <a:rPr lang="ko-KR" altLang="en-US" b="1" dirty="0" err="1">
                <a:solidFill>
                  <a:srgbClr val="212121"/>
                </a:solidFill>
              </a:rPr>
              <a:t>로우레벨</a:t>
            </a:r>
            <a:r>
              <a:rPr lang="ko-KR" altLang="en-US" b="1" dirty="0">
                <a:solidFill>
                  <a:srgbClr val="212121"/>
                </a:solidFill>
              </a:rPr>
              <a:t> 관점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디테일 변수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 설명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05 </a:t>
            </a:r>
            <a:r>
              <a:rPr lang="ko-KR" altLang="en-US" b="1" dirty="0">
                <a:solidFill>
                  <a:srgbClr val="212121"/>
                </a:solidFill>
              </a:rPr>
              <a:t>코드 살펴보기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controller.java, .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살펴보기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06 </a:t>
            </a:r>
            <a:r>
              <a:rPr lang="ko-KR" altLang="en-US" b="1" dirty="0">
                <a:solidFill>
                  <a:srgbClr val="212121"/>
                </a:solidFill>
              </a:rPr>
              <a:t>기타 유의사항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지속 필요성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89223" y="2407235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하이레벨</a:t>
            </a:r>
            <a:r>
              <a:rPr lang="ko-KR" altLang="en-US" b="1" dirty="0">
                <a:solidFill>
                  <a:srgbClr val="212121"/>
                </a:solidFill>
              </a:rPr>
              <a:t> 관점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구상 단계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98591" y="3706660"/>
            <a:ext cx="36630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78543" y="4749394"/>
            <a:ext cx="41379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코드설명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변수값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048135" y="5892415"/>
            <a:ext cx="5332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화면단</a:t>
            </a:r>
            <a:r>
              <a:rPr lang="ko-KR" altLang="en-US" b="1" dirty="0">
                <a:solidFill>
                  <a:srgbClr val="212121"/>
                </a:solidFill>
              </a:rPr>
              <a:t> 출력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구한 변수들을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활용해보자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515189" y="3629768"/>
            <a:ext cx="376564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기타</a:t>
            </a:r>
            <a:endParaRPr lang="en-US" altLang="ko-KR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9E2CD-CC5D-481A-A8E7-F6217929EAE0}"/>
              </a:ext>
            </a:extLst>
          </p:cNvPr>
          <p:cNvSpPr/>
          <p:nvPr/>
        </p:nvSpPr>
        <p:spPr>
          <a:xfrm>
            <a:off x="13007682" y="208168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C67A5F-7D67-492A-A8D4-F75B57E74F2B}"/>
              </a:ext>
            </a:extLst>
          </p:cNvPr>
          <p:cNvSpPr/>
          <p:nvPr/>
        </p:nvSpPr>
        <p:spPr>
          <a:xfrm>
            <a:off x="13087508" y="494622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C0B25569-CA68-454B-8FCA-DC5414DAF83A}"/>
              </a:ext>
            </a:extLst>
          </p:cNvPr>
          <p:cNvSpPr/>
          <p:nvPr/>
        </p:nvSpPr>
        <p:spPr>
          <a:xfrm>
            <a:off x="4350204" y="1458529"/>
            <a:ext cx="259308" cy="259308"/>
          </a:xfrm>
          <a:prstGeom prst="diamond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DFF9EE36-29BF-4067-BA68-160B2B06D620}"/>
              </a:ext>
            </a:extLst>
          </p:cNvPr>
          <p:cNvSpPr/>
          <p:nvPr/>
        </p:nvSpPr>
        <p:spPr>
          <a:xfrm>
            <a:off x="4356497" y="2285305"/>
            <a:ext cx="259308" cy="259308"/>
          </a:xfrm>
          <a:prstGeom prst="diamond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D7A4F76E-C6A8-49DF-83CA-65D7C23FFAD7}"/>
              </a:ext>
            </a:extLst>
          </p:cNvPr>
          <p:cNvSpPr/>
          <p:nvPr/>
        </p:nvSpPr>
        <p:spPr>
          <a:xfrm>
            <a:off x="4364918" y="3127658"/>
            <a:ext cx="259308" cy="259308"/>
          </a:xfrm>
          <a:prstGeom prst="diamond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다이아몬드 46">
            <a:extLst>
              <a:ext uri="{FF2B5EF4-FFF2-40B4-BE49-F238E27FC236}">
                <a16:creationId xmlns:a16="http://schemas.microsoft.com/office/drawing/2014/main" id="{EBAA4042-DA19-4900-B049-82F8891F6619}"/>
              </a:ext>
            </a:extLst>
          </p:cNvPr>
          <p:cNvSpPr/>
          <p:nvPr/>
        </p:nvSpPr>
        <p:spPr>
          <a:xfrm>
            <a:off x="4352465" y="3930048"/>
            <a:ext cx="259308" cy="259308"/>
          </a:xfrm>
          <a:prstGeom prst="diamond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311C6F0D-38A2-455F-8A19-BB878476C097}"/>
              </a:ext>
            </a:extLst>
          </p:cNvPr>
          <p:cNvSpPr/>
          <p:nvPr/>
        </p:nvSpPr>
        <p:spPr>
          <a:xfrm>
            <a:off x="4350806" y="4755158"/>
            <a:ext cx="259308" cy="259308"/>
          </a:xfrm>
          <a:prstGeom prst="diamond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739BEB7-B9B0-40E5-9BBE-2181742644E6}"/>
              </a:ext>
            </a:extLst>
          </p:cNvPr>
          <p:cNvSpPr/>
          <p:nvPr/>
        </p:nvSpPr>
        <p:spPr>
          <a:xfrm>
            <a:off x="4363852" y="5621244"/>
            <a:ext cx="259308" cy="259308"/>
          </a:xfrm>
          <a:prstGeom prst="diamond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83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유념사항 </a:t>
            </a:r>
            <a:r>
              <a:rPr lang="ko-KR" altLang="en-US" sz="1400" dirty="0">
                <a:solidFill>
                  <a:schemeClr val="bg1"/>
                </a:solidFill>
              </a:rPr>
              <a:t>착시에서 벗어나기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35115" y="10118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12475105" y="304067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13090192" y="15647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7" name="타원 36"/>
          <p:cNvSpPr/>
          <p:nvPr/>
        </p:nvSpPr>
        <p:spPr>
          <a:xfrm>
            <a:off x="12442952" y="252045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-1021559" y="993929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2</a:t>
            </a:r>
            <a:r>
              <a:rPr lang="ko-KR" altLang="en-US" b="1" dirty="0">
                <a:solidFill>
                  <a:srgbClr val="212121"/>
                </a:solidFill>
              </a:rPr>
              <a:t>가지 유념사항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98591" y="3706660"/>
            <a:ext cx="36630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78543" y="4749394"/>
            <a:ext cx="41379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코드설명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변수값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048135" y="5892415"/>
            <a:ext cx="5332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화면단</a:t>
            </a:r>
            <a:r>
              <a:rPr lang="ko-KR" altLang="en-US" b="1" dirty="0">
                <a:solidFill>
                  <a:srgbClr val="212121"/>
                </a:solidFill>
              </a:rPr>
              <a:t> 출력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구한 변수들을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활용해보자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515189" y="3629768"/>
            <a:ext cx="376564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기타</a:t>
            </a:r>
            <a:endParaRPr lang="en-US" altLang="ko-KR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9E2CD-CC5D-481A-A8E7-F6217929EAE0}"/>
              </a:ext>
            </a:extLst>
          </p:cNvPr>
          <p:cNvSpPr/>
          <p:nvPr/>
        </p:nvSpPr>
        <p:spPr>
          <a:xfrm>
            <a:off x="13007682" y="208168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C67A5F-7D67-492A-A8D4-F75B57E74F2B}"/>
              </a:ext>
            </a:extLst>
          </p:cNvPr>
          <p:cNvSpPr/>
          <p:nvPr/>
        </p:nvSpPr>
        <p:spPr>
          <a:xfrm>
            <a:off x="13087508" y="494622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71AA1B6-4501-437E-BDE5-4AE0AA24CA54}"/>
              </a:ext>
            </a:extLst>
          </p:cNvPr>
          <p:cNvSpPr/>
          <p:nvPr/>
        </p:nvSpPr>
        <p:spPr>
          <a:xfrm>
            <a:off x="345840" y="1564740"/>
            <a:ext cx="5534376" cy="1296788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</a:rPr>
              <a:t>게시글 목록을 출력해주는 </a:t>
            </a:r>
            <a:r>
              <a:rPr lang="en-US" altLang="ko-KR" sz="2000" b="1" dirty="0" err="1">
                <a:solidFill>
                  <a:schemeClr val="bg1"/>
                </a:solidFill>
              </a:rPr>
              <a:t>jsp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파일은 오직 하나만 존재한다</a:t>
            </a:r>
            <a:r>
              <a:rPr lang="en-US" altLang="ko-KR" sz="2000" b="1" dirty="0">
                <a:solidFill>
                  <a:schemeClr val="bg1"/>
                </a:solidFill>
              </a:rPr>
              <a:t>. (</a:t>
            </a:r>
            <a:r>
              <a:rPr lang="ko-KR" altLang="en-US" sz="2000" b="1" dirty="0">
                <a:solidFill>
                  <a:schemeClr val="bg1"/>
                </a:solidFill>
              </a:rPr>
              <a:t>단 하나의 </a:t>
            </a:r>
            <a:r>
              <a:rPr lang="en-US" altLang="ko-KR" sz="2000" b="1" dirty="0" err="1">
                <a:solidFill>
                  <a:schemeClr val="bg1"/>
                </a:solidFill>
              </a:rPr>
              <a:t>boardList.jsp</a:t>
            </a:r>
            <a:r>
              <a:rPr lang="en-US" altLang="ko-KR" sz="2000" b="1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4895BD7-5743-4112-B288-411CFCB0A5B6}"/>
              </a:ext>
            </a:extLst>
          </p:cNvPr>
          <p:cNvSpPr/>
          <p:nvPr/>
        </p:nvSpPr>
        <p:spPr>
          <a:xfrm>
            <a:off x="6311785" y="1564740"/>
            <a:ext cx="5534376" cy="1296788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</a:t>
            </a:r>
            <a:r>
              <a:rPr lang="en-US" altLang="ko-KR" sz="2000" b="1" dirty="0" err="1">
                <a:solidFill>
                  <a:schemeClr val="bg1"/>
                </a:solidFill>
              </a:rPr>
              <a:t>boardList.jsp</a:t>
            </a:r>
            <a:r>
              <a:rPr lang="ko-KR" altLang="ko-KR" sz="2000" b="1" dirty="0">
                <a:solidFill>
                  <a:schemeClr val="bg1"/>
                </a:solidFill>
              </a:rPr>
              <a:t>에서의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ko-KR" sz="2000" b="1" dirty="0">
                <a:solidFill>
                  <a:schemeClr val="bg1"/>
                </a:solidFill>
              </a:rPr>
              <a:t>페이지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ko-KR" sz="2000" b="1" dirty="0">
                <a:solidFill>
                  <a:schemeClr val="bg1"/>
                </a:solidFill>
              </a:rPr>
              <a:t>번호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ko-KR" sz="2000" b="1" dirty="0">
                <a:solidFill>
                  <a:schemeClr val="bg1"/>
                </a:solidFill>
              </a:rPr>
              <a:t>클릭은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ko-KR" sz="2000" b="1" dirty="0">
                <a:solidFill>
                  <a:schemeClr val="bg1"/>
                </a:solidFill>
              </a:rPr>
              <a:t>다시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</a:rPr>
              <a:t>boardList.jsp</a:t>
            </a:r>
            <a:r>
              <a:rPr lang="ko-KR" altLang="ko-KR" sz="2000" b="1" dirty="0">
                <a:solidFill>
                  <a:schemeClr val="bg1"/>
                </a:solidFill>
              </a:rPr>
              <a:t>를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ko-KR" sz="2000" b="1" dirty="0">
                <a:solidFill>
                  <a:schemeClr val="bg1"/>
                </a:solidFill>
              </a:rPr>
              <a:t>불러온다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CC5335B-CA63-4CC2-9D10-4555F469E8EA}"/>
              </a:ext>
            </a:extLst>
          </p:cNvPr>
          <p:cNvSpPr/>
          <p:nvPr/>
        </p:nvSpPr>
        <p:spPr>
          <a:xfrm>
            <a:off x="345840" y="3070417"/>
            <a:ext cx="5534376" cy="34941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각 페이지마다 각각 다른 </a:t>
            </a:r>
            <a:r>
              <a:rPr lang="en-US" altLang="ko-KR" sz="2000" dirty="0" err="1">
                <a:solidFill>
                  <a:schemeClr val="tx1"/>
                </a:solidFill>
              </a:rPr>
              <a:t>boardList.jsp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파일이 연동되는 것이 아니다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0"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하나의 화면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boardList.jsp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은 고정이고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그 안에 반영될 데이터 값들이 변동되는 것이다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B8144D9-EE5E-4D63-BA4C-F9226606BDD8}"/>
              </a:ext>
            </a:extLst>
          </p:cNvPr>
          <p:cNvSpPr/>
          <p:nvPr/>
        </p:nvSpPr>
        <p:spPr>
          <a:xfrm>
            <a:off x="6311785" y="3070417"/>
            <a:ext cx="5534376" cy="34941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ko-KR" altLang="en-US" sz="2000" dirty="0">
                <a:solidFill>
                  <a:schemeClr val="tx1"/>
                </a:solidFill>
              </a:rPr>
              <a:t>이를 </a:t>
            </a:r>
            <a:r>
              <a:rPr lang="en-US" altLang="ko-KR" sz="2000" dirty="0">
                <a:solidFill>
                  <a:schemeClr val="tx1"/>
                </a:solidFill>
              </a:rPr>
              <a:t>MVC</a:t>
            </a:r>
            <a:r>
              <a:rPr lang="ko-KR" altLang="en-US" sz="2000" dirty="0">
                <a:solidFill>
                  <a:schemeClr val="tx1"/>
                </a:solidFill>
              </a:rPr>
              <a:t> 패턴에서 생각하면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페이지 번호를 클릭했을 때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 err="1">
                <a:solidFill>
                  <a:schemeClr val="tx1"/>
                </a:solidFill>
              </a:rPr>
              <a:t>boardList.jsp</a:t>
            </a:r>
            <a:r>
              <a:rPr lang="en-US" altLang="ko-KR" sz="2000" dirty="0">
                <a:solidFill>
                  <a:schemeClr val="tx1"/>
                </a:solidFill>
              </a:rPr>
              <a:t> =&gt; BoardListController.java =&gt; </a:t>
            </a:r>
            <a:r>
              <a:rPr lang="en-US" altLang="ko-KR" sz="2000" dirty="0" err="1">
                <a:solidFill>
                  <a:schemeClr val="tx1"/>
                </a:solidFill>
              </a:rPr>
              <a:t>boardList.jsp</a:t>
            </a:r>
            <a:r>
              <a:rPr lang="en-US" altLang="ko-KR" sz="2000" dirty="0">
                <a:solidFill>
                  <a:schemeClr val="tx1"/>
                </a:solidFill>
              </a:rPr>
              <a:t> =&gt; BoardListController.java =&gt; </a:t>
            </a:r>
            <a:r>
              <a:rPr lang="en-US" altLang="ko-KR" sz="2000" dirty="0" err="1">
                <a:solidFill>
                  <a:schemeClr val="tx1"/>
                </a:solidFill>
              </a:rPr>
              <a:t>boardList.jsp</a:t>
            </a:r>
            <a:r>
              <a:rPr lang="en-US" altLang="ko-KR" sz="2000" dirty="0">
                <a:solidFill>
                  <a:schemeClr val="tx1"/>
                </a:solidFill>
              </a:rPr>
              <a:t>… 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와 같은 작업이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반복된다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</a:rPr>
              <a:t>하이레벨</a:t>
            </a:r>
            <a:r>
              <a:rPr lang="ko-KR" altLang="en-US" sz="2800" b="1" dirty="0">
                <a:solidFill>
                  <a:schemeClr val="bg1"/>
                </a:solidFill>
              </a:rPr>
              <a:t> 관점 </a:t>
            </a:r>
            <a:r>
              <a:rPr lang="ko-KR" altLang="en-US" sz="1400" dirty="0">
                <a:solidFill>
                  <a:schemeClr val="bg1"/>
                </a:solidFill>
              </a:rPr>
              <a:t>아이디어 구상 단계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35115" y="10118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12475105" y="304067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13090192" y="15647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7" name="타원 36"/>
          <p:cNvSpPr/>
          <p:nvPr/>
        </p:nvSpPr>
        <p:spPr>
          <a:xfrm>
            <a:off x="12442952" y="252045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220388" y="1011812"/>
            <a:ext cx="4952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하이레벨</a:t>
            </a:r>
            <a:r>
              <a:rPr lang="ko-KR" altLang="en-US" b="1" dirty="0">
                <a:solidFill>
                  <a:srgbClr val="212121"/>
                </a:solidFill>
              </a:rPr>
              <a:t> 관점에서의 </a:t>
            </a:r>
            <a:r>
              <a:rPr lang="ko-KR" altLang="en-US" b="1" dirty="0" err="1">
                <a:solidFill>
                  <a:srgbClr val="212121"/>
                </a:solidFill>
              </a:rPr>
              <a:t>페이징</a:t>
            </a:r>
            <a:r>
              <a:rPr lang="ko-KR" altLang="en-US" b="1" dirty="0">
                <a:solidFill>
                  <a:srgbClr val="212121"/>
                </a:solidFill>
              </a:rPr>
              <a:t> 알고리즘 접근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98591" y="3706660"/>
            <a:ext cx="36630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78543" y="4749394"/>
            <a:ext cx="41379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코드설명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변수값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048135" y="5892415"/>
            <a:ext cx="5332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화면단</a:t>
            </a:r>
            <a:r>
              <a:rPr lang="ko-KR" altLang="en-US" b="1" dirty="0">
                <a:solidFill>
                  <a:srgbClr val="212121"/>
                </a:solidFill>
              </a:rPr>
              <a:t> 출력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구한 변수들을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활용해보자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515189" y="3629768"/>
            <a:ext cx="376564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기타</a:t>
            </a:r>
            <a:endParaRPr lang="en-US" altLang="ko-KR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9E2CD-CC5D-481A-A8E7-F6217929EAE0}"/>
              </a:ext>
            </a:extLst>
          </p:cNvPr>
          <p:cNvSpPr/>
          <p:nvPr/>
        </p:nvSpPr>
        <p:spPr>
          <a:xfrm>
            <a:off x="13007682" y="208168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C67A5F-7D67-492A-A8D4-F75B57E74F2B}"/>
              </a:ext>
            </a:extLst>
          </p:cNvPr>
          <p:cNvSpPr/>
          <p:nvPr/>
        </p:nvSpPr>
        <p:spPr>
          <a:xfrm>
            <a:off x="13087508" y="494622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34B711-92D2-441A-8844-B8597A7CC440}"/>
              </a:ext>
            </a:extLst>
          </p:cNvPr>
          <p:cNvSpPr/>
          <p:nvPr/>
        </p:nvSpPr>
        <p:spPr>
          <a:xfrm>
            <a:off x="2051329" y="2236760"/>
            <a:ext cx="8089343" cy="2939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</a:rPr>
              <a:t>게시글 목록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boardList.jsp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에서 페이지 번호를 클릭하면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</a:rPr>
              <a:t>그 번호를 파라미터로 받아와서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</a:rPr>
              <a:t>받아온 파라미터로 </a:t>
            </a:r>
            <a:r>
              <a:rPr lang="en-US" altLang="ko-KR" sz="2000" dirty="0" err="1">
                <a:solidFill>
                  <a:schemeClr val="tx1"/>
                </a:solidFill>
              </a:rPr>
              <a:t>sql</a:t>
            </a:r>
            <a:r>
              <a:rPr lang="ko-KR" altLang="en-US" sz="2000" dirty="0">
                <a:solidFill>
                  <a:schemeClr val="tx1"/>
                </a:solidFill>
              </a:rPr>
              <a:t>문을 실행하여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</a:rPr>
              <a:t>필요한만큼의 데이터를 </a:t>
            </a:r>
            <a:r>
              <a:rPr lang="en-US" altLang="ko-KR" sz="2000" dirty="0">
                <a:solidFill>
                  <a:schemeClr val="tx1"/>
                </a:solidFill>
              </a:rPr>
              <a:t>DB</a:t>
            </a:r>
            <a:r>
              <a:rPr lang="ko-KR" altLang="en-US" sz="2000" dirty="0">
                <a:solidFill>
                  <a:schemeClr val="tx1"/>
                </a:solidFill>
              </a:rPr>
              <a:t>에서 가져온다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</a:rPr>
              <a:t>가져온 데이터를 화면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boardList.jsp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에 띄워준다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73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stCxn id="22" idx="3"/>
            <a:endCxn id="30" idx="2"/>
          </p:cNvCxnSpPr>
          <p:nvPr/>
        </p:nvCxnSpPr>
        <p:spPr>
          <a:xfrm>
            <a:off x="13768349" y="6066309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640486" y="4046245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640486" y="5410237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4640486" y="6789860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2358720" y="2274838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POWER POINT </a:t>
            </a:r>
            <a:r>
              <a:rPr lang="en-US" altLang="ko-KR" sz="1600" b="1" dirty="0">
                <a:solidFill>
                  <a:schemeClr val="bg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646401" y="5510194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2915191" y="5684546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0083255" y="4657837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0083255" y="6271500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0083255" y="5474086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2039940" y="5510194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2326665" y="5745387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14181715" y="4657837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18738997" y="4636588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20524888" y="5833728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20567730" y="6727474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20560066" y="5013999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A3BAC2E-B725-4EDC-9676-2583060C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6" y="575040"/>
            <a:ext cx="3681247" cy="187408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FFDACC5-AB05-43EE-BDBE-F2BAFD8A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710" y="1197421"/>
            <a:ext cx="7259202" cy="6293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FD8660-F641-4093-B034-4B84980BF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208" y="3019405"/>
            <a:ext cx="8873388" cy="687755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34BE046E-DF1F-48D4-BBA6-AAA497FF53E2}"/>
              </a:ext>
            </a:extLst>
          </p:cNvPr>
          <p:cNvSpPr/>
          <p:nvPr/>
        </p:nvSpPr>
        <p:spPr>
          <a:xfrm>
            <a:off x="2128589" y="699235"/>
            <a:ext cx="914400" cy="612648"/>
          </a:xfrm>
          <a:prstGeom prst="wedgeRectCallout">
            <a:avLst>
              <a:gd name="adj1" fmla="val -149191"/>
              <a:gd name="adj2" fmla="val 936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Click!</a:t>
            </a:r>
            <a:endParaRPr lang="ko-KR" altLang="en-US" b="1" dirty="0"/>
          </a:p>
        </p:txBody>
      </p: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id="{B45FC95D-F574-4048-BD46-FAF28B6EDBC3}"/>
              </a:ext>
            </a:extLst>
          </p:cNvPr>
          <p:cNvSpPr/>
          <p:nvPr/>
        </p:nvSpPr>
        <p:spPr>
          <a:xfrm flipV="1">
            <a:off x="941696" y="179310"/>
            <a:ext cx="10208453" cy="1267351"/>
          </a:xfrm>
          <a:prstGeom prst="curved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3F1B7C36-531B-40EE-A15C-AFDFA6FEDF7D}"/>
              </a:ext>
            </a:extLst>
          </p:cNvPr>
          <p:cNvSpPr/>
          <p:nvPr/>
        </p:nvSpPr>
        <p:spPr>
          <a:xfrm rot="20066573">
            <a:off x="7271272" y="2355648"/>
            <a:ext cx="3535228" cy="262133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로 굽음 17">
            <a:extLst>
              <a:ext uri="{FF2B5EF4-FFF2-40B4-BE49-F238E27FC236}">
                <a16:creationId xmlns:a16="http://schemas.microsoft.com/office/drawing/2014/main" id="{744DEA32-70BA-4023-9B33-C6829F2BF5C7}"/>
              </a:ext>
            </a:extLst>
          </p:cNvPr>
          <p:cNvSpPr/>
          <p:nvPr/>
        </p:nvSpPr>
        <p:spPr>
          <a:xfrm rot="5400000">
            <a:off x="2116483" y="3765346"/>
            <a:ext cx="972407" cy="1296538"/>
          </a:xfrm>
          <a:prstGeom prst="bentUpArrow">
            <a:avLst>
              <a:gd name="adj1" fmla="val 25000"/>
              <a:gd name="adj2" fmla="val 25000"/>
              <a:gd name="adj3" fmla="val 2605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DE83F1-0134-404D-B642-938859233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668" y="4148919"/>
            <a:ext cx="4988058" cy="24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09D94ACC-501A-4217-8237-7DF4B3E1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3" y="909687"/>
            <a:ext cx="9090994" cy="5512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AAC15-C807-4597-90C1-4AF7BDF4307C}"/>
              </a:ext>
            </a:extLst>
          </p:cNvPr>
          <p:cNvSpPr txBox="1"/>
          <p:nvPr/>
        </p:nvSpPr>
        <p:spPr>
          <a:xfrm>
            <a:off x="237066" y="3386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화면 출력</a:t>
            </a:r>
          </a:p>
        </p:txBody>
      </p:sp>
    </p:spTree>
    <p:extLst>
      <p:ext uri="{BB962C8B-B14F-4D97-AF65-F5344CB8AC3E}">
        <p14:creationId xmlns:p14="http://schemas.microsoft.com/office/powerpoint/2010/main" val="39294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사용변수 정의</a:t>
            </a:r>
            <a:r>
              <a:rPr lang="ko-KR" altLang="en-US" sz="1400" b="1" dirty="0">
                <a:solidFill>
                  <a:schemeClr val="bg1"/>
                </a:solidFill>
              </a:rPr>
              <a:t>  </a:t>
            </a:r>
            <a:r>
              <a:rPr lang="en-US" altLang="ko-KR" sz="1400" b="1" dirty="0">
                <a:solidFill>
                  <a:schemeClr val="bg1"/>
                </a:solidFill>
              </a:rPr>
              <a:t>board, page, block </a:t>
            </a:r>
            <a:r>
              <a:rPr lang="ko-KR" altLang="en-US" sz="14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35115" y="10118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12475105" y="304067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13090192" y="15647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7" name="타원 36"/>
          <p:cNvSpPr/>
          <p:nvPr/>
        </p:nvSpPr>
        <p:spPr>
          <a:xfrm>
            <a:off x="12442952" y="252045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179444" y="1010823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board, page, block </a:t>
            </a:r>
            <a:r>
              <a:rPr lang="ko-KR" altLang="en-US" b="1" dirty="0">
                <a:solidFill>
                  <a:srgbClr val="212121"/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98591" y="3706660"/>
            <a:ext cx="36630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78543" y="4749394"/>
            <a:ext cx="41379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코드설명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변수값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048135" y="5892415"/>
            <a:ext cx="5332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화면단</a:t>
            </a:r>
            <a:r>
              <a:rPr lang="ko-KR" altLang="en-US" b="1" dirty="0">
                <a:solidFill>
                  <a:srgbClr val="212121"/>
                </a:solidFill>
              </a:rPr>
              <a:t> 출력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구한 변수들을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활용해보자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515189" y="3629768"/>
            <a:ext cx="376564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기타</a:t>
            </a:r>
            <a:endParaRPr lang="en-US" altLang="ko-KR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9E2CD-CC5D-481A-A8E7-F6217929EAE0}"/>
              </a:ext>
            </a:extLst>
          </p:cNvPr>
          <p:cNvSpPr/>
          <p:nvPr/>
        </p:nvSpPr>
        <p:spPr>
          <a:xfrm>
            <a:off x="13007682" y="208168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C67A5F-7D67-492A-A8D4-F75B57E74F2B}"/>
              </a:ext>
            </a:extLst>
          </p:cNvPr>
          <p:cNvSpPr/>
          <p:nvPr/>
        </p:nvSpPr>
        <p:spPr>
          <a:xfrm>
            <a:off x="13087508" y="494622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5019E71D-B0E6-42C7-8159-130130073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04774"/>
              </p:ext>
            </p:extLst>
          </p:nvPr>
        </p:nvGraphicFramePr>
        <p:xfrm>
          <a:off x="179444" y="1816900"/>
          <a:ext cx="6917420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8710">
                  <a:extLst>
                    <a:ext uri="{9D8B030D-6E8A-4147-A177-3AD203B41FA5}">
                      <a16:colId xmlns:a16="http://schemas.microsoft.com/office/drawing/2014/main" val="3592532235"/>
                    </a:ext>
                  </a:extLst>
                </a:gridCol>
                <a:gridCol w="3458710">
                  <a:extLst>
                    <a:ext uri="{9D8B030D-6E8A-4147-A177-3AD203B41FA5}">
                      <a16:colId xmlns:a16="http://schemas.microsoft.com/office/drawing/2014/main" val="3592995641"/>
                    </a:ext>
                  </a:extLst>
                </a:gridCol>
              </a:tblGrid>
              <a:tr h="283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변수명</a:t>
                      </a:r>
                      <a:endParaRPr lang="ko-KR" alt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64166"/>
                  </a:ext>
                </a:extLst>
              </a:tr>
              <a:tr h="719972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algn="ctr" latinLnBrk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게시글과 관련한 사항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56466"/>
                  </a:ext>
                </a:extLst>
              </a:tr>
              <a:tr h="850876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페이지와 관련한 사항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게시글을 포함한다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16605"/>
                  </a:ext>
                </a:extLst>
              </a:tr>
              <a:tr h="850876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</a:p>
                    <a:p>
                      <a:pPr algn="ctr" latinLnBrk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블록과 관련한 사항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페이지와 게시글을 포함한다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696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2E4297E-5B57-4F07-9C72-88FDD62F520B}"/>
              </a:ext>
            </a:extLst>
          </p:cNvPr>
          <p:cNvSpPr txBox="1"/>
          <p:nvPr/>
        </p:nvSpPr>
        <p:spPr>
          <a:xfrm>
            <a:off x="7818908" y="2734098"/>
            <a:ext cx="354103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/>
              <a:t>&lt;</a:t>
            </a:r>
            <a:r>
              <a:rPr lang="ko-KR" altLang="en-US" sz="2000" i="1" dirty="0"/>
              <a:t> 수식어 </a:t>
            </a:r>
            <a:r>
              <a:rPr lang="en-US" altLang="ko-KR" sz="2000" i="1" dirty="0"/>
              <a:t>&gt;</a:t>
            </a:r>
          </a:p>
          <a:p>
            <a:endParaRPr lang="en-US" altLang="ko-KR" sz="2000" i="1" dirty="0"/>
          </a:p>
          <a:p>
            <a:r>
              <a:rPr lang="en-US" altLang="ko-KR" sz="2000" b="1" dirty="0"/>
              <a:t>~</a:t>
            </a:r>
            <a:r>
              <a:rPr lang="en-US" altLang="ko-KR" sz="2000" b="1" dirty="0" err="1"/>
              <a:t>cnt</a:t>
            </a:r>
            <a:r>
              <a:rPr lang="en-US" altLang="ko-KR" sz="2000" b="1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몇 개인지</a:t>
            </a:r>
            <a:endParaRPr lang="en-US" altLang="ko-KR" sz="2000" dirty="0"/>
          </a:p>
          <a:p>
            <a:r>
              <a:rPr lang="en-US" altLang="ko-KR" sz="2000" dirty="0"/>
              <a:t>ex) </a:t>
            </a:r>
            <a:r>
              <a:rPr lang="en-US" altLang="ko-KR" sz="2000" dirty="0" err="1"/>
              <a:t>boardCntPerPage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한 페이지당 게시글 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~no </a:t>
            </a:r>
            <a:r>
              <a:rPr lang="en-US" altLang="ko-KR" sz="2000" dirty="0"/>
              <a:t>: </a:t>
            </a:r>
            <a:r>
              <a:rPr lang="ko-KR" altLang="en-US" sz="2000" dirty="0"/>
              <a:t>몇 번인지</a:t>
            </a:r>
            <a:endParaRPr lang="en-US" altLang="ko-KR" sz="2000" dirty="0"/>
          </a:p>
          <a:p>
            <a:r>
              <a:rPr lang="en-US" altLang="ko-KR" sz="2000" dirty="0"/>
              <a:t>ex) </a:t>
            </a:r>
            <a:r>
              <a:rPr lang="en-US" altLang="ko-KR" sz="2000" dirty="0" err="1"/>
              <a:t>pageNo</a:t>
            </a:r>
            <a:r>
              <a:rPr lang="en-US" altLang="ko-KR" sz="2000" dirty="0"/>
              <a:t>:</a:t>
            </a:r>
          </a:p>
          <a:p>
            <a:r>
              <a:rPr lang="ko-KR" altLang="en-US" sz="2000" dirty="0"/>
              <a:t>    페이지 번호</a:t>
            </a:r>
          </a:p>
        </p:txBody>
      </p:sp>
    </p:spTree>
    <p:extLst>
      <p:ext uri="{BB962C8B-B14F-4D97-AF65-F5344CB8AC3E}">
        <p14:creationId xmlns:p14="http://schemas.microsoft.com/office/powerpoint/2010/main" val="193108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23D6AF-4323-4C56-83B5-68A7DEF1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64959"/>
            <a:ext cx="10591800" cy="4029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4F8B8-5010-4292-B989-7D4CDA9E9CEC}"/>
              </a:ext>
            </a:extLst>
          </p:cNvPr>
          <p:cNvSpPr txBox="1"/>
          <p:nvPr/>
        </p:nvSpPr>
        <p:spPr>
          <a:xfrm>
            <a:off x="3843011" y="5836886"/>
            <a:ext cx="4505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board &lt; page &lt; block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6AAC5B5-99C9-4B91-93E5-232330235342}"/>
              </a:ext>
            </a:extLst>
          </p:cNvPr>
          <p:cNvSpPr/>
          <p:nvPr/>
        </p:nvSpPr>
        <p:spPr>
          <a:xfrm>
            <a:off x="2849217" y="2054087"/>
            <a:ext cx="808519" cy="2822713"/>
          </a:xfrm>
          <a:custGeom>
            <a:avLst/>
            <a:gdLst>
              <a:gd name="connsiteX0" fmla="*/ 0 w 808519"/>
              <a:gd name="connsiteY0" fmla="*/ 0 h 2822713"/>
              <a:gd name="connsiteX1" fmla="*/ 808383 w 808519"/>
              <a:gd name="connsiteY1" fmla="*/ 1510748 h 2822713"/>
              <a:gd name="connsiteX2" fmla="*/ 66261 w 808519"/>
              <a:gd name="connsiteY2" fmla="*/ 2822713 h 282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8519" h="2822713">
                <a:moveTo>
                  <a:pt x="0" y="0"/>
                </a:moveTo>
                <a:cubicBezTo>
                  <a:pt x="398670" y="520148"/>
                  <a:pt x="797340" y="1040296"/>
                  <a:pt x="808383" y="1510748"/>
                </a:cubicBezTo>
                <a:cubicBezTo>
                  <a:pt x="819426" y="1981200"/>
                  <a:pt x="156817" y="2705652"/>
                  <a:pt x="66261" y="2822713"/>
                </a:cubicBezTo>
              </a:path>
            </a:pathLst>
          </a:cu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76164-7A50-4C1E-8513-C7CAF4495DCD}"/>
              </a:ext>
            </a:extLst>
          </p:cNvPr>
          <p:cNvSpPr txBox="1"/>
          <p:nvPr/>
        </p:nvSpPr>
        <p:spPr>
          <a:xfrm>
            <a:off x="3644218" y="2889112"/>
            <a:ext cx="1043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board</a:t>
            </a:r>
            <a:endParaRPr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0C37E7-9A5D-4FF5-8BA3-AD2D6128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708" y="3743456"/>
            <a:ext cx="3681247" cy="187408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6C009F-DCD0-4CCF-A6E5-61B217C627FF}"/>
              </a:ext>
            </a:extLst>
          </p:cNvPr>
          <p:cNvCxnSpPr>
            <a:cxnSpLocks/>
          </p:cNvCxnSpPr>
          <p:nvPr/>
        </p:nvCxnSpPr>
        <p:spPr>
          <a:xfrm>
            <a:off x="4320072" y="4253948"/>
            <a:ext cx="808519" cy="426552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152FB3-4633-43C5-935D-306DE39C7F2E}"/>
              </a:ext>
            </a:extLst>
          </p:cNvPr>
          <p:cNvSpPr txBox="1"/>
          <p:nvPr/>
        </p:nvSpPr>
        <p:spPr>
          <a:xfrm>
            <a:off x="3949147" y="3794496"/>
            <a:ext cx="161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page</a:t>
            </a:r>
            <a:endParaRPr lang="ko-KR" altLang="en-US" sz="2400" b="1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97F040CE-A9D7-4188-8209-8A366623225A}"/>
              </a:ext>
            </a:extLst>
          </p:cNvPr>
          <p:cNvSpPr/>
          <p:nvPr/>
        </p:nvSpPr>
        <p:spPr>
          <a:xfrm>
            <a:off x="4757530" y="5049078"/>
            <a:ext cx="1696279" cy="212358"/>
          </a:xfrm>
          <a:custGeom>
            <a:avLst/>
            <a:gdLst>
              <a:gd name="connsiteX0" fmla="*/ 0 w 1696279"/>
              <a:gd name="connsiteY0" fmla="*/ 0 h 212358"/>
              <a:gd name="connsiteX1" fmla="*/ 914400 w 1696279"/>
              <a:gd name="connsiteY1" fmla="*/ 212035 h 212358"/>
              <a:gd name="connsiteX2" fmla="*/ 1696279 w 1696279"/>
              <a:gd name="connsiteY2" fmla="*/ 26505 h 21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279" h="212358">
                <a:moveTo>
                  <a:pt x="0" y="0"/>
                </a:moveTo>
                <a:cubicBezTo>
                  <a:pt x="315843" y="103809"/>
                  <a:pt x="631687" y="207618"/>
                  <a:pt x="914400" y="212035"/>
                </a:cubicBezTo>
                <a:cubicBezTo>
                  <a:pt x="1197113" y="216452"/>
                  <a:pt x="1570383" y="176696"/>
                  <a:pt x="1696279" y="26505"/>
                </a:cubicBezTo>
              </a:path>
            </a:pathLst>
          </a:cu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049BB-270F-42D4-B5A1-AA7B23E34306}"/>
              </a:ext>
            </a:extLst>
          </p:cNvPr>
          <p:cNvSpPr txBox="1"/>
          <p:nvPr/>
        </p:nvSpPr>
        <p:spPr>
          <a:xfrm>
            <a:off x="6101981" y="5149891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block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57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3" grpId="0"/>
      <p:bldP spid="16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53161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</a:rPr>
              <a:t>로우레벨</a:t>
            </a:r>
            <a:r>
              <a:rPr lang="ko-KR" altLang="en-US" sz="2800" b="1" dirty="0">
                <a:solidFill>
                  <a:schemeClr val="bg1"/>
                </a:solidFill>
              </a:rPr>
              <a:t> 관점 </a:t>
            </a:r>
            <a:r>
              <a:rPr lang="ko-KR" altLang="en-US" sz="1400" b="1" dirty="0">
                <a:solidFill>
                  <a:schemeClr val="bg1"/>
                </a:solidFill>
              </a:rPr>
              <a:t>디테일 변수 설명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</a:rPr>
              <a:t>sql</a:t>
            </a:r>
            <a:r>
              <a:rPr lang="ko-KR" altLang="en-US" sz="1400" b="1" dirty="0">
                <a:solidFill>
                  <a:schemeClr val="bg1"/>
                </a:solidFill>
              </a:rPr>
              <a:t>문 설명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35115" y="10118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12475105" y="304067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0" name="타원 29"/>
          <p:cNvSpPr/>
          <p:nvPr/>
        </p:nvSpPr>
        <p:spPr>
          <a:xfrm>
            <a:off x="13090192" y="15647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7" name="타원 36"/>
          <p:cNvSpPr/>
          <p:nvPr/>
        </p:nvSpPr>
        <p:spPr>
          <a:xfrm>
            <a:off x="12442952" y="252045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11889223" y="2407235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하이레벨</a:t>
            </a:r>
            <a:r>
              <a:rPr lang="ko-KR" altLang="en-US" b="1" dirty="0">
                <a:solidFill>
                  <a:srgbClr val="212121"/>
                </a:solidFill>
              </a:rPr>
              <a:t> 관점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구상 단계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98591" y="3706660"/>
            <a:ext cx="36630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정의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board, page, block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78543" y="4749394"/>
            <a:ext cx="41379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사용변수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코드설명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변수값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048135" y="5892415"/>
            <a:ext cx="5332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212121"/>
                </a:solidFill>
              </a:rPr>
              <a:t>화면단</a:t>
            </a:r>
            <a:r>
              <a:rPr lang="ko-KR" altLang="en-US" b="1" dirty="0">
                <a:solidFill>
                  <a:srgbClr val="212121"/>
                </a:solidFill>
              </a:rPr>
              <a:t> 출력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구한 변수들을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활용해보자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515189" y="3629768"/>
            <a:ext cx="376564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기타</a:t>
            </a:r>
            <a:endParaRPr lang="en-US" altLang="ko-KR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9E2CD-CC5D-481A-A8E7-F6217929EAE0}"/>
              </a:ext>
            </a:extLst>
          </p:cNvPr>
          <p:cNvSpPr/>
          <p:nvPr/>
        </p:nvSpPr>
        <p:spPr>
          <a:xfrm>
            <a:off x="13007682" y="208168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C67A5F-7D67-492A-A8D4-F75B57E74F2B}"/>
              </a:ext>
            </a:extLst>
          </p:cNvPr>
          <p:cNvSpPr/>
          <p:nvPr/>
        </p:nvSpPr>
        <p:spPr>
          <a:xfrm>
            <a:off x="13087508" y="494622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343CC623-3E5D-41BE-951E-D81983F12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7476"/>
              </p:ext>
            </p:extLst>
          </p:nvPr>
        </p:nvGraphicFramePr>
        <p:xfrm>
          <a:off x="403745" y="1571566"/>
          <a:ext cx="10514464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232">
                  <a:extLst>
                    <a:ext uri="{9D8B030D-6E8A-4147-A177-3AD203B41FA5}">
                      <a16:colId xmlns:a16="http://schemas.microsoft.com/office/drawing/2014/main" val="1951026192"/>
                    </a:ext>
                  </a:extLst>
                </a:gridCol>
                <a:gridCol w="5257232">
                  <a:extLst>
                    <a:ext uri="{9D8B030D-6E8A-4147-A177-3AD203B41FA5}">
                      <a16:colId xmlns:a16="http://schemas.microsoft.com/office/drawing/2014/main" val="385825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49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pageNo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페이지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1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blockNo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블록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blockStartPageNo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blockEndPageNo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블록 내 시작 페이지 번호와 끝 페이지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2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totalBlockCnt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블록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boardCntPerPage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페이지당 게시글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8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pageCntPerBlock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블록당 게시글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530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586438-B3F9-459F-8A26-325797BBA0E7}"/>
              </a:ext>
            </a:extLst>
          </p:cNvPr>
          <p:cNvSpPr/>
          <p:nvPr/>
        </p:nvSpPr>
        <p:spPr>
          <a:xfrm>
            <a:off x="179444" y="1010823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디테일한 변수 설명 </a:t>
            </a:r>
            <a:r>
              <a:rPr lang="en-US" altLang="ko-KR" b="1" dirty="0">
                <a:solidFill>
                  <a:srgbClr val="212121"/>
                </a:solidFill>
              </a:rPr>
              <a:t>(</a:t>
            </a:r>
            <a:r>
              <a:rPr lang="ko-KR" altLang="en-US" b="1" dirty="0">
                <a:solidFill>
                  <a:srgbClr val="212121"/>
                </a:solidFill>
              </a:rPr>
              <a:t>직접 필요 변수</a:t>
            </a:r>
            <a:r>
              <a:rPr lang="en-US" altLang="ko-KR" b="1" dirty="0">
                <a:solidFill>
                  <a:srgbClr val="212121"/>
                </a:solidFill>
              </a:rPr>
              <a:t>)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2CDEDD-BD0C-4B2E-A526-621B3BCB1AD3}"/>
              </a:ext>
            </a:extLst>
          </p:cNvPr>
          <p:cNvSpPr/>
          <p:nvPr/>
        </p:nvSpPr>
        <p:spPr>
          <a:xfrm>
            <a:off x="180297" y="4419151"/>
            <a:ext cx="43194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간접 필요 변수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A16A4D4-445C-4377-BBB2-32475BD56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31597"/>
              </p:ext>
            </p:extLst>
          </p:nvPr>
        </p:nvGraphicFramePr>
        <p:xfrm>
          <a:off x="447385" y="4886576"/>
          <a:ext cx="521359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6796">
                  <a:extLst>
                    <a:ext uri="{9D8B030D-6E8A-4147-A177-3AD203B41FA5}">
                      <a16:colId xmlns:a16="http://schemas.microsoft.com/office/drawing/2014/main" val="2239248875"/>
                    </a:ext>
                  </a:extLst>
                </a:gridCol>
                <a:gridCol w="2606796">
                  <a:extLst>
                    <a:ext uri="{9D8B030D-6E8A-4147-A177-3AD203B41FA5}">
                      <a16:colId xmlns:a16="http://schemas.microsoft.com/office/drawing/2014/main" val="20376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3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totalBoardCnt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게시글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1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totalPageCnt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페이지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0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29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929</Words>
  <Application>Microsoft Office PowerPoint</Application>
  <PresentationFormat>와이드스크린</PresentationFormat>
  <Paragraphs>215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HyhwpEQ</vt:lpstr>
      <vt:lpstr>맑은 고딕</vt:lpstr>
      <vt:lpstr>야놀자 야체 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나 성주</cp:lastModifiedBy>
  <cp:revision>183</cp:revision>
  <dcterms:created xsi:type="dcterms:W3CDTF">2017-10-09T06:24:25Z</dcterms:created>
  <dcterms:modified xsi:type="dcterms:W3CDTF">2020-08-10T00:26:58Z</dcterms:modified>
</cp:coreProperties>
</file>