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316" r:id="rId3"/>
    <p:sldId id="282" r:id="rId4"/>
    <p:sldId id="310" r:id="rId5"/>
    <p:sldId id="309" r:id="rId6"/>
    <p:sldId id="312" r:id="rId7"/>
    <p:sldId id="321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2"/>
    <a:srgbClr val="D5D6CD"/>
    <a:srgbClr val="E37156"/>
    <a:srgbClr val="27B2A5"/>
    <a:srgbClr val="63DCD5"/>
    <a:srgbClr val="E7E7E7"/>
    <a:srgbClr val="D5D6CF"/>
    <a:srgbClr val="CBCBCB"/>
    <a:srgbClr val="CAC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2" autoAdjust="0"/>
    <p:restoredTop sz="94660"/>
  </p:normalViewPr>
  <p:slideViewPr>
    <p:cSldViewPr snapToGrid="0">
      <p:cViewPr>
        <p:scale>
          <a:sx n="66" d="100"/>
          <a:sy n="66" d="100"/>
        </p:scale>
        <p:origin x="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24779-9D09-4E2C-ABAC-03AC2B2757AB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64BA-A0D0-4C6A-AAFB-5C478096D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슬라이드에 한 </a:t>
            </a:r>
            <a:r>
              <a:rPr lang="ko-KR" altLang="en-US" dirty="0" err="1"/>
              <a:t>주제씩</a:t>
            </a:r>
            <a:r>
              <a:rPr lang="ko-KR" altLang="en-US" dirty="0"/>
              <a:t>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64BA-A0D0-4C6A-AAFB-5C478096D7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8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 텍스트 간략히</a:t>
            </a:r>
            <a:endParaRPr lang="en-US" altLang="ko-KR" dirty="0"/>
          </a:p>
          <a:p>
            <a:r>
              <a:rPr lang="ko-KR" altLang="en-US" dirty="0"/>
              <a:t>신뢰성 </a:t>
            </a:r>
            <a:r>
              <a:rPr lang="en-US" altLang="ko-KR" dirty="0"/>
              <a:t>: </a:t>
            </a:r>
            <a:r>
              <a:rPr lang="ko-KR" altLang="en-US" dirty="0"/>
              <a:t>좀 설명이 없더라도 나중에 </a:t>
            </a:r>
            <a:r>
              <a:rPr lang="ko-KR" altLang="en-US" dirty="0" err="1"/>
              <a:t>질문들어오면</a:t>
            </a:r>
            <a:r>
              <a:rPr lang="ko-KR" altLang="en-US" dirty="0"/>
              <a:t> </a:t>
            </a:r>
            <a:r>
              <a:rPr lang="ko-KR" altLang="en-US" dirty="0" err="1"/>
              <a:t>대답해주는식으로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미정산</a:t>
            </a:r>
            <a:r>
              <a:rPr lang="ko-KR" altLang="en-US" dirty="0"/>
              <a:t> 가능성만 좀 쉽게 풀어서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가지 필요조건 캡쳐로 증명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64BA-A0D0-4C6A-AAFB-5C478096D7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4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 전에 출품</a:t>
            </a:r>
            <a:r>
              <a:rPr lang="en-US" altLang="ko-KR" dirty="0"/>
              <a:t>,</a:t>
            </a:r>
            <a:r>
              <a:rPr lang="ko-KR" altLang="en-US" dirty="0"/>
              <a:t>입찰</a:t>
            </a:r>
            <a:r>
              <a:rPr lang="en-US" altLang="ko-KR" dirty="0"/>
              <a:t>,</a:t>
            </a:r>
            <a:r>
              <a:rPr lang="ko-KR" altLang="en-US" dirty="0"/>
              <a:t>낙찰 시나리오 상세설명 후 이 슬라이드 보여주기</a:t>
            </a:r>
            <a:endParaRPr lang="en-US" altLang="ko-KR" dirty="0"/>
          </a:p>
          <a:p>
            <a:r>
              <a:rPr lang="ko-KR" altLang="en-US" dirty="0"/>
              <a:t>이걸 좀 시각화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64BA-A0D0-4C6A-AAFB-5C478096D7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7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빼고 </a:t>
            </a:r>
            <a:r>
              <a:rPr lang="en-US" altLang="ko-KR" dirty="0"/>
              <a:t>/ ide tool </a:t>
            </a:r>
            <a:r>
              <a:rPr lang="ko-KR" altLang="en-US" dirty="0" err="1"/>
              <a:t>노필요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5264BA-A0D0-4C6A-AAFB-5C478096D7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04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F3DB-F2A8-4710-B9AC-9EAD1719A24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C45B-9C78-4619-A8E4-2F4EE7F1AEA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2ED3-DAB8-473C-BD49-341549FCB5E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3313-6F9E-468A-A5D8-11724A6EC75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CF2FC3-27C9-49C2-97DF-0F6D102C5405}"/>
              </a:ext>
            </a:extLst>
          </p:cNvPr>
          <p:cNvSpPr/>
          <p:nvPr userDrawn="1"/>
        </p:nvSpPr>
        <p:spPr>
          <a:xfrm>
            <a:off x="9764428" y="433764"/>
            <a:ext cx="2163295" cy="487420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hanahafy.com</a:t>
            </a:r>
            <a:endParaRPr lang="en-US" altLang="ko-KR" sz="28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D9BF757-67F8-4CCD-9BD6-76A20944B547}"/>
              </a:ext>
            </a:extLst>
          </p:cNvPr>
          <p:cNvSpPr/>
          <p:nvPr userDrawn="1"/>
        </p:nvSpPr>
        <p:spPr>
          <a:xfrm>
            <a:off x="9530750" y="189765"/>
            <a:ext cx="1132304" cy="2839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접속 </a:t>
            </a:r>
            <a:r>
              <a:rPr lang="en-US" altLang="ko-KR" sz="1600" b="1" dirty="0"/>
              <a:t>URL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196E-75B5-421F-9626-F0E60B9468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D109-FFC6-44D4-B062-05166E74085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EDC-2261-449B-A1F1-E369036CA19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35C-946B-4BBB-A502-C7A9204E3B2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997-BAFB-46A1-BE3C-7AFDBB68CE2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8BF5-9A53-496D-9DBB-E0C0AB7A00C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7C5-2D46-4F06-BDB7-DF3D5849992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FEE5-C467-4816-B244-65F6A30DD7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rners.auction.co.kr/corner/UsedBes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gif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jpe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397751" y="1280173"/>
            <a:ext cx="92813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H A F Y</a:t>
            </a:r>
            <a:r>
              <a:rPr lang="en-US" altLang="ko-KR" sz="6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(Hana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Auction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You)</a:t>
            </a:r>
            <a:endParaRPr lang="en-US" altLang="ko-KR" sz="3600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-1960771" y="2452344"/>
            <a:ext cx="976791" cy="976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-1960824" y="2452150"/>
            <a:ext cx="976907" cy="976792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EB4C5-A724-4D83-915F-F10C5B4EF93E}"/>
              </a:ext>
            </a:extLst>
          </p:cNvPr>
          <p:cNvSpPr txBox="1"/>
          <p:nvPr/>
        </p:nvSpPr>
        <p:spPr>
          <a:xfrm>
            <a:off x="6313898" y="4777369"/>
            <a:ext cx="5426486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err="1"/>
              <a:t>하나금융티아이</a:t>
            </a:r>
            <a:r>
              <a:rPr lang="ko-KR" altLang="en-US" dirty="0"/>
              <a:t> 교육생</a:t>
            </a:r>
          </a:p>
          <a:p>
            <a:pPr algn="r">
              <a:lnSpc>
                <a:spcPct val="150000"/>
              </a:lnSpc>
            </a:pPr>
            <a:r>
              <a:rPr lang="ko-KR" altLang="en-US" dirty="0" err="1"/>
              <a:t>한국폴리텍대학</a:t>
            </a:r>
            <a:r>
              <a:rPr lang="ko-KR" altLang="en-US" dirty="0"/>
              <a:t> </a:t>
            </a:r>
            <a:r>
              <a:rPr lang="ko-KR" altLang="en-US" dirty="0" err="1"/>
              <a:t>광명융합기술교육원</a:t>
            </a:r>
            <a:r>
              <a:rPr lang="ko-KR" altLang="en-US" dirty="0"/>
              <a:t> 데이터분석과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en-US" altLang="ko-KR" dirty="0"/>
              <a:t>2060340014</a:t>
            </a:r>
          </a:p>
          <a:p>
            <a:pPr algn="r">
              <a:lnSpc>
                <a:spcPct val="150000"/>
              </a:lnSpc>
            </a:pPr>
            <a:r>
              <a:rPr lang="ko-KR" altLang="en-US" dirty="0"/>
              <a:t>나성주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334C6-5E1D-48BE-BB07-C44285C8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5282">
            <a:off x="-26276" y="7172924"/>
            <a:ext cx="2708022" cy="18037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41237-4FEB-4210-817D-E86BB6E7AC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55" y="7178617"/>
            <a:ext cx="797264" cy="847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6F2A8B-7A03-4A25-9367-D6D5B2A46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56" y="6858000"/>
            <a:ext cx="5334744" cy="355332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A29D2-C2CC-4EAA-AB0D-90ECA77D1BB6}"/>
              </a:ext>
            </a:extLst>
          </p:cNvPr>
          <p:cNvSpPr txBox="1"/>
          <p:nvPr/>
        </p:nvSpPr>
        <p:spPr>
          <a:xfrm>
            <a:off x="1455302" y="3258352"/>
            <a:ext cx="9166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기존 모임통장을 기반으로 한 간편 경매 앱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(App)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C911CE-94FD-4384-B2DE-0AA6069A04D2}"/>
              </a:ext>
            </a:extLst>
          </p:cNvPr>
          <p:cNvCxnSpPr/>
          <p:nvPr/>
        </p:nvCxnSpPr>
        <p:spPr>
          <a:xfrm>
            <a:off x="1828800" y="3065277"/>
            <a:ext cx="8606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0D70E-3E97-462F-BB81-0F34F86C25DF}"/>
              </a:ext>
            </a:extLst>
          </p:cNvPr>
          <p:cNvSpPr/>
          <p:nvPr/>
        </p:nvSpPr>
        <p:spPr>
          <a:xfrm>
            <a:off x="9261987" y="147484"/>
            <a:ext cx="2930013" cy="781664"/>
          </a:xfrm>
          <a:prstGeom prst="rect">
            <a:avLst/>
          </a:prstGeom>
          <a:solidFill>
            <a:srgbClr val="E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-1960771" y="2452344"/>
            <a:ext cx="976791" cy="976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E3715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-1960824" y="2452150"/>
            <a:ext cx="976907" cy="976792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E3715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334C6-5E1D-48BE-BB07-C44285C8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5282">
            <a:off x="-26276" y="7172924"/>
            <a:ext cx="2708022" cy="18037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41237-4FEB-4210-817D-E86BB6E7AC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55" y="7178617"/>
            <a:ext cx="797264" cy="847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6F2A8B-7A03-4A25-9367-D6D5B2A46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56" y="6858000"/>
            <a:ext cx="5334744" cy="3553321"/>
          </a:xfrm>
          <a:prstGeom prst="rect">
            <a:avLst/>
          </a:prstGeom>
          <a:noFill/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CB0269-DECB-4671-9FE1-208683C5E582}"/>
              </a:ext>
            </a:extLst>
          </p:cNvPr>
          <p:cNvSpPr/>
          <p:nvPr/>
        </p:nvSpPr>
        <p:spPr>
          <a:xfrm>
            <a:off x="655480" y="929148"/>
            <a:ext cx="10881041" cy="1666568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hanahafy.com</a:t>
            </a:r>
            <a:endParaRPr lang="en-US" altLang="ko-KR" sz="115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6575E4-353A-4FF3-A382-F726BB61913D}"/>
              </a:ext>
            </a:extLst>
          </p:cNvPr>
          <p:cNvSpPr/>
          <p:nvPr/>
        </p:nvSpPr>
        <p:spPr>
          <a:xfrm>
            <a:off x="1067093" y="3110506"/>
            <a:ext cx="4689987" cy="3553321"/>
          </a:xfrm>
          <a:prstGeom prst="rect">
            <a:avLst/>
          </a:prstGeom>
          <a:solidFill>
            <a:srgbClr val="27B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hana1	  hana2</a:t>
            </a:r>
            <a:endParaRPr lang="ko-KR" altLang="en-US" sz="4400" b="1" dirty="0"/>
          </a:p>
          <a:p>
            <a:pPr algn="ctr"/>
            <a:r>
              <a:rPr lang="en-US" altLang="ko-KR" sz="4400" b="1" dirty="0"/>
              <a:t>hana3	  hana4</a:t>
            </a:r>
            <a:endParaRPr lang="ko-KR" altLang="en-US" sz="4400" b="1" dirty="0"/>
          </a:p>
          <a:p>
            <a:pPr algn="ctr"/>
            <a:r>
              <a:rPr lang="en-US" altLang="ko-KR" sz="4400" b="1" dirty="0"/>
              <a:t>hana5	  hana6</a:t>
            </a:r>
            <a:endParaRPr lang="ko-KR" altLang="en-US" sz="4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9D467-FA0C-4AB9-87D9-070FEC97E0F8}"/>
              </a:ext>
            </a:extLst>
          </p:cNvPr>
          <p:cNvSpPr txBox="1"/>
          <p:nvPr/>
        </p:nvSpPr>
        <p:spPr>
          <a:xfrm>
            <a:off x="897585" y="2879673"/>
            <a:ext cx="110799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53582B-50BA-4B31-BBBD-C5DDFEC485C4}"/>
              </a:ext>
            </a:extLst>
          </p:cNvPr>
          <p:cNvSpPr/>
          <p:nvPr/>
        </p:nvSpPr>
        <p:spPr>
          <a:xfrm>
            <a:off x="6436732" y="3110506"/>
            <a:ext cx="4689987" cy="3553321"/>
          </a:xfrm>
          <a:prstGeom prst="rect">
            <a:avLst/>
          </a:prstGeom>
          <a:solidFill>
            <a:srgbClr val="27B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1212q</a:t>
            </a:r>
            <a:endParaRPr lang="ko-KR" altLang="en-US" sz="5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CF447-DC5F-45F0-9E56-41B58569528C}"/>
              </a:ext>
            </a:extLst>
          </p:cNvPr>
          <p:cNvSpPr txBox="1"/>
          <p:nvPr/>
        </p:nvSpPr>
        <p:spPr>
          <a:xfrm>
            <a:off x="6280746" y="2879673"/>
            <a:ext cx="1415772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비밀번호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584824-5A3A-43F0-BCB7-52F7569DDFBA}"/>
              </a:ext>
            </a:extLst>
          </p:cNvPr>
          <p:cNvSpPr/>
          <p:nvPr/>
        </p:nvSpPr>
        <p:spPr>
          <a:xfrm>
            <a:off x="332159" y="645191"/>
            <a:ext cx="1673422" cy="4058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접속 </a:t>
            </a:r>
            <a:r>
              <a:rPr lang="en-US" altLang="ko-KR" sz="2000" b="1" dirty="0"/>
              <a:t>URL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788B4D-2707-4095-ADDB-69678E4B7C44}"/>
              </a:ext>
            </a:extLst>
          </p:cNvPr>
          <p:cNvSpPr/>
          <p:nvPr/>
        </p:nvSpPr>
        <p:spPr>
          <a:xfrm>
            <a:off x="9261987" y="147484"/>
            <a:ext cx="2930013" cy="781664"/>
          </a:xfrm>
          <a:prstGeom prst="rect">
            <a:avLst/>
          </a:prstGeom>
          <a:solidFill>
            <a:srgbClr val="E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28E6A9-AB18-4C27-BFA4-9BCBBA148FFD}"/>
              </a:ext>
            </a:extLst>
          </p:cNvPr>
          <p:cNvSpPr/>
          <p:nvPr/>
        </p:nvSpPr>
        <p:spPr>
          <a:xfrm>
            <a:off x="332159" y="1512925"/>
            <a:ext cx="1864603" cy="4058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프로젝트 목적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0C6C71-3920-4049-963B-E6F10500757F}"/>
              </a:ext>
            </a:extLst>
          </p:cNvPr>
          <p:cNvSpPr/>
          <p:nvPr/>
        </p:nvSpPr>
        <p:spPr>
          <a:xfrm>
            <a:off x="7121501" y="2124242"/>
            <a:ext cx="4403685" cy="3583518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간편 </a:t>
            </a:r>
            <a:endParaRPr lang="en-US" altLang="ko-KR" sz="4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생활 경매 앱</a:t>
            </a:r>
            <a:endParaRPr lang="en-US" altLang="ko-KR" sz="4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A8FBAB-3E35-41DE-A4CB-4EAC973AAEAF}"/>
              </a:ext>
            </a:extLst>
          </p:cNvPr>
          <p:cNvSpPr/>
          <p:nvPr/>
        </p:nvSpPr>
        <p:spPr>
          <a:xfrm>
            <a:off x="1622997" y="2384925"/>
            <a:ext cx="1656364" cy="1629978"/>
          </a:xfrm>
          <a:prstGeom prst="ellipse">
            <a:avLst/>
          </a:prstGeom>
          <a:solidFill>
            <a:srgbClr val="E371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모임통장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08529D-5DD6-4854-BAD2-568244E07185}"/>
              </a:ext>
            </a:extLst>
          </p:cNvPr>
          <p:cNvSpPr/>
          <p:nvPr/>
        </p:nvSpPr>
        <p:spPr>
          <a:xfrm>
            <a:off x="1575771" y="4354699"/>
            <a:ext cx="1656364" cy="1629978"/>
          </a:xfrm>
          <a:prstGeom prst="ellipse">
            <a:avLst/>
          </a:prstGeom>
          <a:solidFill>
            <a:srgbClr val="E371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간편결제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E09CCA9-1F3F-4624-85C5-C4516ECE47C0}"/>
              </a:ext>
            </a:extLst>
          </p:cNvPr>
          <p:cNvSpPr/>
          <p:nvPr/>
        </p:nvSpPr>
        <p:spPr>
          <a:xfrm>
            <a:off x="5230872" y="2994941"/>
            <a:ext cx="992828" cy="203992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6286816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Business(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필요조건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658DC-9CA2-4645-A14E-FD218E093373}"/>
              </a:ext>
            </a:extLst>
          </p:cNvPr>
          <p:cNvSpPr txBox="1"/>
          <p:nvPr/>
        </p:nvSpPr>
        <p:spPr>
          <a:xfrm>
            <a:off x="1909609" y="7306142"/>
            <a:ext cx="703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옥션 중고장터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http://corners.auction.co.kr/corner/UsedBest.aspx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200035-CA0D-4CD9-BD9B-BE2CEC8D2CCB}"/>
              </a:ext>
            </a:extLst>
          </p:cNvPr>
          <p:cNvSpPr/>
          <p:nvPr/>
        </p:nvSpPr>
        <p:spPr>
          <a:xfrm>
            <a:off x="1909609" y="7721593"/>
            <a:ext cx="5017562" cy="24354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회사개요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2005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설립된 국내 대표 미술품 경매회사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상품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물품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천만 원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입찰방식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호가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낙찰액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미정산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각 경매물품의 낙찰일로부터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이내에 금액을 낙찰자로부터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완납받지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못하는 경우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낙찰가의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30%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금액 을 낙찰자에게 청구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2BD2F-3E94-45F3-A296-2D17665A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B57FFD-7F2D-43AB-9B2A-390072EC9AD1}"/>
              </a:ext>
            </a:extLst>
          </p:cNvPr>
          <p:cNvSpPr/>
          <p:nvPr/>
        </p:nvSpPr>
        <p:spPr>
          <a:xfrm>
            <a:off x="656493" y="1542238"/>
            <a:ext cx="10879016" cy="5179235"/>
          </a:xfrm>
          <a:prstGeom prst="roundRect">
            <a:avLst/>
          </a:prstGeom>
          <a:solidFill>
            <a:srgbClr val="E7E7E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869FDC8A-0124-4648-B9D4-CDA86A5AD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22820"/>
              </p:ext>
            </p:extLst>
          </p:nvPr>
        </p:nvGraphicFramePr>
        <p:xfrm>
          <a:off x="978799" y="1814807"/>
          <a:ext cx="10234401" cy="4719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2">
                  <a:extLst>
                    <a:ext uri="{9D8B030D-6E8A-4147-A177-3AD203B41FA5}">
                      <a16:colId xmlns:a16="http://schemas.microsoft.com/office/drawing/2014/main" val="2594358647"/>
                    </a:ext>
                  </a:extLst>
                </a:gridCol>
                <a:gridCol w="2595716">
                  <a:extLst>
                    <a:ext uri="{9D8B030D-6E8A-4147-A177-3AD203B41FA5}">
                      <a16:colId xmlns:a16="http://schemas.microsoft.com/office/drawing/2014/main" val="3947515948"/>
                    </a:ext>
                  </a:extLst>
                </a:gridCol>
                <a:gridCol w="3038168">
                  <a:extLst>
                    <a:ext uri="{9D8B030D-6E8A-4147-A177-3AD203B41FA5}">
                      <a16:colId xmlns:a16="http://schemas.microsoft.com/office/drawing/2014/main" val="1959189172"/>
                    </a:ext>
                  </a:extLst>
                </a:gridCol>
                <a:gridCol w="2939355">
                  <a:extLst>
                    <a:ext uri="{9D8B030D-6E8A-4147-A177-3AD203B41FA5}">
                      <a16:colId xmlns:a16="http://schemas.microsoft.com/office/drawing/2014/main" val="3980079330"/>
                    </a:ext>
                  </a:extLst>
                </a:gridCol>
              </a:tblGrid>
              <a:tr h="93483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err="1"/>
                        <a:t>코베이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err="1"/>
                        <a:t>케이옥션</a:t>
                      </a:r>
                      <a:endParaRPr lang="ko-KR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err="1"/>
                        <a:t>하피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92823"/>
                  </a:ext>
                </a:extLst>
              </a:tr>
              <a:tr h="934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1" dirty="0"/>
                        <a:t>다양성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41823"/>
                  </a:ext>
                </a:extLst>
              </a:tr>
              <a:tr h="934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1" dirty="0"/>
                        <a:t>신뢰성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53445"/>
                  </a:ext>
                </a:extLst>
              </a:tr>
              <a:tr h="98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1" dirty="0"/>
                        <a:t>접근성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41562"/>
                  </a:ext>
                </a:extLst>
              </a:tr>
              <a:tr h="934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1" dirty="0"/>
                        <a:t>경제성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45777"/>
                  </a:ext>
                </a:extLst>
              </a:tr>
            </a:tbl>
          </a:graphicData>
        </a:graphic>
      </p:graphicFrame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5476E1CB-3806-4B27-B99E-176417E1C12E}"/>
              </a:ext>
            </a:extLst>
          </p:cNvPr>
          <p:cNvSpPr/>
          <p:nvPr/>
        </p:nvSpPr>
        <p:spPr>
          <a:xfrm>
            <a:off x="3603184" y="2954215"/>
            <a:ext cx="618979" cy="474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FFE2C38D-3526-4604-9199-3407709D7109}"/>
              </a:ext>
            </a:extLst>
          </p:cNvPr>
          <p:cNvSpPr/>
          <p:nvPr/>
        </p:nvSpPr>
        <p:spPr>
          <a:xfrm>
            <a:off x="3603184" y="3897470"/>
            <a:ext cx="618979" cy="474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AE9B7A2D-9F75-4ED9-8857-CFB609A81B82}"/>
              </a:ext>
            </a:extLst>
          </p:cNvPr>
          <p:cNvSpPr/>
          <p:nvPr/>
        </p:nvSpPr>
        <p:spPr>
          <a:xfrm>
            <a:off x="6499273" y="2954213"/>
            <a:ext cx="618979" cy="474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124B5EA0-0EBE-44F5-BFE0-64C5ECCE64FE}"/>
              </a:ext>
            </a:extLst>
          </p:cNvPr>
          <p:cNvSpPr/>
          <p:nvPr/>
        </p:nvSpPr>
        <p:spPr>
          <a:xfrm>
            <a:off x="6499273" y="3897469"/>
            <a:ext cx="618979" cy="474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6246051-56B0-4890-BEC6-56C13D06BEF0}"/>
              </a:ext>
            </a:extLst>
          </p:cNvPr>
          <p:cNvSpPr/>
          <p:nvPr/>
        </p:nvSpPr>
        <p:spPr>
          <a:xfrm>
            <a:off x="3660022" y="4875297"/>
            <a:ext cx="505303" cy="39245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66C69FCB-CB61-45E2-A4A3-C3B2FCA761A5}"/>
              </a:ext>
            </a:extLst>
          </p:cNvPr>
          <p:cNvSpPr/>
          <p:nvPr/>
        </p:nvSpPr>
        <p:spPr>
          <a:xfrm>
            <a:off x="6556111" y="4875296"/>
            <a:ext cx="505303" cy="39245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81C1CB8F-1CBC-409E-B592-917D48DCA9D3}"/>
              </a:ext>
            </a:extLst>
          </p:cNvPr>
          <p:cNvSpPr/>
          <p:nvPr/>
        </p:nvSpPr>
        <p:spPr>
          <a:xfrm>
            <a:off x="3603184" y="5839170"/>
            <a:ext cx="618979" cy="474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CE20CBB-C57B-490E-9B17-2B99BCD85C84}"/>
              </a:ext>
            </a:extLst>
          </p:cNvPr>
          <p:cNvSpPr/>
          <p:nvPr/>
        </p:nvSpPr>
        <p:spPr>
          <a:xfrm>
            <a:off x="6499273" y="5839170"/>
            <a:ext cx="618979" cy="474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C635C45E-3D0E-44E2-BAB7-289AC28BBF81}"/>
              </a:ext>
            </a:extLst>
          </p:cNvPr>
          <p:cNvSpPr/>
          <p:nvPr/>
        </p:nvSpPr>
        <p:spPr>
          <a:xfrm>
            <a:off x="9505244" y="2954213"/>
            <a:ext cx="474785" cy="474785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원형: 비어 있음 26">
            <a:extLst>
              <a:ext uri="{FF2B5EF4-FFF2-40B4-BE49-F238E27FC236}">
                <a16:creationId xmlns:a16="http://schemas.microsoft.com/office/drawing/2014/main" id="{4DDDB812-0944-4380-BDD6-1DAF527BB956}"/>
              </a:ext>
            </a:extLst>
          </p:cNvPr>
          <p:cNvSpPr/>
          <p:nvPr/>
        </p:nvSpPr>
        <p:spPr>
          <a:xfrm>
            <a:off x="9505243" y="3894462"/>
            <a:ext cx="474785" cy="474785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원형: 비어 있음 27">
            <a:extLst>
              <a:ext uri="{FF2B5EF4-FFF2-40B4-BE49-F238E27FC236}">
                <a16:creationId xmlns:a16="http://schemas.microsoft.com/office/drawing/2014/main" id="{FE1E06B1-B086-434B-85A0-1CF38B4BBECB}"/>
              </a:ext>
            </a:extLst>
          </p:cNvPr>
          <p:cNvSpPr/>
          <p:nvPr/>
        </p:nvSpPr>
        <p:spPr>
          <a:xfrm>
            <a:off x="9505243" y="4838497"/>
            <a:ext cx="474785" cy="474785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원형: 비어 있음 28">
            <a:extLst>
              <a:ext uri="{FF2B5EF4-FFF2-40B4-BE49-F238E27FC236}">
                <a16:creationId xmlns:a16="http://schemas.microsoft.com/office/drawing/2014/main" id="{2203385A-F0C2-4707-AADB-15B092DBBBEB}"/>
              </a:ext>
            </a:extLst>
          </p:cNvPr>
          <p:cNvSpPr/>
          <p:nvPr/>
        </p:nvSpPr>
        <p:spPr>
          <a:xfrm>
            <a:off x="9505242" y="5803250"/>
            <a:ext cx="474785" cy="474785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3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5" y="117591"/>
            <a:ext cx="583257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하피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Business(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831333-7C8A-4AB2-9F64-EB409A98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40E72-625A-4D80-8FF8-4EE58FF3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4" y="1925433"/>
            <a:ext cx="1033683" cy="9054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726D0F-5C16-4DE5-B59D-9B69B2FA0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430" y="1508756"/>
            <a:ext cx="2639598" cy="173878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DA3548-7786-4D53-A3AA-0CFF55DE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49" y="4009362"/>
            <a:ext cx="1775143" cy="243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284983-EB3A-4AFA-8495-3368BDCDC9B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625027" y="2378148"/>
            <a:ext cx="1696403" cy="0"/>
          </a:xfrm>
          <a:prstGeom prst="straightConnector1">
            <a:avLst/>
          </a:prstGeom>
          <a:ln>
            <a:solidFill>
              <a:srgbClr val="E371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3459DB-3844-4B46-9B43-22BC0E305E3D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5961027" y="1763491"/>
            <a:ext cx="2073142" cy="150233"/>
          </a:xfrm>
          <a:prstGeom prst="straightConnector1">
            <a:avLst/>
          </a:prstGeom>
          <a:ln>
            <a:solidFill>
              <a:srgbClr val="E371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050F32-1E68-4F42-A380-395EC1B80DE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961028" y="2739964"/>
            <a:ext cx="2073138" cy="137076"/>
          </a:xfrm>
          <a:prstGeom prst="straightConnector1">
            <a:avLst/>
          </a:prstGeom>
          <a:ln>
            <a:solidFill>
              <a:srgbClr val="E371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8ED20C-A970-41A8-BE3F-0E111496077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961026" y="1763491"/>
            <a:ext cx="3226691" cy="430974"/>
          </a:xfrm>
          <a:prstGeom prst="straightConnector1">
            <a:avLst/>
          </a:prstGeom>
          <a:ln>
            <a:solidFill>
              <a:srgbClr val="E371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2963EB-1D4D-4ECC-9ABA-AE636B26C6E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958140" y="2477123"/>
            <a:ext cx="3229578" cy="399916"/>
          </a:xfrm>
          <a:prstGeom prst="straightConnector1">
            <a:avLst/>
          </a:prstGeom>
          <a:ln>
            <a:solidFill>
              <a:srgbClr val="E371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09BEB395-CB47-450C-A25B-F71322067E0D}"/>
              </a:ext>
            </a:extLst>
          </p:cNvPr>
          <p:cNvGrpSpPr/>
          <p:nvPr/>
        </p:nvGrpSpPr>
        <p:grpSpPr>
          <a:xfrm>
            <a:off x="8034166" y="1248109"/>
            <a:ext cx="2187235" cy="2144312"/>
            <a:chOff x="7900314" y="1402948"/>
            <a:chExt cx="2187235" cy="214431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6D2752E-3EF6-4845-AD93-68DD983C7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317" y="1402948"/>
              <a:ext cx="1033683" cy="1030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2436F76A-2C92-4951-87C8-780473636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314" y="2516497"/>
              <a:ext cx="1033683" cy="1030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8DDA24BF-697E-421A-8008-63CFCA9F5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3866" y="2516496"/>
              <a:ext cx="1033683" cy="1030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60ACCBC-DD94-4F96-AECF-92F248269D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3865" y="1402948"/>
              <a:ext cx="1033683" cy="1030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014F38A-9781-48D0-856F-03AD1EA7F9B1}"/>
              </a:ext>
            </a:extLst>
          </p:cNvPr>
          <p:cNvSpPr txBox="1"/>
          <p:nvPr/>
        </p:nvSpPr>
        <p:spPr>
          <a:xfrm>
            <a:off x="1809838" y="1952896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1. </a:t>
            </a:r>
            <a:r>
              <a:rPr lang="ko-KR" altLang="en-US" sz="2400" b="1" dirty="0">
                <a:highlight>
                  <a:srgbClr val="FFFF00"/>
                </a:highlight>
              </a:rPr>
              <a:t>출품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3DD1E8-79AD-40BF-ACF9-5CEB1E7969F1}"/>
              </a:ext>
            </a:extLst>
          </p:cNvPr>
          <p:cNvSpPr txBox="1"/>
          <p:nvPr/>
        </p:nvSpPr>
        <p:spPr>
          <a:xfrm>
            <a:off x="6332119" y="1320711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2. </a:t>
            </a:r>
            <a:r>
              <a:rPr lang="ko-KR" altLang="en-US" sz="2400" b="1" dirty="0">
                <a:highlight>
                  <a:srgbClr val="FFFF00"/>
                </a:highlight>
              </a:rPr>
              <a:t>입찰</a:t>
            </a:r>
          </a:p>
        </p:txBody>
      </p:sp>
      <p:pic>
        <p:nvPicPr>
          <p:cNvPr id="1037" name="그림 1036">
            <a:extLst>
              <a:ext uri="{FF2B5EF4-FFF2-40B4-BE49-F238E27FC236}">
                <a16:creationId xmlns:a16="http://schemas.microsoft.com/office/drawing/2014/main" id="{66BABDE9-3E9D-4C5E-9EE1-2707094A5D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01" y="3932311"/>
            <a:ext cx="2515480" cy="2515480"/>
          </a:xfrm>
          <a:prstGeom prst="rect">
            <a:avLst/>
          </a:prstGeom>
        </p:spPr>
      </p:pic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28FD1452-22B4-404E-814D-D727FB66CA9C}"/>
              </a:ext>
            </a:extLst>
          </p:cNvPr>
          <p:cNvCxnSpPr>
            <a:cxnSpLocks/>
            <a:stCxn id="1041" idx="4"/>
            <a:endCxn id="1037" idx="0"/>
          </p:cNvCxnSpPr>
          <p:nvPr/>
        </p:nvCxnSpPr>
        <p:spPr>
          <a:xfrm flipH="1">
            <a:off x="1445841" y="3579588"/>
            <a:ext cx="7752071" cy="352723"/>
          </a:xfrm>
          <a:prstGeom prst="straightConnector1">
            <a:avLst/>
          </a:prstGeom>
          <a:ln w="19050">
            <a:solidFill>
              <a:srgbClr val="E371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타원 1040">
            <a:extLst>
              <a:ext uri="{FF2B5EF4-FFF2-40B4-BE49-F238E27FC236}">
                <a16:creationId xmlns:a16="http://schemas.microsoft.com/office/drawing/2014/main" id="{BD8843D9-2C67-433C-817E-61BAB8A6E972}"/>
              </a:ext>
            </a:extLst>
          </p:cNvPr>
          <p:cNvSpPr/>
          <p:nvPr/>
        </p:nvSpPr>
        <p:spPr>
          <a:xfrm>
            <a:off x="7839311" y="1066721"/>
            <a:ext cx="2717201" cy="2512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3" name="그림 1042">
            <a:extLst>
              <a:ext uri="{FF2B5EF4-FFF2-40B4-BE49-F238E27FC236}">
                <a16:creationId xmlns:a16="http://schemas.microsoft.com/office/drawing/2014/main" id="{8413FAE2-B547-483A-8F17-EBEEF213D8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2080" y="4241460"/>
            <a:ext cx="3306844" cy="1294346"/>
          </a:xfrm>
          <a:prstGeom prst="rect">
            <a:avLst/>
          </a:prstGeom>
        </p:spPr>
      </p:pic>
      <p:pic>
        <p:nvPicPr>
          <p:cNvPr id="1044" name="그림 1043">
            <a:extLst>
              <a:ext uri="{FF2B5EF4-FFF2-40B4-BE49-F238E27FC236}">
                <a16:creationId xmlns:a16="http://schemas.microsoft.com/office/drawing/2014/main" id="{5B2E4F6A-3DE0-4909-82B0-C465C372B1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531" y="4241460"/>
            <a:ext cx="2639598" cy="2206331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4663A0E3-99F2-4EC8-8B8D-BA7022ADD346}"/>
              </a:ext>
            </a:extLst>
          </p:cNvPr>
          <p:cNvSpPr txBox="1"/>
          <p:nvPr/>
        </p:nvSpPr>
        <p:spPr>
          <a:xfrm>
            <a:off x="6501713" y="16628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9272FE-D5D6-4428-BECA-73C0F4426CC2}"/>
              </a:ext>
            </a:extLst>
          </p:cNvPr>
          <p:cNvSpPr txBox="1"/>
          <p:nvPr/>
        </p:nvSpPr>
        <p:spPr>
          <a:xfrm>
            <a:off x="6810197" y="18694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26490E-F336-4FD2-802E-A675521FC721}"/>
              </a:ext>
            </a:extLst>
          </p:cNvPr>
          <p:cNvSpPr txBox="1"/>
          <p:nvPr/>
        </p:nvSpPr>
        <p:spPr>
          <a:xfrm>
            <a:off x="6405852" y="22971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33D383-37E1-404B-A1A6-4786C09F6767}"/>
              </a:ext>
            </a:extLst>
          </p:cNvPr>
          <p:cNvSpPr txBox="1"/>
          <p:nvPr/>
        </p:nvSpPr>
        <p:spPr>
          <a:xfrm>
            <a:off x="6760264" y="2651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</a:t>
            </a:r>
            <a:endParaRPr lang="ko-KR" altLang="en-US" dirty="0"/>
          </a:p>
        </p:txBody>
      </p:sp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904B9813-C474-4AD5-985B-99C9857D9AB8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108186" y="2830863"/>
            <a:ext cx="7573894" cy="2364279"/>
          </a:xfrm>
          <a:prstGeom prst="straightConnector1">
            <a:avLst/>
          </a:prstGeom>
          <a:ln w="60325">
            <a:solidFill>
              <a:srgbClr val="E371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8AFD579-FF5A-421B-8161-C3A3972E461A}"/>
              </a:ext>
            </a:extLst>
          </p:cNvPr>
          <p:cNvSpPr txBox="1"/>
          <p:nvPr/>
        </p:nvSpPr>
        <p:spPr>
          <a:xfrm>
            <a:off x="2581498" y="2940559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$</a:t>
            </a:r>
            <a:endParaRPr lang="ko-KR" altLang="en-US" sz="4800" b="1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A99A590-E5EE-4343-8D3E-9E2736C1FCA3}"/>
              </a:ext>
            </a:extLst>
          </p:cNvPr>
          <p:cNvSpPr txBox="1"/>
          <p:nvPr/>
        </p:nvSpPr>
        <p:spPr>
          <a:xfrm>
            <a:off x="5739574" y="388182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낙찰에 실패한 사람들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5BDB94-8117-4A14-A8F5-DF6BE5C88F36}"/>
              </a:ext>
            </a:extLst>
          </p:cNvPr>
          <p:cNvSpPr txBox="1"/>
          <p:nvPr/>
        </p:nvSpPr>
        <p:spPr>
          <a:xfrm>
            <a:off x="9123984" y="388182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낙찰에 성공한 사람</a:t>
            </a:r>
          </a:p>
        </p:txBody>
      </p:sp>
      <p:sp>
        <p:nvSpPr>
          <p:cNvPr id="1051" name="화살표: 오른쪽 1050">
            <a:extLst>
              <a:ext uri="{FF2B5EF4-FFF2-40B4-BE49-F238E27FC236}">
                <a16:creationId xmlns:a16="http://schemas.microsoft.com/office/drawing/2014/main" id="{2664FA41-E7D7-44FB-B6B9-541D58D63511}"/>
              </a:ext>
            </a:extLst>
          </p:cNvPr>
          <p:cNvSpPr/>
          <p:nvPr/>
        </p:nvSpPr>
        <p:spPr>
          <a:xfrm>
            <a:off x="2779909" y="4788229"/>
            <a:ext cx="249058" cy="855021"/>
          </a:xfrm>
          <a:prstGeom prst="rightArrow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302BED74-1550-4E30-B797-802A75242BA2}"/>
              </a:ext>
            </a:extLst>
          </p:cNvPr>
          <p:cNvSpPr/>
          <p:nvPr/>
        </p:nvSpPr>
        <p:spPr>
          <a:xfrm>
            <a:off x="4951278" y="4836737"/>
            <a:ext cx="249058" cy="855021"/>
          </a:xfrm>
          <a:prstGeom prst="rightArrow">
            <a:avLst/>
          </a:prstGeom>
          <a:solidFill>
            <a:srgbClr val="E37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48D7C8-E8EE-4ADD-B978-FF7FE0508AC3}"/>
              </a:ext>
            </a:extLst>
          </p:cNvPr>
          <p:cNvSpPr txBox="1"/>
          <p:nvPr/>
        </p:nvSpPr>
        <p:spPr>
          <a:xfrm>
            <a:off x="8240410" y="100193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adam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FB0637-C030-470A-BA00-1B5297D6D739}"/>
              </a:ext>
            </a:extLst>
          </p:cNvPr>
          <p:cNvSpPr txBox="1"/>
          <p:nvPr/>
        </p:nvSpPr>
        <p:spPr>
          <a:xfrm>
            <a:off x="9281761" y="10178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daniel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E5A0E9-610F-4ADD-8FD7-1926482BE8E2}"/>
              </a:ext>
            </a:extLst>
          </p:cNvPr>
          <p:cNvSpPr txBox="1"/>
          <p:nvPr/>
        </p:nvSpPr>
        <p:spPr>
          <a:xfrm>
            <a:off x="8071548" y="214449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thomas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77ACD-C405-45F8-AE61-B42BFE93D3E6}"/>
              </a:ext>
            </a:extLst>
          </p:cNvPr>
          <p:cNvSpPr txBox="1"/>
          <p:nvPr/>
        </p:nvSpPr>
        <p:spPr>
          <a:xfrm>
            <a:off x="9365918" y="216976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john</a:t>
            </a:r>
            <a:endParaRPr lang="ko-KR" altLang="en-US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0C21EDBE-4C55-4BAA-9D2F-049D34378602}"/>
              </a:ext>
            </a:extLst>
          </p:cNvPr>
          <p:cNvSpPr txBox="1"/>
          <p:nvPr/>
        </p:nvSpPr>
        <p:spPr>
          <a:xfrm>
            <a:off x="3176776" y="642943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4. </a:t>
            </a:r>
            <a:r>
              <a:rPr lang="ko-KR" altLang="en-US" b="1" dirty="0">
                <a:highlight>
                  <a:srgbClr val="FFFF00"/>
                </a:highlight>
              </a:rPr>
              <a:t>경매 마감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142BEB-C944-44AB-9420-34FDE8CA3546}"/>
              </a:ext>
            </a:extLst>
          </p:cNvPr>
          <p:cNvSpPr txBox="1"/>
          <p:nvPr/>
        </p:nvSpPr>
        <p:spPr>
          <a:xfrm rot="21436272">
            <a:off x="4401895" y="3340132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3. </a:t>
            </a:r>
            <a:r>
              <a:rPr lang="ko-KR" altLang="en-US" b="1" dirty="0">
                <a:highlight>
                  <a:srgbClr val="FFFF00"/>
                </a:highlight>
              </a:rPr>
              <a:t>경매모임통장 자동 참여</a:t>
            </a: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4EF6A49B-12A8-498B-9BF9-3787CE111149}"/>
              </a:ext>
            </a:extLst>
          </p:cNvPr>
          <p:cNvSpPr/>
          <p:nvPr/>
        </p:nvSpPr>
        <p:spPr>
          <a:xfrm>
            <a:off x="4460295" y="6961009"/>
            <a:ext cx="6718370" cy="2933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616CF2-8CF3-41FD-813B-FDD5E8BAB750}"/>
              </a:ext>
            </a:extLst>
          </p:cNvPr>
          <p:cNvSpPr txBox="1"/>
          <p:nvPr/>
        </p:nvSpPr>
        <p:spPr>
          <a:xfrm>
            <a:off x="5845991" y="642943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5. </a:t>
            </a:r>
            <a:r>
              <a:rPr lang="ko-KR" altLang="en-US" b="1" dirty="0" err="1">
                <a:highlight>
                  <a:srgbClr val="FFFF00"/>
                </a:highlight>
              </a:rPr>
              <a:t>입찰액</a:t>
            </a:r>
            <a:r>
              <a:rPr lang="ko-KR" altLang="en-US" b="1" dirty="0">
                <a:highlight>
                  <a:srgbClr val="FFFF00"/>
                </a:highlight>
              </a:rPr>
              <a:t> 자동 환급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8CAD1B-EE5C-49C0-B039-926A31969841}"/>
              </a:ext>
            </a:extLst>
          </p:cNvPr>
          <p:cNvSpPr txBox="1"/>
          <p:nvPr/>
        </p:nvSpPr>
        <p:spPr>
          <a:xfrm>
            <a:off x="8573342" y="5545743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6. </a:t>
            </a:r>
            <a:r>
              <a:rPr lang="ko-KR" altLang="en-US" b="1" dirty="0">
                <a:highlight>
                  <a:srgbClr val="FFFF00"/>
                </a:highlight>
              </a:rPr>
              <a:t>매입확정 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highlight>
                  <a:srgbClr val="FFFF00"/>
                </a:highlight>
              </a:rPr>
              <a:t> </a:t>
            </a:r>
            <a:r>
              <a:rPr lang="ko-KR" altLang="en-US" b="1" dirty="0" err="1">
                <a:highlight>
                  <a:srgbClr val="FFFF00"/>
                </a:highlight>
              </a:rPr>
              <a:t>낙찰액</a:t>
            </a:r>
            <a:r>
              <a:rPr lang="ko-KR" altLang="en-US" b="1" dirty="0">
                <a:highlight>
                  <a:srgbClr val="FFFF00"/>
                </a:highlight>
              </a:rPr>
              <a:t> 자동 송금</a:t>
            </a:r>
          </a:p>
        </p:txBody>
      </p:sp>
    </p:spTree>
    <p:extLst>
      <p:ext uri="{BB962C8B-B14F-4D97-AF65-F5344CB8AC3E}">
        <p14:creationId xmlns:p14="http://schemas.microsoft.com/office/powerpoint/2010/main" val="173811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6469696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kumimoji="0" lang="ko-KR" altLang="en-US" sz="32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하피</a:t>
            </a:r>
            <a:r>
              <a:rPr kumimoji="0" lang="ko-KR" altLang="en-US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및 사용기술 </a:t>
            </a:r>
            <a:endParaRPr kumimoji="0" lang="ko-KR" altLang="en-US" sz="32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HAFY_Hana</a:t>
            </a:r>
            <a:r>
              <a:rPr kumimoji="0" lang="en-US" altLang="ko-KR" sz="1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Auction For You</a:t>
            </a:r>
            <a:endParaRPr kumimoji="0" lang="ko-KR" altLang="en-US" sz="72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484F7C-76EF-4D70-A2FB-AF5FC55F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A20B13-6365-4898-B478-83729FDBD1AC}"/>
              </a:ext>
            </a:extLst>
          </p:cNvPr>
          <p:cNvSpPr/>
          <p:nvPr/>
        </p:nvSpPr>
        <p:spPr>
          <a:xfrm>
            <a:off x="499545" y="2164818"/>
            <a:ext cx="3752524" cy="4556657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입찰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입찰하기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 현황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경매 결과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입찰한 경매목록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낙찰한 경매목록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매입확정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환불요청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경매상품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상품 목록 조회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인기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최신순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상품 카테고리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상품 상세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상품 검색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관심상품 등록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좋아요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관심상품 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BD20C23A-2757-4522-BD2C-F317F9D8A8D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742954-EFE8-475A-9338-4CF10D6F897C}"/>
              </a:ext>
            </a:extLst>
          </p:cNvPr>
          <p:cNvSpPr/>
          <p:nvPr/>
        </p:nvSpPr>
        <p:spPr>
          <a:xfrm>
            <a:off x="121143" y="1216072"/>
            <a:ext cx="2087484" cy="4058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전체 기능 요약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2D5E65-A097-4D36-B73F-00C0A7645DC3}"/>
              </a:ext>
            </a:extLst>
          </p:cNvPr>
          <p:cNvSpPr/>
          <p:nvPr/>
        </p:nvSpPr>
        <p:spPr>
          <a:xfrm>
            <a:off x="4367027" y="2134655"/>
            <a:ext cx="3752524" cy="4556657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출품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출품하기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출품한 경매상품 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입찰자의 입찰 현황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경매 결과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출품한 경매 마감목록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기타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환불 승인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8D4789E-2CA8-4677-A3B4-D50874CC46EB}"/>
              </a:ext>
            </a:extLst>
          </p:cNvPr>
          <p:cNvSpPr/>
          <p:nvPr/>
        </p:nvSpPr>
        <p:spPr>
          <a:xfrm>
            <a:off x="8258338" y="2134654"/>
            <a:ext cx="3752524" cy="4556657"/>
          </a:xfrm>
          <a:prstGeom prst="roundRect">
            <a:avLst/>
          </a:prstGeom>
          <a:solidFill>
            <a:srgbClr val="D5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알림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알림 메시지 수신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앱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/SMS)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알림설정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변경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회원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회원가입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회원정보 수정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비밀번호 변경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회원탈퇴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로그아웃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오픈뱅킹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계좌 등록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계좌 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계좌 삭제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17026-D021-4428-9427-87DC92F2DAC1}"/>
              </a:ext>
            </a:extLst>
          </p:cNvPr>
          <p:cNvSpPr txBox="1"/>
          <p:nvPr/>
        </p:nvSpPr>
        <p:spPr>
          <a:xfrm>
            <a:off x="360758" y="1741838"/>
            <a:ext cx="1107996" cy="461665"/>
          </a:xfrm>
          <a:prstGeom prst="rect">
            <a:avLst/>
          </a:prstGeom>
          <a:solidFill>
            <a:srgbClr val="E37156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입찰자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E12A53-E291-4030-AEDE-908568CE93A6}"/>
              </a:ext>
            </a:extLst>
          </p:cNvPr>
          <p:cNvSpPr txBox="1"/>
          <p:nvPr/>
        </p:nvSpPr>
        <p:spPr>
          <a:xfrm>
            <a:off x="4228240" y="1741838"/>
            <a:ext cx="1107996" cy="461665"/>
          </a:xfrm>
          <a:prstGeom prst="rect">
            <a:avLst/>
          </a:prstGeom>
          <a:solidFill>
            <a:srgbClr val="E37156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출품자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92E7C-8867-480C-A475-0D7A5C1266D1}"/>
              </a:ext>
            </a:extLst>
          </p:cNvPr>
          <p:cNvSpPr txBox="1"/>
          <p:nvPr/>
        </p:nvSpPr>
        <p:spPr>
          <a:xfrm>
            <a:off x="8056602" y="1741838"/>
            <a:ext cx="820112" cy="461665"/>
          </a:xfrm>
          <a:prstGeom prst="rect">
            <a:avLst/>
          </a:prstGeom>
          <a:solidFill>
            <a:srgbClr val="E37156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215914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ECFFE-2E74-4927-B26E-DC9BE143F358}"/>
              </a:ext>
            </a:extLst>
          </p:cNvPr>
          <p:cNvSpPr/>
          <p:nvPr/>
        </p:nvSpPr>
        <p:spPr>
          <a:xfrm>
            <a:off x="831436" y="117591"/>
            <a:ext cx="4895850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3. </a:t>
            </a:r>
            <a:r>
              <a:rPr kumimoji="0" lang="ko-KR" altLang="en-US" sz="3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개발환경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HAFY_Hana</a:t>
            </a:r>
            <a:r>
              <a:rPr kumimoji="0" lang="en-US" altLang="ko-KR" sz="12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Auction For You</a:t>
            </a:r>
            <a:endParaRPr kumimoji="0" lang="ko-KR" altLang="en-US" sz="72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1A76B-45B1-4CA0-BA96-11ED60517DBC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467267-E406-405C-ABD2-0588F22E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F3685-76FC-4B5C-B2C3-96E12FADFD47}"/>
              </a:ext>
            </a:extLst>
          </p:cNvPr>
          <p:cNvSpPr txBox="1"/>
          <p:nvPr/>
        </p:nvSpPr>
        <p:spPr>
          <a:xfrm>
            <a:off x="229348" y="1534878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Language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B0659-B172-4EAF-8B42-99CCC03EAD8D}"/>
              </a:ext>
            </a:extLst>
          </p:cNvPr>
          <p:cNvSpPr txBox="1"/>
          <p:nvPr/>
        </p:nvSpPr>
        <p:spPr>
          <a:xfrm>
            <a:off x="229348" y="2439402"/>
            <a:ext cx="1816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Framework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3458D-EAE5-4D5E-8319-54C0A35C273E}"/>
              </a:ext>
            </a:extLst>
          </p:cNvPr>
          <p:cNvSpPr txBox="1"/>
          <p:nvPr/>
        </p:nvSpPr>
        <p:spPr>
          <a:xfrm>
            <a:off x="229348" y="3343926"/>
            <a:ext cx="1207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Library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37386-B07A-4CF7-8F69-51BF60745E35}"/>
              </a:ext>
            </a:extLst>
          </p:cNvPr>
          <p:cNvSpPr txBox="1"/>
          <p:nvPr/>
        </p:nvSpPr>
        <p:spPr>
          <a:xfrm>
            <a:off x="229348" y="4200795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A2988-7748-4998-AF50-459C11C5F2FB}"/>
              </a:ext>
            </a:extLst>
          </p:cNvPr>
          <p:cNvSpPr txBox="1"/>
          <p:nvPr/>
        </p:nvSpPr>
        <p:spPr>
          <a:xfrm>
            <a:off x="229348" y="5111093"/>
            <a:ext cx="111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Server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C3AF3-83D9-4543-B61A-854E198A3A6C}"/>
              </a:ext>
            </a:extLst>
          </p:cNvPr>
          <p:cNvSpPr txBox="1"/>
          <p:nvPr/>
        </p:nvSpPr>
        <p:spPr>
          <a:xfrm>
            <a:off x="224151" y="60213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형상관리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3E2493-ED1D-424F-BD60-C47E760E44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6727" y="1260865"/>
            <a:ext cx="642078" cy="896427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F8AE424-0F62-40C5-B7EB-1F5BEB01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793" y="1346036"/>
            <a:ext cx="784639" cy="78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DD973DD5-9D2A-450C-BBD7-5EB2B0A95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46" y="1292335"/>
            <a:ext cx="929808" cy="92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F2A7B8EB-99D4-4EC6-8745-F2169FB0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22" y="1294529"/>
            <a:ext cx="603076" cy="84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Discover how to set up SQL on your Mac">
            <a:extLst>
              <a:ext uri="{FF2B5EF4-FFF2-40B4-BE49-F238E27FC236}">
                <a16:creationId xmlns:a16="http://schemas.microsoft.com/office/drawing/2014/main" id="{53416FAD-5918-4F71-874E-88E82064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75" y="1247395"/>
            <a:ext cx="1680496" cy="94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9B236B-2AF5-473B-B6F1-9789C1926080}"/>
              </a:ext>
            </a:extLst>
          </p:cNvPr>
          <p:cNvCxnSpPr/>
          <p:nvPr/>
        </p:nvCxnSpPr>
        <p:spPr>
          <a:xfrm>
            <a:off x="315110" y="2235200"/>
            <a:ext cx="112128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DA3138-3547-48FF-91C0-5E9E43EDFCD6}"/>
              </a:ext>
            </a:extLst>
          </p:cNvPr>
          <p:cNvCxnSpPr/>
          <p:nvPr/>
        </p:nvCxnSpPr>
        <p:spPr>
          <a:xfrm>
            <a:off x="258473" y="3164114"/>
            <a:ext cx="112128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48A017-7070-4B98-92B0-05B04F8C88E6}"/>
              </a:ext>
            </a:extLst>
          </p:cNvPr>
          <p:cNvCxnSpPr/>
          <p:nvPr/>
        </p:nvCxnSpPr>
        <p:spPr>
          <a:xfrm>
            <a:off x="224151" y="4017737"/>
            <a:ext cx="112128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94295A7-3225-430D-AB44-EA310518C8DF}"/>
              </a:ext>
            </a:extLst>
          </p:cNvPr>
          <p:cNvCxnSpPr/>
          <p:nvPr/>
        </p:nvCxnSpPr>
        <p:spPr>
          <a:xfrm>
            <a:off x="258473" y="4900653"/>
            <a:ext cx="112128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BD79F52-69DC-4FDA-9AD3-145E956E6D67}"/>
              </a:ext>
            </a:extLst>
          </p:cNvPr>
          <p:cNvCxnSpPr/>
          <p:nvPr/>
        </p:nvCxnSpPr>
        <p:spPr>
          <a:xfrm>
            <a:off x="330529" y="5756997"/>
            <a:ext cx="112128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6" descr="Spring | Home">
            <a:extLst>
              <a:ext uri="{FF2B5EF4-FFF2-40B4-BE49-F238E27FC236}">
                <a16:creationId xmlns:a16="http://schemas.microsoft.com/office/drawing/2014/main" id="{AC0A68BC-3085-4887-B5D0-382F8109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27" y="2443900"/>
            <a:ext cx="2201730" cy="5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3D371387-95B6-42A8-825B-3AD1894CD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34" y="2333507"/>
            <a:ext cx="711518" cy="71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>
            <a:extLst>
              <a:ext uri="{FF2B5EF4-FFF2-40B4-BE49-F238E27FC236}">
                <a16:creationId xmlns:a16="http://schemas.microsoft.com/office/drawing/2014/main" id="{52125F48-522A-4019-894A-04EBCDDD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13" y="2310452"/>
            <a:ext cx="1211488" cy="90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jquery">
            <a:extLst>
              <a:ext uri="{FF2B5EF4-FFF2-40B4-BE49-F238E27FC236}">
                <a16:creationId xmlns:a16="http://schemas.microsoft.com/office/drawing/2014/main" id="{B9C54E1B-841F-4285-AD48-1A1C7210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27" y="3224851"/>
            <a:ext cx="769605" cy="76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4" descr="wow.js">
            <a:extLst>
              <a:ext uri="{FF2B5EF4-FFF2-40B4-BE49-F238E27FC236}">
                <a16:creationId xmlns:a16="http://schemas.microsoft.com/office/drawing/2014/main" id="{0B2B735A-0BA2-4832-9FE9-FEBF3D12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14" y="3338783"/>
            <a:ext cx="1659379" cy="56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6">
            <a:extLst>
              <a:ext uri="{FF2B5EF4-FFF2-40B4-BE49-F238E27FC236}">
                <a16:creationId xmlns:a16="http://schemas.microsoft.com/office/drawing/2014/main" id="{C6C2A7A3-BCE6-41F7-9D4F-E8E6D121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0" y="2976157"/>
            <a:ext cx="1712655" cy="12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91BCFC9-09D1-44C9-8577-9127881078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61402" y="3251048"/>
            <a:ext cx="1178618" cy="70632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1394BF3-2C7D-4A13-8386-3D439CD7F929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8197" y="3338783"/>
            <a:ext cx="2108964" cy="686048"/>
          </a:xfrm>
          <a:prstGeom prst="rect">
            <a:avLst/>
          </a:prstGeom>
        </p:spPr>
      </p:pic>
      <p:pic>
        <p:nvPicPr>
          <p:cNvPr id="34" name="Picture 28" descr="Oracle 11g Database">
            <a:extLst>
              <a:ext uri="{FF2B5EF4-FFF2-40B4-BE49-F238E27FC236}">
                <a16:creationId xmlns:a16="http://schemas.microsoft.com/office/drawing/2014/main" id="{91FA385E-EB96-4FD0-B10D-43093651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8" y="3787381"/>
            <a:ext cx="2459655" cy="137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0" descr="Install Tomcat">
            <a:extLst>
              <a:ext uri="{FF2B5EF4-FFF2-40B4-BE49-F238E27FC236}">
                <a16:creationId xmlns:a16="http://schemas.microsoft.com/office/drawing/2014/main" id="{D37EDA69-5B3E-46DF-8191-B90796C61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69" y="4959859"/>
            <a:ext cx="1461667" cy="7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2" descr="post-thumbnail">
            <a:extLst>
              <a:ext uri="{FF2B5EF4-FFF2-40B4-BE49-F238E27FC236}">
                <a16:creationId xmlns:a16="http://schemas.microsoft.com/office/drawing/2014/main" id="{A8509D13-E6C3-4E26-A8B3-B00A3B02C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011" y="4969972"/>
            <a:ext cx="1245246" cy="7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2" descr="post-thumbnail">
            <a:extLst>
              <a:ext uri="{FF2B5EF4-FFF2-40B4-BE49-F238E27FC236}">
                <a16:creationId xmlns:a16="http://schemas.microsoft.com/office/drawing/2014/main" id="{78E3FF41-A7D6-498B-8A05-57BA11F0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24" y="4058725"/>
            <a:ext cx="1245246" cy="7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4" descr="Image for post">
            <a:extLst>
              <a:ext uri="{FF2B5EF4-FFF2-40B4-BE49-F238E27FC236}">
                <a16:creationId xmlns:a16="http://schemas.microsoft.com/office/drawing/2014/main" id="{95270627-D81B-40B5-A731-245F36AB8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83" y="6006282"/>
            <a:ext cx="1505098" cy="62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A3A40-8B7B-4174-A5BB-09E25D829380}"/>
              </a:ext>
            </a:extLst>
          </p:cNvPr>
          <p:cNvSpPr txBox="1"/>
          <p:nvPr/>
        </p:nvSpPr>
        <p:spPr>
          <a:xfrm>
            <a:off x="429224" y="1692322"/>
            <a:ext cx="5961888" cy="3581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생활금융 플랫폼 확장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 시 청구되는 구매수수료를 통한 수익창출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모임통장을 통해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명으로부터 수신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판매자는 정보경제학적 최선의 선택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낙찰자는 수요 충족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활용방안</a:t>
            </a:r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B2C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거래를 넘어서 기업과의 협약을 통해 브랜드 상품 판매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추첨으로 상품을 판매했던 방식에서 경매 방식으로 전환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436" y="117591"/>
            <a:ext cx="8183396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 및 활용방안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HAFY_Hana</a:t>
            </a:r>
            <a:r>
              <a: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Auction For You</a:t>
            </a:r>
            <a:endParaRPr lang="ko-KR" altLang="en-US" sz="7200" b="1" i="1" kern="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E985A-3104-4B84-ACC1-7347CB76F1E6}"/>
              </a:ext>
            </a:extLst>
          </p:cNvPr>
          <p:cNvSpPr txBox="1"/>
          <p:nvPr/>
        </p:nvSpPr>
        <p:spPr>
          <a:xfrm>
            <a:off x="919214" y="7251971"/>
            <a:ext cx="7008347" cy="11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부유층들만 누릴 수 있는 거래방식이라는 선입견이 강하다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선입견을 깰 수 있는 저가의 간편 경매 플랫폼을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만들어 보고자 프로젝트를 기획하였다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쉽게 구할 수 있는 기성품이 늘어가면서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EA188D-D24E-48B0-940C-3EA66189C75E}"/>
              </a:ext>
            </a:extLst>
          </p:cNvPr>
          <p:cNvCxnSpPr>
            <a:cxnSpLocks/>
          </p:cNvCxnSpPr>
          <p:nvPr/>
        </p:nvCxnSpPr>
        <p:spPr>
          <a:xfrm>
            <a:off x="3029803" y="1052269"/>
            <a:ext cx="81833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9071D8D-2838-41F1-8211-DEBAF31D9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93" y="7897726"/>
            <a:ext cx="2509516" cy="51584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245A83-29EA-4674-BB8E-982ACEFC1F69}"/>
              </a:ext>
            </a:extLst>
          </p:cNvPr>
          <p:cNvSpPr/>
          <p:nvPr/>
        </p:nvSpPr>
        <p:spPr>
          <a:xfrm>
            <a:off x="7480229" y="7121119"/>
            <a:ext cx="1286013" cy="288235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860D72-F050-4432-A7E0-E135FF14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63" y="1451914"/>
            <a:ext cx="5397380" cy="404676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1AD5B9-2133-48FA-BAC6-F5AEBCF8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482</Words>
  <Application>Microsoft Office PowerPoint</Application>
  <PresentationFormat>와이드스크린</PresentationFormat>
  <Paragraphs>147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나 성주</cp:lastModifiedBy>
  <cp:revision>881</cp:revision>
  <dcterms:created xsi:type="dcterms:W3CDTF">2020-07-28T03:36:19Z</dcterms:created>
  <dcterms:modified xsi:type="dcterms:W3CDTF">2020-10-06T10:02:24Z</dcterms:modified>
</cp:coreProperties>
</file>