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0" r:id="rId2"/>
    <p:sldId id="288" r:id="rId3"/>
    <p:sldId id="311" r:id="rId4"/>
    <p:sldId id="312" r:id="rId5"/>
    <p:sldId id="314" r:id="rId6"/>
    <p:sldId id="31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93C9"/>
    <a:srgbClr val="AFD7FF"/>
    <a:srgbClr val="ADD89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F38150-8811-C400-79A6-157F5A4D7139}" v="12" dt="2020-05-08T05:12:02.896"/>
    <p1510:client id="{DEB2D102-82D1-7ED1-2072-4336C3CF4FA6}" v="38" dt="2020-05-08T05:13:57.4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080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151AF1-BAFD-4C19-8AC2-F2A1F0DBA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A01C66-116F-4C02-B255-F0B990D38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585251-4061-483C-BD95-1FC579822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80A743-0669-4FFD-9A7A-E2A1C52C2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8C72D5-B4DA-43F1-B828-DB11A8E57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928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98EED1-CD38-4424-9012-D5FDB74D5A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E3A7FA-1503-4354-8843-1DB6C3456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EA6C64-EB75-464F-B421-DC24DEC19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093AA5-C4AA-4896-86FD-74E8833FE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A98B62-1082-406D-9683-5D5F57434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79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939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6725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2BF1B-713A-4BF2-B3FA-8EECD18D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560D5A-8C35-46D0-A293-1F89284EBC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91CA45-454F-4CCB-8264-C6D4ED62E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32BC14-8F04-45FB-A774-FA4C0B359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B89AEC-6193-4F23-BF5B-408CAFF66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BBA94E-B58A-463A-8E7C-8D6CB7812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461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E4BED-74F7-4305-9733-812C430B9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73D264-365B-4267-A11E-466201D7C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08A133-7601-48E4-976C-8AAD547E0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AA4B87-DDC3-41FA-A885-A5149FA166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530B14-22DA-4F1F-9933-81F9CD2849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F35878-869A-4AD4-BC5E-89B42C973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B98262-3221-4971-AFA2-E0E7B692D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5E73E5-6B84-4E7B-B093-DFA28103B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967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FDFFC-A5DA-47B9-AB0D-3F1C7C12D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7802AC-7D9F-4300-AAB6-D4BD2465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68BD5B-C9E0-4869-A784-98201E5C8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669250-03C5-4820-8A8B-1B63061BF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68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8EDB5F-B3D0-4D09-BECE-464BEB86B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A6F361-4BA2-4C0E-B2CC-064105747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F99FF5-2544-4530-93FE-3B67BE478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46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6504F-AE4A-4D00-9805-7CE38EED2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B07D91-C3A3-40F4-8A0A-BC744EA05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5919F7-91E3-4486-8D87-47CC6BCB7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95BA8A-42F2-4185-8ECC-D41FB20B3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7D8272-812B-4173-A51E-892DCD489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EF4D0D-D9E7-4704-AE8A-7C1EE1CB0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24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5984F-9297-4204-976D-5358C6BF9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C6489C-2DAD-402A-A608-B10EB43B1D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BCFEB5-08E8-4871-B2C6-651A24041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0434EE-EDC1-4F7E-8BB4-D8AD3C9AC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31B93E-962D-415F-983E-86886114B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2CCCAA-46E5-4148-B144-60CD8A8D9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60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DE1816-71B9-400A-8CC7-44BFF5DBF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8C06F4-3594-491C-AF7A-915D9FF52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103FF5-8184-4D22-9BB4-3FC1A8C6AD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B9B38-F560-4835-ADA5-BB3DA7E9341F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2EE54C-1A50-455E-9961-1A994E6AA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1AD29E-CD1E-43E7-A88D-12E22E987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E92A0-AFAA-4B27-BF21-322C8CE03B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068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C3C43F-08F5-4C3A-900D-3FEB000F525C}"/>
              </a:ext>
            </a:extLst>
          </p:cNvPr>
          <p:cNvSpPr txBox="1"/>
          <p:nvPr/>
        </p:nvSpPr>
        <p:spPr>
          <a:xfrm>
            <a:off x="0" y="1184700"/>
            <a:ext cx="12303368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3600" dirty="0">
                <a:latin typeface="HY헤드라인M"/>
                <a:ea typeface="HY헤드라인M"/>
              </a:rPr>
              <a:t> 프로젝트</a:t>
            </a:r>
            <a:r>
              <a:rPr lang="en-US" altLang="ko-KR" sz="3600" dirty="0">
                <a:latin typeface="HY헤드라인M"/>
                <a:ea typeface="HY헤드라인M"/>
              </a:rPr>
              <a:t>: </a:t>
            </a:r>
            <a:r>
              <a:rPr lang="ko-KR" altLang="en-US" sz="3600" dirty="0">
                <a:latin typeface="HY헤드라인M"/>
                <a:ea typeface="HY헤드라인M"/>
              </a:rPr>
              <a:t>기존 모임계좌를 기반으로 한 간편 경매 시스템</a:t>
            </a:r>
            <a:r>
              <a:rPr lang="en-US" altLang="ko-KR" sz="3600" dirty="0">
                <a:latin typeface="HY헤드라인M"/>
                <a:ea typeface="HY헤드라인M"/>
              </a:rPr>
              <a:t> </a:t>
            </a:r>
            <a:endParaRPr lang="ko-KR" altLang="en-US" sz="360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B920968-CFDF-4BD0-AC6C-17274661958D}"/>
              </a:ext>
            </a:extLst>
          </p:cNvPr>
          <p:cNvCxnSpPr/>
          <p:nvPr/>
        </p:nvCxnSpPr>
        <p:spPr>
          <a:xfrm>
            <a:off x="-3496" y="2054901"/>
            <a:ext cx="415490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342528"/>
              </p:ext>
            </p:extLst>
          </p:nvPr>
        </p:nvGraphicFramePr>
        <p:xfrm>
          <a:off x="7684317" y="4863828"/>
          <a:ext cx="436227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0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8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endParaRPr lang="ko-KR" altLang="en-US" b="1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나성주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2020.06.01</a:t>
                      </a:r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0.11</a:t>
                      </a:r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DE8B95F-97A4-495D-A87A-D9F70DFFBD3E}"/>
              </a:ext>
            </a:extLst>
          </p:cNvPr>
          <p:cNvSpPr txBox="1"/>
          <p:nvPr/>
        </p:nvSpPr>
        <p:spPr>
          <a:xfrm>
            <a:off x="12689058" y="1491175"/>
            <a:ext cx="425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HAPI: Hana Auction Platform for I(You)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0976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25CA36-0C41-442A-91D6-BAB1A2A21EEB}"/>
              </a:ext>
            </a:extLst>
          </p:cNvPr>
          <p:cNvGrpSpPr/>
          <p:nvPr/>
        </p:nvGrpSpPr>
        <p:grpSpPr>
          <a:xfrm>
            <a:off x="-3496" y="18355"/>
            <a:ext cx="4154905" cy="1119926"/>
            <a:chOff x="-31489" y="18355"/>
            <a:chExt cx="4154905" cy="1119926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9D30E7C-B598-467F-A869-220935AD8060}"/>
                </a:ext>
              </a:extLst>
            </p:cNvPr>
            <p:cNvCxnSpPr/>
            <p:nvPr/>
          </p:nvCxnSpPr>
          <p:spPr>
            <a:xfrm>
              <a:off x="-31489" y="699223"/>
              <a:ext cx="415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F828AC-DC57-482C-8E84-4770730E4A5B}"/>
                </a:ext>
              </a:extLst>
            </p:cNvPr>
            <p:cNvGrpSpPr/>
            <p:nvPr/>
          </p:nvGrpSpPr>
          <p:grpSpPr>
            <a:xfrm>
              <a:off x="74762" y="18355"/>
              <a:ext cx="1810736" cy="1119926"/>
              <a:chOff x="565885" y="1076559"/>
              <a:chExt cx="1810736" cy="1119926"/>
            </a:xfrm>
          </p:grpSpPr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28F179E7-8C56-439F-8AC4-40FBDCAD1A37}"/>
                  </a:ext>
                </a:extLst>
              </p:cNvPr>
              <p:cNvSpPr txBox="1"/>
              <p:nvPr/>
            </p:nvSpPr>
            <p:spPr>
              <a:xfrm>
                <a:off x="565885" y="1076559"/>
                <a:ext cx="168026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32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01. </a:t>
                </a:r>
                <a:r>
                  <a:rPr lang="ko-KR" altLang="en-US" sz="32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개요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6569E9A-2F97-4094-B0ED-A8CA0A96BE43}"/>
                  </a:ext>
                </a:extLst>
              </p:cNvPr>
              <p:cNvSpPr/>
              <p:nvPr/>
            </p:nvSpPr>
            <p:spPr>
              <a:xfrm>
                <a:off x="568242" y="1763395"/>
                <a:ext cx="1808379" cy="433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4CAEB40-EB06-43C0-BE7D-34B0CD4F4462}"/>
              </a:ext>
            </a:extLst>
          </p:cNvPr>
          <p:cNvSpPr txBox="1"/>
          <p:nvPr/>
        </p:nvSpPr>
        <p:spPr>
          <a:xfrm>
            <a:off x="296442" y="96068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프로젝트 주제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FCBCCA-9A34-448F-B23E-2955E0444207}"/>
              </a:ext>
            </a:extLst>
          </p:cNvPr>
          <p:cNvSpPr txBox="1"/>
          <p:nvPr/>
        </p:nvSpPr>
        <p:spPr>
          <a:xfrm>
            <a:off x="12444240" y="1410498"/>
            <a:ext cx="1016816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trike="sngStrike" dirty="0">
                <a:solidFill>
                  <a:schemeClr val="bg1">
                    <a:lumMod val="65000"/>
                  </a:schemeClr>
                </a:solidFill>
              </a:rPr>
              <a:t>YYYY</a:t>
            </a:r>
            <a:r>
              <a:rPr lang="ko-KR" altLang="en-US" strike="sngStrike" dirty="0">
                <a:solidFill>
                  <a:schemeClr val="bg1">
                    <a:lumMod val="65000"/>
                  </a:schemeClr>
                </a:solidFill>
              </a:rPr>
              <a:t>년 기준으로 하나금융 그룹의 소매금융의 대출은 </a:t>
            </a:r>
            <a:r>
              <a:rPr lang="en-US" altLang="ko-KR" strike="sngStrike" dirty="0">
                <a:solidFill>
                  <a:schemeClr val="bg1">
                    <a:lumMod val="65000"/>
                  </a:schemeClr>
                </a:solidFill>
              </a:rPr>
              <a:t>30% </a:t>
            </a:r>
            <a:r>
              <a:rPr lang="ko-KR" altLang="en-US" strike="sngStrike" dirty="0">
                <a:solidFill>
                  <a:schemeClr val="bg1">
                    <a:lumMod val="65000"/>
                  </a:schemeClr>
                </a:solidFill>
              </a:rPr>
              <a:t>이상을 차지 하고 있으나 대출 관련 </a:t>
            </a:r>
            <a:endParaRPr lang="en-US" altLang="ko-KR" strike="sngStrike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trike="sngStrike" dirty="0" err="1">
                <a:solidFill>
                  <a:schemeClr val="bg1">
                    <a:lumMod val="65000"/>
                  </a:schemeClr>
                </a:solidFill>
              </a:rPr>
              <a:t>핀테크</a:t>
            </a:r>
            <a:r>
              <a:rPr lang="ko-KR" altLang="en-US" strike="sngStrike" dirty="0">
                <a:solidFill>
                  <a:schemeClr val="bg1">
                    <a:lumMod val="65000"/>
                  </a:schemeClr>
                </a:solidFill>
              </a:rPr>
              <a:t> 전략 및 정책은 기업 금융 중심으로 추진되고 있다</a:t>
            </a:r>
            <a:r>
              <a:rPr lang="en-US" altLang="ko-KR" strike="sngStrike" dirty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ko-KR" altLang="en-US" strike="sngStrike" dirty="0">
                <a:solidFill>
                  <a:schemeClr val="bg1">
                    <a:lumMod val="65000"/>
                  </a:schemeClr>
                </a:solidFill>
              </a:rPr>
              <a:t>이에 대출관련 소매금융의 활성화와</a:t>
            </a:r>
            <a:endParaRPr lang="en-US" altLang="ko-KR" strike="sngStrike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trike="sngStrike" dirty="0">
                <a:solidFill>
                  <a:schemeClr val="bg1">
                    <a:lumMod val="65000"/>
                  </a:schemeClr>
                </a:solidFill>
              </a:rPr>
              <a:t>고객의 편의성 증대를 위해 인터넷상에서 대출 가능 여부를 자가 진단하는 전문가 시스템을 개발</a:t>
            </a:r>
            <a:r>
              <a:rPr lang="en-US" altLang="ko-KR" strike="sngStrike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endParaRPr lang="ko-KR" altLang="en-US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DE17BB-C83F-4A36-BB2C-14F9CAB4C0A1}"/>
              </a:ext>
            </a:extLst>
          </p:cNvPr>
          <p:cNvSpPr txBox="1"/>
          <p:nvPr/>
        </p:nvSpPr>
        <p:spPr>
          <a:xfrm>
            <a:off x="1035863" y="6887076"/>
            <a:ext cx="10583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trike="sngStrike" dirty="0" err="1">
                <a:solidFill>
                  <a:schemeClr val="bg1">
                    <a:lumMod val="65000"/>
                  </a:schemeClr>
                </a:solidFill>
              </a:rPr>
              <a:t>기등록된</a:t>
            </a:r>
            <a:r>
              <a:rPr lang="ko-KR" altLang="en-US" strike="sngStrike" dirty="0">
                <a:solidFill>
                  <a:schemeClr val="bg1">
                    <a:lumMod val="65000"/>
                  </a:schemeClr>
                </a:solidFill>
              </a:rPr>
              <a:t> 계정과 아이디를 가진 고객에 한정  </a:t>
            </a:r>
            <a:endParaRPr lang="en-US" altLang="ko-KR" strike="sngStrike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AutoNum type="arabicParenR"/>
            </a:pPr>
            <a:r>
              <a:rPr lang="ko-KR" altLang="en-US" strike="sngStrike" dirty="0">
                <a:solidFill>
                  <a:schemeClr val="bg1">
                    <a:lumMod val="65000"/>
                  </a:schemeClr>
                </a:solidFill>
              </a:rPr>
              <a:t>고객의 신용 데이터는 등록된 재산과 자산으로 한정  </a:t>
            </a:r>
            <a:r>
              <a:rPr lang="en-US" altLang="ko-KR" strike="sngStrike" dirty="0">
                <a:solidFill>
                  <a:schemeClr val="bg1">
                    <a:lumMod val="65000"/>
                  </a:schemeClr>
                </a:solidFill>
              </a:rPr>
              <a:t>3) </a:t>
            </a:r>
            <a:r>
              <a:rPr lang="ko-KR" altLang="en-US" strike="sngStrike" dirty="0">
                <a:solidFill>
                  <a:schemeClr val="bg1">
                    <a:lumMod val="65000"/>
                  </a:schemeClr>
                </a:solidFill>
              </a:rPr>
              <a:t>신용정보 기관과 연계는 </a:t>
            </a:r>
            <a:r>
              <a:rPr lang="en-US" altLang="ko-KR" strike="sngStrike" dirty="0">
                <a:solidFill>
                  <a:schemeClr val="bg1">
                    <a:lumMod val="65000"/>
                  </a:schemeClr>
                </a:solidFill>
              </a:rPr>
              <a:t>Stub </a:t>
            </a:r>
            <a:r>
              <a:rPr lang="ko-KR" altLang="en-US" strike="sngStrike" dirty="0">
                <a:solidFill>
                  <a:schemeClr val="bg1">
                    <a:lumMod val="65000"/>
                  </a:schemeClr>
                </a:solidFill>
              </a:rPr>
              <a:t>서버 구축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CAEB40-EB06-43C0-BE7D-34B0CD4F4462}"/>
              </a:ext>
            </a:extLst>
          </p:cNvPr>
          <p:cNvSpPr txBox="1"/>
          <p:nvPr/>
        </p:nvSpPr>
        <p:spPr>
          <a:xfrm>
            <a:off x="277206" y="4474428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제약사항</a:t>
            </a:r>
            <a:r>
              <a:rPr lang="en-US" altLang="ko-KR" b="1" dirty="0"/>
              <a:t>/</a:t>
            </a:r>
            <a:r>
              <a:rPr lang="ko-KR" altLang="en-US" b="1" dirty="0"/>
              <a:t>가정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670833-5319-47DB-A046-4205A15ADB2E}"/>
              </a:ext>
            </a:extLst>
          </p:cNvPr>
          <p:cNvSpPr txBox="1"/>
          <p:nvPr/>
        </p:nvSpPr>
        <p:spPr>
          <a:xfrm>
            <a:off x="89964" y="1394752"/>
            <a:ext cx="1226329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현대 사회에서 경매는 마치 부유층의 전유물처럼 인식되어 있다</a:t>
            </a:r>
            <a:r>
              <a:rPr lang="en-US" altLang="ko-KR" dirty="0"/>
              <a:t>. </a:t>
            </a:r>
            <a:r>
              <a:rPr lang="ko-KR" altLang="en-US" dirty="0"/>
              <a:t>경매 대상품이 주로 미술품 및 골동품으로 </a:t>
            </a:r>
            <a:r>
              <a:rPr lang="en-US" altLang="ko-KR" dirty="0"/>
              <a:t>5</a:t>
            </a:r>
            <a:r>
              <a:rPr lang="ko-KR" altLang="en-US" dirty="0"/>
              <a:t>천만</a:t>
            </a:r>
            <a:endParaRPr lang="en-US" altLang="ko-KR" dirty="0"/>
          </a:p>
          <a:p>
            <a:r>
              <a:rPr lang="ko-KR" altLang="en-US" dirty="0"/>
              <a:t>원</a:t>
            </a:r>
            <a:r>
              <a:rPr lang="en-US" altLang="ko-KR" dirty="0"/>
              <a:t> </a:t>
            </a:r>
            <a:r>
              <a:rPr lang="ko-KR" altLang="en-US" dirty="0"/>
              <a:t>이상의 고가로 형성되어 있기 때문이다</a:t>
            </a:r>
            <a:r>
              <a:rPr lang="en-US" altLang="ko-KR" dirty="0"/>
              <a:t>.</a:t>
            </a:r>
            <a:r>
              <a:rPr lang="ko-KR" altLang="en-US" dirty="0"/>
              <a:t> 그래서 이러한 인식을 개선시킬 </a:t>
            </a:r>
            <a:r>
              <a:rPr lang="en-US" altLang="ko-KR" b="1" dirty="0"/>
              <a:t>‘</a:t>
            </a:r>
            <a:r>
              <a:rPr lang="ko-KR" altLang="en-US" b="1" dirty="0"/>
              <a:t>간편 경매 시스템</a:t>
            </a:r>
            <a:r>
              <a:rPr lang="en-US" altLang="ko-KR" b="1" dirty="0"/>
              <a:t>’</a:t>
            </a:r>
            <a:r>
              <a:rPr lang="ko-KR" altLang="en-US" dirty="0"/>
              <a:t>을 모임계좌를 </a:t>
            </a:r>
            <a:r>
              <a:rPr lang="ko-KR" altLang="en-US" dirty="0" err="1"/>
              <a:t>기반으</a:t>
            </a:r>
            <a:endParaRPr lang="en-US" altLang="ko-KR" dirty="0"/>
          </a:p>
          <a:p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만들고자</a:t>
            </a:r>
            <a:r>
              <a:rPr lang="en-US" altLang="ko-KR" dirty="0"/>
              <a:t> 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  <a:r>
              <a:rPr lang="ko-KR" altLang="en-US" dirty="0"/>
              <a:t>이는 만 원 단위부터 백만 원 단위까지</a:t>
            </a:r>
            <a:r>
              <a:rPr lang="en-US" altLang="ko-KR" dirty="0"/>
              <a:t>, </a:t>
            </a:r>
            <a:r>
              <a:rPr lang="ko-KR" altLang="en-US" dirty="0"/>
              <a:t>고가가 아닌 물품도 경매를 붙일 수 있는 하나의 계좌이자 </a:t>
            </a:r>
            <a:endParaRPr lang="en-US" altLang="ko-KR" dirty="0"/>
          </a:p>
          <a:p>
            <a:r>
              <a:rPr lang="ko-KR" altLang="en-US" dirty="0"/>
              <a:t>경매 플랫폼이다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경매 로직</a:t>
            </a:r>
            <a:r>
              <a:rPr lang="ko-KR" altLang="en-US" dirty="0"/>
              <a:t>은 다음과 같다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판매자의 경매 물품 출품 </a:t>
            </a:r>
            <a:r>
              <a:rPr lang="en-US" altLang="ko-KR" dirty="0">
                <a:sym typeface="Wingdings" panose="05000000000000000000" pitchFamily="2" charset="2"/>
              </a:rPr>
              <a:t> (</a:t>
            </a:r>
            <a:r>
              <a:rPr lang="ko-KR" altLang="en-US" dirty="0">
                <a:sym typeface="Wingdings" panose="05000000000000000000" pitchFamily="2" charset="2"/>
              </a:rPr>
              <a:t>판매자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공개입찰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ko-KR" altLang="en-US" dirty="0">
                <a:sym typeface="Wingdings" panose="05000000000000000000" pitchFamily="2" charset="2"/>
              </a:rPr>
              <a:t>비공개입찰 선택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경매 시작 </a:t>
            </a:r>
            <a:r>
              <a:rPr lang="en-US" altLang="ko-KR" dirty="0">
                <a:sym typeface="Wingdings" panose="05000000000000000000" pitchFamily="2" charset="2"/>
              </a:rPr>
              <a:t> (</a:t>
            </a:r>
            <a:r>
              <a:rPr lang="ko-KR" altLang="en-US" dirty="0">
                <a:sym typeface="Wingdings" panose="05000000000000000000" pitchFamily="2" charset="2"/>
              </a:rPr>
              <a:t>은행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모임계좌 개설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사람들의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경매 참여 </a:t>
            </a:r>
            <a:r>
              <a:rPr lang="en-US" altLang="ko-KR" dirty="0">
                <a:sym typeface="Wingdings" panose="05000000000000000000" pitchFamily="2" charset="2"/>
              </a:rPr>
              <a:t> (</a:t>
            </a:r>
            <a:r>
              <a:rPr lang="ko-KR" altLang="en-US" dirty="0">
                <a:sym typeface="Wingdings" panose="05000000000000000000" pitchFamily="2" charset="2"/>
              </a:rPr>
              <a:t>경매 참여자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해당 모임계좌로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입찰가</a:t>
            </a:r>
            <a:r>
              <a:rPr lang="ko-KR" altLang="en-US" dirty="0">
                <a:sym typeface="Wingdings" panose="05000000000000000000" pitchFamily="2" charset="2"/>
              </a:rPr>
              <a:t> 입금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입찰 마감 </a:t>
            </a:r>
            <a:r>
              <a:rPr lang="en-US" altLang="ko-KR" dirty="0">
                <a:sym typeface="Wingdings" panose="05000000000000000000" pitchFamily="2" charset="2"/>
              </a:rPr>
              <a:t> (</a:t>
            </a:r>
            <a:r>
              <a:rPr lang="ko-KR" altLang="en-US" dirty="0">
                <a:sym typeface="Wingdings" panose="05000000000000000000" pitchFamily="2" charset="2"/>
              </a:rPr>
              <a:t>은행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최고 </a:t>
            </a:r>
            <a:r>
              <a:rPr lang="ko-KR" altLang="en-US" dirty="0" err="1">
                <a:sym typeface="Wingdings" panose="05000000000000000000" pitchFamily="2" charset="2"/>
              </a:rPr>
              <a:t>입찰가를</a:t>
            </a:r>
            <a:r>
              <a:rPr lang="ko-KR" altLang="en-US" dirty="0">
                <a:sym typeface="Wingdings" panose="05000000000000000000" pitchFamily="2" charset="2"/>
              </a:rPr>
              <a:t> 입금한 입찰자를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낙찰자로 선정 </a:t>
            </a:r>
            <a:r>
              <a:rPr lang="en-US" altLang="ko-KR" dirty="0">
                <a:sym typeface="Wingdings" panose="05000000000000000000" pitchFamily="2" charset="2"/>
              </a:rPr>
              <a:t> (</a:t>
            </a:r>
            <a:r>
              <a:rPr lang="ko-KR" altLang="en-US" dirty="0">
                <a:sym typeface="Wingdings" panose="05000000000000000000" pitchFamily="2" charset="2"/>
              </a:rPr>
              <a:t>은행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낙찰금액을 제외한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현금 본래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출금했던 입찰자들의 계좌로 반환 </a:t>
            </a:r>
            <a:r>
              <a:rPr lang="en-US" altLang="ko-KR" dirty="0">
                <a:sym typeface="Wingdings" panose="05000000000000000000" pitchFamily="2" charset="2"/>
              </a:rPr>
              <a:t> (</a:t>
            </a:r>
            <a:r>
              <a:rPr lang="ko-KR" altLang="en-US" dirty="0">
                <a:sym typeface="Wingdings" panose="05000000000000000000" pitchFamily="2" charset="2"/>
              </a:rPr>
              <a:t>은행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낙찰자에게 물품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배송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배송완료 </a:t>
            </a:r>
            <a:r>
              <a:rPr lang="en-US" altLang="ko-KR" dirty="0">
                <a:sym typeface="Wingdings" panose="05000000000000000000" pitchFamily="2" charset="2"/>
              </a:rPr>
              <a:t> (</a:t>
            </a:r>
            <a:r>
              <a:rPr lang="ko-KR" altLang="en-US" dirty="0">
                <a:sym typeface="Wingdings" panose="05000000000000000000" pitchFamily="2" charset="2"/>
              </a:rPr>
              <a:t>은행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판매자에게 낙찰금액 송금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경매 종료 </a:t>
            </a:r>
            <a:r>
              <a:rPr lang="en-US" altLang="ko-KR" dirty="0">
                <a:sym typeface="Wingdings" panose="05000000000000000000" pitchFamily="2" charset="2"/>
              </a:rPr>
              <a:t> ((</a:t>
            </a:r>
            <a:r>
              <a:rPr lang="ko-KR" altLang="en-US" dirty="0">
                <a:sym typeface="Wingdings" panose="05000000000000000000" pitchFamily="2" charset="2"/>
              </a:rPr>
              <a:t>은행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해당 경매 건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모임계좌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DB</a:t>
            </a:r>
            <a:r>
              <a:rPr lang="ko-KR" altLang="en-US" dirty="0">
                <a:sym typeface="Wingdings" panose="05000000000000000000" pitchFamily="2" charset="2"/>
              </a:rPr>
              <a:t>에 저장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281DA3-E7E2-4C2D-8B66-D6CB9E6E96F0}"/>
              </a:ext>
            </a:extLst>
          </p:cNvPr>
          <p:cNvSpPr txBox="1"/>
          <p:nvPr/>
        </p:nvSpPr>
        <p:spPr>
          <a:xfrm>
            <a:off x="209449" y="4915396"/>
            <a:ext cx="101345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en-US" dirty="0"/>
              <a:t>개인정보 활용에 동의한 고객에 한해 경매 참여가 가능하다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2) </a:t>
            </a:r>
            <a:r>
              <a:rPr lang="ko-KR" altLang="en-US" dirty="0" err="1"/>
              <a:t>오픈뱅킹</a:t>
            </a:r>
            <a:r>
              <a:rPr lang="ko-KR" altLang="en-US" dirty="0"/>
              <a:t> 기능을 지원하여 하나은행 고객이 아닌 사람도 경매 참여가 가능하다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3) </a:t>
            </a:r>
            <a:r>
              <a:rPr lang="ko-KR" altLang="en-US" dirty="0"/>
              <a:t>경매가 실시간 입금으로 진행되는 만큼 높은 보안수준이 요구된다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4) </a:t>
            </a:r>
            <a:r>
              <a:rPr lang="ko-KR" altLang="en-US" dirty="0"/>
              <a:t>기존 모임계좌 시스템을 활용하여 적은 비용으로도 시스템을 구축할 수 있을 것으로 기대된다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9714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6B6E3899-0C2C-4052-B183-889D04A8B4DF}"/>
              </a:ext>
            </a:extLst>
          </p:cNvPr>
          <p:cNvGrpSpPr/>
          <p:nvPr/>
        </p:nvGrpSpPr>
        <p:grpSpPr>
          <a:xfrm>
            <a:off x="-3496" y="18355"/>
            <a:ext cx="4872299" cy="1119926"/>
            <a:chOff x="-31489" y="18355"/>
            <a:chExt cx="4872299" cy="1119926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5E25DD5-9B4C-49E2-B2E0-FFD48ECABE7E}"/>
                </a:ext>
              </a:extLst>
            </p:cNvPr>
            <p:cNvCxnSpPr/>
            <p:nvPr/>
          </p:nvCxnSpPr>
          <p:spPr>
            <a:xfrm>
              <a:off x="-31489" y="699223"/>
              <a:ext cx="415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D0E66E95-2AE0-4485-8B07-58DFE24F2623}"/>
                </a:ext>
              </a:extLst>
            </p:cNvPr>
            <p:cNvGrpSpPr/>
            <p:nvPr/>
          </p:nvGrpSpPr>
          <p:grpSpPr>
            <a:xfrm>
              <a:off x="74762" y="18355"/>
              <a:ext cx="4766048" cy="1119926"/>
              <a:chOff x="565885" y="1076559"/>
              <a:chExt cx="4766048" cy="1119926"/>
            </a:xfrm>
          </p:grpSpPr>
          <p:sp>
            <p:nvSpPr>
              <p:cNvPr id="21" name="TextBox 8">
                <a:extLst>
                  <a:ext uri="{FF2B5EF4-FFF2-40B4-BE49-F238E27FC236}">
                    <a16:creationId xmlns:a16="http://schemas.microsoft.com/office/drawing/2014/main" id="{FA4A9B03-A8FC-48DB-8B99-8D0018BEFF40}"/>
                  </a:ext>
                </a:extLst>
              </p:cNvPr>
              <p:cNvSpPr txBox="1"/>
              <p:nvPr/>
            </p:nvSpPr>
            <p:spPr>
              <a:xfrm>
                <a:off x="565885" y="1076559"/>
                <a:ext cx="476604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32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02. </a:t>
                </a:r>
                <a:r>
                  <a:rPr lang="ko-KR" altLang="en-US" sz="32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개념적 데이터 모델링</a:t>
                </a: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207D9E99-CA4B-4334-9E0C-3A569393052B}"/>
                  </a:ext>
                </a:extLst>
              </p:cNvPr>
              <p:cNvSpPr/>
              <p:nvPr/>
            </p:nvSpPr>
            <p:spPr>
              <a:xfrm>
                <a:off x="568242" y="1763395"/>
                <a:ext cx="1808379" cy="433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/>
              </a:p>
            </p:txBody>
          </p:sp>
        </p:grpSp>
      </p:grpSp>
      <p:pic>
        <p:nvPicPr>
          <p:cNvPr id="13" name="그림 12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5B11F7E8-D786-470C-A40E-37E271744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89" y="938239"/>
            <a:ext cx="7622349" cy="5620043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B16B34FC-AAF0-4B8F-A23B-088921647CC2}"/>
              </a:ext>
            </a:extLst>
          </p:cNvPr>
          <p:cNvGrpSpPr/>
          <p:nvPr/>
        </p:nvGrpSpPr>
        <p:grpSpPr>
          <a:xfrm>
            <a:off x="8330215" y="1449515"/>
            <a:ext cx="3330743" cy="3958969"/>
            <a:chOff x="8330215" y="1449515"/>
            <a:chExt cx="3330743" cy="3958969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86B45F18-E240-4E70-96B9-45CB60478084}"/>
                </a:ext>
              </a:extLst>
            </p:cNvPr>
            <p:cNvGrpSpPr/>
            <p:nvPr/>
          </p:nvGrpSpPr>
          <p:grpSpPr>
            <a:xfrm>
              <a:off x="8330215" y="1449515"/>
              <a:ext cx="3330743" cy="3958969"/>
              <a:chOff x="102756" y="1138281"/>
              <a:chExt cx="2964666" cy="3958969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6EF0DB17-8C28-4174-987A-EB4E126A71DA}"/>
                  </a:ext>
                </a:extLst>
              </p:cNvPr>
              <p:cNvSpPr/>
              <p:nvPr/>
            </p:nvSpPr>
            <p:spPr>
              <a:xfrm>
                <a:off x="478933" y="1460680"/>
                <a:ext cx="928468" cy="548640"/>
              </a:xfrm>
              <a:prstGeom prst="rect">
                <a:avLst/>
              </a:prstGeom>
              <a:solidFill>
                <a:srgbClr val="ADD898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B3096BA0-8A9B-46BB-B232-6621D52ADCD8}"/>
                  </a:ext>
                </a:extLst>
              </p:cNvPr>
              <p:cNvSpPr/>
              <p:nvPr/>
            </p:nvSpPr>
            <p:spPr>
              <a:xfrm>
                <a:off x="393896" y="3320208"/>
                <a:ext cx="1111348" cy="54864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다이아몬드 26">
                <a:extLst>
                  <a:ext uri="{FF2B5EF4-FFF2-40B4-BE49-F238E27FC236}">
                    <a16:creationId xmlns:a16="http://schemas.microsoft.com/office/drawing/2014/main" id="{BF0A2370-EC88-4F41-8A15-2A661665EBCA}"/>
                  </a:ext>
                </a:extLst>
              </p:cNvPr>
              <p:cNvSpPr/>
              <p:nvPr/>
            </p:nvSpPr>
            <p:spPr>
              <a:xfrm>
                <a:off x="485336" y="4030995"/>
                <a:ext cx="928468" cy="859331"/>
              </a:xfrm>
              <a:prstGeom prst="diamond">
                <a:avLst/>
              </a:prstGeom>
              <a:solidFill>
                <a:srgbClr val="AFD7F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ECEF97D-1013-42A2-ACC3-B1C4576E671D}"/>
                  </a:ext>
                </a:extLst>
              </p:cNvPr>
              <p:cNvSpPr txBox="1"/>
              <p:nvPr/>
            </p:nvSpPr>
            <p:spPr>
              <a:xfrm>
                <a:off x="1605804" y="1639988"/>
                <a:ext cx="8996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: Entity</a:t>
                </a:r>
                <a:endParaRPr lang="ko-KR" altLang="en-US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D09D897-BB6D-4F15-95DA-21283759E611}"/>
                  </a:ext>
                </a:extLst>
              </p:cNvPr>
              <p:cNvSpPr txBox="1"/>
              <p:nvPr/>
            </p:nvSpPr>
            <p:spPr>
              <a:xfrm>
                <a:off x="1623757" y="3489015"/>
                <a:ext cx="687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: Key</a:t>
                </a:r>
                <a:endParaRPr lang="ko-KR" altLang="en-US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2760AE6-4D5A-4C6D-89D0-2ED9378D80ED}"/>
                  </a:ext>
                </a:extLst>
              </p:cNvPr>
              <p:cNvSpPr txBox="1"/>
              <p:nvPr/>
            </p:nvSpPr>
            <p:spPr>
              <a:xfrm>
                <a:off x="1605804" y="4424592"/>
                <a:ext cx="11587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: Relation</a:t>
                </a:r>
                <a:endParaRPr lang="ko-KR" altLang="en-US" dirty="0"/>
              </a:p>
            </p:txBody>
          </p:sp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820A03C9-F68A-44E0-AB40-BD9091A85D2B}"/>
                  </a:ext>
                </a:extLst>
              </p:cNvPr>
              <p:cNvSpPr/>
              <p:nvPr/>
            </p:nvSpPr>
            <p:spPr>
              <a:xfrm>
                <a:off x="102756" y="1138281"/>
                <a:ext cx="2964666" cy="3958969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87DC410-70E1-4292-A1EA-95155F7A9AA8}"/>
                </a:ext>
              </a:extLst>
            </p:cNvPr>
            <p:cNvSpPr/>
            <p:nvPr/>
          </p:nvSpPr>
          <p:spPr>
            <a:xfrm>
              <a:off x="8657304" y="2677918"/>
              <a:ext cx="1248578" cy="54864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552BCC3-67C8-4A59-9450-C359346809D9}"/>
                </a:ext>
              </a:extLst>
            </p:cNvPr>
            <p:cNvSpPr txBox="1"/>
            <p:nvPr/>
          </p:nvSpPr>
          <p:spPr>
            <a:xfrm>
              <a:off x="10018859" y="2835667"/>
              <a:ext cx="1568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: Primary Key</a:t>
              </a:r>
              <a:endParaRPr lang="ko-KR" altLang="en-US" dirty="0"/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CDC2E645-5EDA-4D6C-9605-D466D60D888A}"/>
                </a:ext>
              </a:extLst>
            </p:cNvPr>
            <p:cNvCxnSpPr/>
            <p:nvPr/>
          </p:nvCxnSpPr>
          <p:spPr>
            <a:xfrm>
              <a:off x="8918138" y="3060780"/>
              <a:ext cx="71252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843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F6F54FF-D5CA-4028-99BE-530CADDD1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516" y="871414"/>
            <a:ext cx="9688968" cy="6193314"/>
          </a:xfrm>
          <a:prstGeom prst="rect">
            <a:avLst/>
          </a:prstGeom>
        </p:spPr>
      </p:pic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97C4EDEB-A4E1-42CB-9F47-5936E06CB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936111"/>
              </p:ext>
            </p:extLst>
          </p:nvPr>
        </p:nvGraphicFramePr>
        <p:xfrm>
          <a:off x="8073675" y="2687320"/>
          <a:ext cx="3460654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30327">
                  <a:extLst>
                    <a:ext uri="{9D8B030D-6E8A-4147-A177-3AD203B41FA5}">
                      <a16:colId xmlns:a16="http://schemas.microsoft.com/office/drawing/2014/main" val="3086456623"/>
                    </a:ext>
                  </a:extLst>
                </a:gridCol>
                <a:gridCol w="1730327">
                  <a:extLst>
                    <a:ext uri="{9D8B030D-6E8A-4147-A177-3AD203B41FA5}">
                      <a16:colId xmlns:a16="http://schemas.microsoft.com/office/drawing/2014/main" val="219449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702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#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 Key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463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7093C9"/>
                          </a:solidFill>
                        </a:rPr>
                        <a:t>FK</a:t>
                      </a:r>
                      <a:endParaRPr lang="ko-KR" altLang="en-US" dirty="0">
                        <a:solidFill>
                          <a:srgbClr val="7093C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Foreign Key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3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 Null Key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659225"/>
                  </a:ext>
                </a:extLst>
              </a:tr>
            </a:tbl>
          </a:graphicData>
        </a:graphic>
      </p:graphicFrame>
      <p:grpSp>
        <p:nvGrpSpPr>
          <p:cNvPr id="14" name="그룹 13">
            <a:extLst>
              <a:ext uri="{FF2B5EF4-FFF2-40B4-BE49-F238E27FC236}">
                <a16:creationId xmlns:a16="http://schemas.microsoft.com/office/drawing/2014/main" id="{7CC708D8-1992-4876-92E3-A2BD97B3C3D9}"/>
              </a:ext>
            </a:extLst>
          </p:cNvPr>
          <p:cNvGrpSpPr/>
          <p:nvPr/>
        </p:nvGrpSpPr>
        <p:grpSpPr>
          <a:xfrm>
            <a:off x="-3496" y="18355"/>
            <a:ext cx="4872299" cy="1119926"/>
            <a:chOff x="-31489" y="18355"/>
            <a:chExt cx="4872299" cy="1119926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DFD15B3F-76F6-45CF-9A1E-BB1FE66ED7BC}"/>
                </a:ext>
              </a:extLst>
            </p:cNvPr>
            <p:cNvCxnSpPr/>
            <p:nvPr/>
          </p:nvCxnSpPr>
          <p:spPr>
            <a:xfrm>
              <a:off x="-31489" y="699223"/>
              <a:ext cx="415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E057AFD6-FDBD-4B36-A7E7-05106A132EE5}"/>
                </a:ext>
              </a:extLst>
            </p:cNvPr>
            <p:cNvGrpSpPr/>
            <p:nvPr/>
          </p:nvGrpSpPr>
          <p:grpSpPr>
            <a:xfrm>
              <a:off x="74762" y="18355"/>
              <a:ext cx="4766048" cy="1119926"/>
              <a:chOff x="565885" y="1076559"/>
              <a:chExt cx="4766048" cy="1119926"/>
            </a:xfrm>
          </p:grpSpPr>
          <p:sp>
            <p:nvSpPr>
              <p:cNvPr id="17" name="TextBox 8">
                <a:extLst>
                  <a:ext uri="{FF2B5EF4-FFF2-40B4-BE49-F238E27FC236}">
                    <a16:creationId xmlns:a16="http://schemas.microsoft.com/office/drawing/2014/main" id="{53A7B48B-AF5A-49C6-80FE-27149DFC56C1}"/>
                  </a:ext>
                </a:extLst>
              </p:cNvPr>
              <p:cNvSpPr txBox="1"/>
              <p:nvPr/>
            </p:nvSpPr>
            <p:spPr>
              <a:xfrm>
                <a:off x="565885" y="1076559"/>
                <a:ext cx="476604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32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03. </a:t>
                </a:r>
                <a:r>
                  <a:rPr lang="ko-KR" altLang="en-US" sz="32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논리적 데이터 모델링</a:t>
                </a: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D8C26368-5E14-4EB9-8B93-8C2F172A8C58}"/>
                  </a:ext>
                </a:extLst>
              </p:cNvPr>
              <p:cNvSpPr/>
              <p:nvPr/>
            </p:nvSpPr>
            <p:spPr>
              <a:xfrm>
                <a:off x="568242" y="1763395"/>
                <a:ext cx="1808379" cy="433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4804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8ADFF08-7D18-4455-9723-2B4B9428C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420" y="380215"/>
            <a:ext cx="1781175" cy="6248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0AE592-12AA-4A87-AD99-1C799CE8B055}"/>
              </a:ext>
            </a:extLst>
          </p:cNvPr>
          <p:cNvSpPr txBox="1"/>
          <p:nvPr/>
        </p:nvSpPr>
        <p:spPr>
          <a:xfrm>
            <a:off x="2227634" y="1196502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상품코드</a:t>
            </a:r>
            <a:r>
              <a:rPr lang="en-US" altLang="ko-KR" dirty="0"/>
              <a:t>(</a:t>
            </a:r>
            <a:r>
              <a:rPr lang="ko-KR" altLang="en-US" dirty="0"/>
              <a:t>코드 </a:t>
            </a:r>
            <a:r>
              <a:rPr lang="ko-KR" altLang="en-US" dirty="0" err="1"/>
              <a:t>엔터티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6495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5461F4-AC61-4AE8-A6D9-17F172098EC9}"/>
              </a:ext>
            </a:extLst>
          </p:cNvPr>
          <p:cNvSpPr txBox="1"/>
          <p:nvPr/>
        </p:nvSpPr>
        <p:spPr>
          <a:xfrm>
            <a:off x="4932861" y="2912012"/>
            <a:ext cx="2326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감사합니다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17949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C0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346</Words>
  <Application>Microsoft Office PowerPoint</Application>
  <PresentationFormat>와이드스크린</PresentationFormat>
  <Paragraphs>50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나성주</cp:lastModifiedBy>
  <cp:revision>28</cp:revision>
  <dcterms:created xsi:type="dcterms:W3CDTF">2017-12-08T06:06:09Z</dcterms:created>
  <dcterms:modified xsi:type="dcterms:W3CDTF">2020-06-01T07:19:35Z</dcterms:modified>
</cp:coreProperties>
</file>