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82" r:id="rId5"/>
    <p:sldId id="270" r:id="rId6"/>
    <p:sldId id="284" r:id="rId7"/>
    <p:sldId id="285" r:id="rId8"/>
    <p:sldId id="287" r:id="rId9"/>
    <p:sldId id="288" r:id="rId10"/>
    <p:sldId id="275" r:id="rId11"/>
    <p:sldId id="277" r:id="rId12"/>
    <p:sldId id="278" r:id="rId13"/>
    <p:sldId id="2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CC2"/>
    <a:srgbClr val="D5D6CF"/>
    <a:srgbClr val="E37156"/>
    <a:srgbClr val="E6E7E2"/>
    <a:srgbClr val="D5D6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8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2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4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6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4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sajournal-e.com/news/articleView.html?idxno=208677" TargetMode="External"/><Relationship Id="rId2" Type="http://schemas.openxmlformats.org/officeDocument/2006/relationships/hyperlink" Target="https://news.einfomax.co.kr/news/articleView.html?idxno=410334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sajournal-e.com/news/articleView.html?idxno=208677" TargetMode="External"/><Relationship Id="rId7" Type="http://schemas.openxmlformats.org/officeDocument/2006/relationships/hyperlink" Target="https://m.post.naver.com/viewer/postView.nhn?volumeNo=29045600&amp;memberNo=997329&amp;searchKeyword=%EB%A6%AC%EC%85%80%EB%9F%AC&amp;searchRank=10" TargetMode="External"/><Relationship Id="rId2" Type="http://schemas.openxmlformats.org/officeDocument/2006/relationships/hyperlink" Target="https://news.einfomax.co.kr/news/articleView.html?idxno=41033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.post.naver.com/viewer/postView.nhn?volumeNo=22493195&amp;memberNo=31588952&amp;searchKeyword=%EB%A6%AC%EC%85%80%EB%9F%AC&amp;searchRank=5" TargetMode="External"/><Relationship Id="rId5" Type="http://schemas.openxmlformats.org/officeDocument/2006/relationships/hyperlink" Target="https://m.post.naver.com/viewer/postView.nhn?volumeNo=10954430&amp;memberNo=5246326&amp;vType=VERTICAL" TargetMode="External"/><Relationship Id="rId4" Type="http://schemas.openxmlformats.org/officeDocument/2006/relationships/hyperlink" Target="https://www.sedaily.com/NewsVIew/1VQOZ0SZQ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rners.auction.co.kr/corner/UsedBest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TEoav8AL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632747" y="2200442"/>
            <a:ext cx="6712256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H A F Y</a:t>
            </a:r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(Hana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Auction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You)</a:t>
            </a:r>
            <a:endParaRPr lang="en-US" altLang="ko-KR" sz="2500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12757" y="2611368"/>
            <a:ext cx="976791" cy="976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  <p:sp>
        <p:nvSpPr>
          <p:cNvPr id="58" name="직각 삼각형 57"/>
          <p:cNvSpPr/>
          <p:nvPr/>
        </p:nvSpPr>
        <p:spPr>
          <a:xfrm rot="16200000">
            <a:off x="2512704" y="2611174"/>
            <a:ext cx="976907" cy="976792"/>
          </a:xfrm>
          <a:prstGeom prst="rtTriangle">
            <a:avLst/>
          </a:prstGeom>
          <a:solidFill>
            <a:srgbClr val="E3715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EB4C5-A724-4D83-915F-F10C5B4EF93E}"/>
              </a:ext>
            </a:extLst>
          </p:cNvPr>
          <p:cNvSpPr txBox="1"/>
          <p:nvPr/>
        </p:nvSpPr>
        <p:spPr>
          <a:xfrm>
            <a:off x="9883170" y="5092993"/>
            <a:ext cx="156966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/>
              <a:t>데이터분석과</a:t>
            </a:r>
            <a:endParaRPr lang="en-US" altLang="ko-KR" dirty="0"/>
          </a:p>
          <a:p>
            <a:pPr algn="r">
              <a:lnSpc>
                <a:spcPct val="150000"/>
              </a:lnSpc>
            </a:pPr>
            <a:r>
              <a:rPr lang="en-US" altLang="ko-KR" dirty="0"/>
              <a:t>2060340014</a:t>
            </a:r>
          </a:p>
          <a:p>
            <a:pPr algn="r">
              <a:lnSpc>
                <a:spcPct val="150000"/>
              </a:lnSpc>
            </a:pPr>
            <a:r>
              <a:rPr lang="ko-KR" altLang="en-US" dirty="0"/>
              <a:t>나성주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334C6-5E1D-48BE-BB07-C44285C8A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5282">
            <a:off x="596577" y="7271487"/>
            <a:ext cx="2708022" cy="18037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E41237-4FEB-4210-817D-E86BB6E7AC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55" y="7178617"/>
            <a:ext cx="797264" cy="8473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6F2A8B-7A03-4A25-9367-D6D5B2A46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56" y="6858000"/>
            <a:ext cx="5334744" cy="355332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A29D2-C2CC-4EAA-AB0D-90ECA77D1BB6}"/>
              </a:ext>
            </a:extLst>
          </p:cNvPr>
          <p:cNvSpPr txBox="1"/>
          <p:nvPr/>
        </p:nvSpPr>
        <p:spPr>
          <a:xfrm>
            <a:off x="3176443" y="3804960"/>
            <a:ext cx="61638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기존 모임통장을 기반으로 한 간편 경매 앱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(App)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80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A3A40-8B7B-4174-A5BB-09E25D829380}"/>
              </a:ext>
            </a:extLst>
          </p:cNvPr>
          <p:cNvSpPr txBox="1"/>
          <p:nvPr/>
        </p:nvSpPr>
        <p:spPr>
          <a:xfrm>
            <a:off x="429224" y="1692322"/>
            <a:ext cx="5961888" cy="316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생활금융 플랫폼 확장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입찰 시 청구되는 구매수수료를 통한 수익창출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낙찰금액의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10%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구매수수료로 청구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활용방안</a:t>
            </a:r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B2C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거래를 넘어서 기업간의 협약을 통해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B2B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거래로 확장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추첨으로 상품을 판매했던 방식에서 경매 방식으로 전환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 및 활용방안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E985A-3104-4B84-ACC1-7347CB76F1E6}"/>
              </a:ext>
            </a:extLst>
          </p:cNvPr>
          <p:cNvSpPr txBox="1"/>
          <p:nvPr/>
        </p:nvSpPr>
        <p:spPr>
          <a:xfrm>
            <a:off x="919214" y="7251971"/>
            <a:ext cx="7008347" cy="11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보다는 부유층들만 누릴 수 있는 거래방식이라는 선입견이 강하다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선입견을 깰 수 있는 저가의 간편 경매 플랫폼을 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만들어 보고자 프로젝트를 기획하였다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쉽게 구할 수 있는 기성품이 늘어가면서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EA188D-D24E-48B0-940C-3EA66189C75E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9071D8D-2838-41F1-8211-DEBAF31D98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93" y="7897726"/>
            <a:ext cx="2509516" cy="51584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245A83-29EA-4674-BB8E-982ACEFC1F69}"/>
              </a:ext>
            </a:extLst>
          </p:cNvPr>
          <p:cNvSpPr/>
          <p:nvPr/>
        </p:nvSpPr>
        <p:spPr>
          <a:xfrm>
            <a:off x="7480229" y="7121119"/>
            <a:ext cx="1286013" cy="288235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860D72-F050-4432-A7E0-E135FF14C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63" y="1755258"/>
            <a:ext cx="5397380" cy="40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5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 계획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E985A-3104-4B84-ACC1-7347CB76F1E6}"/>
              </a:ext>
            </a:extLst>
          </p:cNvPr>
          <p:cNvSpPr txBox="1"/>
          <p:nvPr/>
        </p:nvSpPr>
        <p:spPr>
          <a:xfrm>
            <a:off x="919214" y="7251971"/>
            <a:ext cx="7008347" cy="11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보다는 부유층들만 누릴 수 있는 거래방식이라는 선입견이 강하다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선입견을 깰 수 있는 저가의 간편 경매 플랫폼을 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만들어 보고자 프로젝트를 기획하였다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쉽게 구할 수 있는 기성품이 늘어가면서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EA188D-D24E-48B0-940C-3EA66189C75E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7086076-45A4-44A0-B0E7-D3FCE800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1318661"/>
            <a:ext cx="10734261" cy="54217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110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3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E985A-3104-4B84-ACC1-7347CB76F1E6}"/>
              </a:ext>
            </a:extLst>
          </p:cNvPr>
          <p:cNvSpPr txBox="1"/>
          <p:nvPr/>
        </p:nvSpPr>
        <p:spPr>
          <a:xfrm>
            <a:off x="919214" y="7251971"/>
            <a:ext cx="7008347" cy="11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보다는 부유층들만 누릴 수 있는 거래방식이라는 선입견이 강하다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선입견을 깰 수 있는 저가의 간편 경매 플랫폼을 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만들어 보고자 프로젝트를 기획하였다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쉽게 구할 수 있는 기성품이 늘어가면서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EA188D-D24E-48B0-940C-3EA66189C75E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25B5AE-CF19-437A-AEFE-25FD28D151F5}"/>
              </a:ext>
            </a:extLst>
          </p:cNvPr>
          <p:cNvSpPr txBox="1"/>
          <p:nvPr/>
        </p:nvSpPr>
        <p:spPr>
          <a:xfrm>
            <a:off x="4685197" y="2883440"/>
            <a:ext cx="28216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/>
              <a:t>Q&amp;A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50408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endParaRPr lang="ko-KR" altLang="en-US" sz="3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E985A-3104-4B84-ACC1-7347CB76F1E6}"/>
              </a:ext>
            </a:extLst>
          </p:cNvPr>
          <p:cNvSpPr txBox="1"/>
          <p:nvPr/>
        </p:nvSpPr>
        <p:spPr>
          <a:xfrm>
            <a:off x="919214" y="7251971"/>
            <a:ext cx="7008347" cy="11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보다는 부유층들만 누릴 수 있는 거래방식이라는 선입견이 강하다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선입견을 깰 수 있는 저가의 간편 경매 플랫폼을 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만들어 보고자 프로젝트를 기획하였다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쉽게 구할 수 있는 기성품이 늘어가면서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EA188D-D24E-48B0-940C-3EA66189C75E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25B5AE-CF19-437A-AEFE-25FD28D151F5}"/>
              </a:ext>
            </a:extLst>
          </p:cNvPr>
          <p:cNvSpPr txBox="1"/>
          <p:nvPr/>
        </p:nvSpPr>
        <p:spPr>
          <a:xfrm>
            <a:off x="3034906" y="2883440"/>
            <a:ext cx="61221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/>
              <a:t>감사합니다</a:t>
            </a:r>
            <a:r>
              <a:rPr lang="en-US" altLang="ko-KR" sz="8800" b="1" dirty="0"/>
              <a:t>.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02814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4" name="직선 연결선 53"/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CA6ADE-C973-4E52-B7C9-76FBFE557394}"/>
              </a:ext>
            </a:extLst>
          </p:cNvPr>
          <p:cNvSpPr/>
          <p:nvPr/>
        </p:nvSpPr>
        <p:spPr>
          <a:xfrm>
            <a:off x="4611309" y="1729868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A703C-2C12-409E-A796-1A17F62E3BD0}"/>
              </a:ext>
            </a:extLst>
          </p:cNvPr>
          <p:cNvSpPr txBox="1"/>
          <p:nvPr/>
        </p:nvSpPr>
        <p:spPr>
          <a:xfrm>
            <a:off x="5195023" y="1742745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9FD8FA-F87A-442E-98CD-8B1F07044FF4}"/>
              </a:ext>
            </a:extLst>
          </p:cNvPr>
          <p:cNvSpPr/>
          <p:nvPr/>
        </p:nvSpPr>
        <p:spPr>
          <a:xfrm>
            <a:off x="4611309" y="2553409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D57655-077E-455F-A02B-761D5EBC3FB3}"/>
              </a:ext>
            </a:extLst>
          </p:cNvPr>
          <p:cNvSpPr txBox="1"/>
          <p:nvPr/>
        </p:nvSpPr>
        <p:spPr>
          <a:xfrm>
            <a:off x="5195023" y="2566286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 경매시장 분석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FAFD3C3-84ED-495E-8D51-46F823DB978B}"/>
              </a:ext>
            </a:extLst>
          </p:cNvPr>
          <p:cNvSpPr/>
          <p:nvPr/>
        </p:nvSpPr>
        <p:spPr>
          <a:xfrm>
            <a:off x="4611309" y="5024033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2D6FFF-C543-47A2-A0F1-E20ACEDEA35B}"/>
              </a:ext>
            </a:extLst>
          </p:cNvPr>
          <p:cNvSpPr txBox="1"/>
          <p:nvPr/>
        </p:nvSpPr>
        <p:spPr>
          <a:xfrm>
            <a:off x="5195023" y="5036910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 및 활용방안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40E360E-D7BB-4C0F-9530-EFD679D1EDCE}"/>
              </a:ext>
            </a:extLst>
          </p:cNvPr>
          <p:cNvSpPr/>
          <p:nvPr/>
        </p:nvSpPr>
        <p:spPr>
          <a:xfrm>
            <a:off x="4611309" y="4200491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147E0F-3271-4DB0-AC08-8D45CE471BE9}"/>
              </a:ext>
            </a:extLst>
          </p:cNvPr>
          <p:cNvSpPr txBox="1"/>
          <p:nvPr/>
        </p:nvSpPr>
        <p:spPr>
          <a:xfrm>
            <a:off x="5195023" y="4213368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시연영상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6F8CD5C-E515-491D-A5B1-1320ED4205E8}"/>
              </a:ext>
            </a:extLst>
          </p:cNvPr>
          <p:cNvSpPr/>
          <p:nvPr/>
        </p:nvSpPr>
        <p:spPr>
          <a:xfrm>
            <a:off x="4611309" y="3376950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682DDA-779F-4650-88D4-324D35AC2396}"/>
              </a:ext>
            </a:extLst>
          </p:cNvPr>
          <p:cNvSpPr txBox="1"/>
          <p:nvPr/>
        </p:nvSpPr>
        <p:spPr>
          <a:xfrm>
            <a:off x="5195023" y="3389827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하피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is...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51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2FF5D7D-CB36-4602-969C-3A206D085CB6}"/>
              </a:ext>
            </a:extLst>
          </p:cNvPr>
          <p:cNvSpPr/>
          <p:nvPr/>
        </p:nvSpPr>
        <p:spPr>
          <a:xfrm>
            <a:off x="253695" y="5431809"/>
            <a:ext cx="11684610" cy="1091821"/>
          </a:xfrm>
          <a:prstGeom prst="roundRect">
            <a:avLst/>
          </a:prstGeom>
          <a:solidFill>
            <a:srgbClr val="CAC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A40-8B7B-4174-A5BB-09E25D829380}"/>
              </a:ext>
            </a:extLst>
          </p:cNvPr>
          <p:cNvSpPr txBox="1"/>
          <p:nvPr/>
        </p:nvSpPr>
        <p:spPr>
          <a:xfrm>
            <a:off x="253695" y="1317826"/>
            <a:ext cx="1177918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배경</a:t>
            </a:r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금융권의 생활밀착형 플랫폼 무한경쟁 시대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하나금융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en-US" altLang="ko-KR" dirty="0"/>
              <a:t>ex) </a:t>
            </a:r>
            <a:r>
              <a:rPr lang="ko-KR" altLang="en-US" dirty="0"/>
              <a:t>스마트스코어</a:t>
            </a:r>
            <a:r>
              <a:rPr lang="en-US" altLang="ko-KR" dirty="0"/>
              <a:t>(</a:t>
            </a:r>
            <a:r>
              <a:rPr lang="ko-KR" altLang="en-US" dirty="0"/>
              <a:t>골프</a:t>
            </a:r>
            <a:r>
              <a:rPr lang="en-US" altLang="ko-KR" dirty="0"/>
              <a:t>), </a:t>
            </a:r>
            <a:r>
              <a:rPr lang="ko-KR" altLang="en-US" dirty="0" err="1"/>
              <a:t>쿠프마케팅</a:t>
            </a:r>
            <a:r>
              <a:rPr lang="en-US" altLang="ko-KR" dirty="0"/>
              <a:t>(</a:t>
            </a:r>
            <a:r>
              <a:rPr lang="ko-KR" altLang="en-US" dirty="0"/>
              <a:t>쇼핑</a:t>
            </a:r>
            <a:r>
              <a:rPr lang="en-US" altLang="ko-KR" dirty="0"/>
              <a:t>), </a:t>
            </a:r>
            <a:r>
              <a:rPr lang="ko-KR" altLang="en-US" dirty="0" err="1"/>
              <a:t>마이버킷리스트</a:t>
            </a:r>
            <a:r>
              <a:rPr lang="en-US" altLang="ko-KR" dirty="0"/>
              <a:t>(</a:t>
            </a:r>
            <a:r>
              <a:rPr lang="ko-KR" altLang="en-US" dirty="0"/>
              <a:t>여행</a:t>
            </a:r>
            <a:r>
              <a:rPr lang="en-US" altLang="ko-KR" dirty="0"/>
              <a:t>), </a:t>
            </a:r>
            <a:r>
              <a:rPr lang="ko-KR" altLang="en-US" dirty="0"/>
              <a:t>자동차관리</a:t>
            </a:r>
            <a:r>
              <a:rPr lang="en-US" altLang="ko-KR" dirty="0"/>
              <a:t>(</a:t>
            </a:r>
            <a:r>
              <a:rPr lang="ko-KR" altLang="en-US" dirty="0" err="1"/>
              <a:t>엔카닷컴</a:t>
            </a:r>
            <a:r>
              <a:rPr lang="en-US" altLang="ko-KR" dirty="0"/>
              <a:t>, </a:t>
            </a:r>
            <a:r>
              <a:rPr lang="ko-KR" altLang="en-US" dirty="0" err="1"/>
              <a:t>겟차</a:t>
            </a:r>
            <a:r>
              <a:rPr lang="en-US" altLang="ko-KR" dirty="0"/>
              <a:t>, GS</a:t>
            </a:r>
            <a:r>
              <a:rPr lang="ko-KR" altLang="en-US" dirty="0" err="1"/>
              <a:t>엠비즈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ko-KR" altLang="en-US" dirty="0"/>
              <a:t>    차용증송금</a:t>
            </a:r>
            <a:r>
              <a:rPr lang="en-US" altLang="ko-KR" dirty="0"/>
              <a:t>(</a:t>
            </a:r>
            <a:r>
              <a:rPr lang="ko-KR" altLang="en-US" dirty="0"/>
              <a:t>지인 간의 부채관리</a:t>
            </a:r>
            <a:r>
              <a:rPr lang="en-US" altLang="ko-KR" dirty="0"/>
              <a:t>), </a:t>
            </a:r>
            <a:r>
              <a:rPr lang="ko-KR" altLang="en-US" dirty="0"/>
              <a:t>내 마음 송금</a:t>
            </a:r>
            <a:r>
              <a:rPr lang="en-US" altLang="ko-KR" dirty="0"/>
              <a:t>(</a:t>
            </a:r>
            <a:r>
              <a:rPr lang="ko-KR" altLang="en-US" dirty="0"/>
              <a:t>경조사 챙기기</a:t>
            </a:r>
            <a:r>
              <a:rPr lang="en-US" altLang="ko-KR" dirty="0"/>
              <a:t>), </a:t>
            </a:r>
            <a:r>
              <a:rPr lang="ko-KR" altLang="en-US" dirty="0"/>
              <a:t>글로벌페이 송금</a:t>
            </a:r>
            <a:r>
              <a:rPr lang="en-US" altLang="ko-KR" dirty="0"/>
              <a:t>(</a:t>
            </a:r>
            <a:r>
              <a:rPr lang="ko-KR" altLang="en-US" dirty="0"/>
              <a:t>실시간 해외송금</a:t>
            </a:r>
            <a:r>
              <a:rPr lang="en-US" altLang="ko-KR" dirty="0"/>
              <a:t>)</a:t>
            </a:r>
          </a:p>
          <a:p>
            <a:pPr lvl="2"/>
            <a:endParaRPr lang="en-US" altLang="ko-KR" sz="1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KB</a:t>
            </a:r>
            <a:r>
              <a:rPr lang="ko-KR" altLang="en-US" dirty="0"/>
              <a:t>금융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ko-KR" altLang="en-US" dirty="0" err="1"/>
              <a:t>리브</a:t>
            </a:r>
            <a:r>
              <a:rPr lang="ko-KR" altLang="en-US" dirty="0"/>
              <a:t> 엠</a:t>
            </a:r>
            <a:r>
              <a:rPr lang="en-US" altLang="ko-KR" dirty="0"/>
              <a:t>(</a:t>
            </a:r>
            <a:r>
              <a:rPr lang="ko-KR" altLang="en-US" dirty="0"/>
              <a:t>통신서비스</a:t>
            </a:r>
            <a:r>
              <a:rPr lang="en-US" altLang="ko-KR" dirty="0"/>
              <a:t>)</a:t>
            </a:r>
          </a:p>
          <a:p>
            <a:pPr lvl="2"/>
            <a:endParaRPr lang="en-US" altLang="ko-KR" sz="1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신한금융</a:t>
            </a:r>
            <a:endParaRPr lang="en-US" altLang="ko-KR" dirty="0"/>
          </a:p>
          <a:p>
            <a:pPr lvl="2"/>
            <a:r>
              <a:rPr lang="en-US" altLang="ko-KR" dirty="0"/>
              <a:t>ex) SOL</a:t>
            </a:r>
            <a:r>
              <a:rPr lang="ko-KR" altLang="en-US" dirty="0"/>
              <a:t>야구</a:t>
            </a:r>
            <a:r>
              <a:rPr lang="en-US" altLang="ko-KR" dirty="0"/>
              <a:t>(</a:t>
            </a:r>
            <a:r>
              <a:rPr lang="ko-KR" altLang="en-US" dirty="0"/>
              <a:t>야구플랫폼</a:t>
            </a:r>
            <a:r>
              <a:rPr lang="en-US" altLang="ko-KR" dirty="0"/>
              <a:t>), SOL</a:t>
            </a:r>
            <a:r>
              <a:rPr lang="ko-KR" altLang="en-US" dirty="0"/>
              <a:t>페이</a:t>
            </a:r>
            <a:r>
              <a:rPr lang="en-US" altLang="ko-KR" dirty="0"/>
              <a:t>(</a:t>
            </a:r>
            <a:r>
              <a:rPr lang="ko-KR" altLang="en-US" dirty="0"/>
              <a:t>결제</a:t>
            </a:r>
            <a:r>
              <a:rPr lang="en-US" altLang="ko-KR" dirty="0"/>
              <a:t>), SOL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취미생활 지원</a:t>
            </a:r>
            <a:r>
              <a:rPr lang="en-US" altLang="ko-KR" dirty="0"/>
              <a:t>)</a:t>
            </a:r>
          </a:p>
          <a:p>
            <a:pPr lvl="2"/>
            <a:endParaRPr lang="en-US" altLang="ko-KR" sz="1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우리금융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ko-KR" altLang="en-US" dirty="0" err="1"/>
              <a:t>아톤</a:t>
            </a:r>
            <a:r>
              <a:rPr lang="en-US" altLang="ko-KR" dirty="0"/>
              <a:t>(</a:t>
            </a:r>
            <a:r>
              <a:rPr lang="ko-KR" altLang="en-US" dirty="0"/>
              <a:t>증권추천</a:t>
            </a:r>
            <a:r>
              <a:rPr lang="en-US" altLang="ko-KR" dirty="0"/>
              <a:t>), </a:t>
            </a:r>
            <a:r>
              <a:rPr lang="ko-KR" altLang="en-US" dirty="0" err="1"/>
              <a:t>데이터유니버스</a:t>
            </a:r>
            <a:r>
              <a:rPr lang="en-US" altLang="ko-KR" dirty="0"/>
              <a:t>(</a:t>
            </a:r>
            <a:r>
              <a:rPr lang="ko-KR" altLang="en-US" dirty="0"/>
              <a:t>금융사기 예방</a:t>
            </a:r>
            <a:r>
              <a:rPr lang="en-US" altLang="ko-KR" dirty="0"/>
              <a:t>), </a:t>
            </a:r>
            <a:r>
              <a:rPr lang="ko-KR" altLang="en-US" dirty="0" err="1"/>
              <a:t>차봇</a:t>
            </a:r>
            <a:r>
              <a:rPr lang="en-US" altLang="ko-KR" dirty="0"/>
              <a:t>(</a:t>
            </a:r>
            <a:r>
              <a:rPr lang="ko-KR" altLang="en-US" dirty="0"/>
              <a:t>차량시세 및 보험료 조회</a:t>
            </a:r>
            <a:r>
              <a:rPr lang="en-US" altLang="ko-KR" dirty="0"/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EA188D-D24E-48B0-940C-3EA66189C75E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DD446E-0567-4803-ADC3-F37D0C185AC1}"/>
              </a:ext>
            </a:extLst>
          </p:cNvPr>
          <p:cNvSpPr txBox="1"/>
          <p:nvPr/>
        </p:nvSpPr>
        <p:spPr>
          <a:xfrm>
            <a:off x="12682330" y="1230140"/>
            <a:ext cx="7162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https://news.einfomax.co.kr/news/articleView.html?idxno=4103342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http://www.sisajournal-e.com/news/articleView.html?idxno=208677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8FC5E-A9F3-4EE6-8F5C-CA73F8407992}"/>
              </a:ext>
            </a:extLst>
          </p:cNvPr>
          <p:cNvSpPr txBox="1"/>
          <p:nvPr/>
        </p:nvSpPr>
        <p:spPr>
          <a:xfrm>
            <a:off x="253695" y="5754409"/>
            <a:ext cx="1171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오픈뱅킹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모임통장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빅데이터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간편결제 등의 서비스</a:t>
            </a:r>
            <a:r>
              <a:rPr lang="ko-KR" altLang="en-US" sz="2400" dirty="0"/>
              <a:t>         </a:t>
            </a:r>
            <a:r>
              <a:rPr lang="ko-KR" altLang="en-US" sz="2400" b="1" dirty="0"/>
              <a:t>다양한 생활금융 플랫폼</a:t>
            </a:r>
            <a:endParaRPr lang="ko-KR" altLang="en-US" sz="2000" b="1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0DB2AB1-1737-4D8C-A69E-437968AFE7FF}"/>
              </a:ext>
            </a:extLst>
          </p:cNvPr>
          <p:cNvSpPr/>
          <p:nvPr/>
        </p:nvSpPr>
        <p:spPr>
          <a:xfrm>
            <a:off x="7676617" y="5742925"/>
            <a:ext cx="636683" cy="484632"/>
          </a:xfrm>
          <a:prstGeom prst="rightArrow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70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A3A40-8B7B-4174-A5BB-09E25D829380}"/>
              </a:ext>
            </a:extLst>
          </p:cNvPr>
          <p:cNvSpPr txBox="1"/>
          <p:nvPr/>
        </p:nvSpPr>
        <p:spPr>
          <a:xfrm>
            <a:off x="253695" y="1317826"/>
            <a:ext cx="4705134" cy="3989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목적</a:t>
            </a:r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모임통장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오픈뱅킹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서비스를 활용한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경매 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(HAFY)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제작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Why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경매 </a:t>
            </a:r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사회적 배경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되팔렘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문화의 폐해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잘못된 상품 활용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리셀러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상품을 진정으로 원하는 소비자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소득 미신고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편법적인 구매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백도어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EA188D-D24E-48B0-940C-3EA66189C75E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DD446E-0567-4803-ADC3-F37D0C185AC1}"/>
              </a:ext>
            </a:extLst>
          </p:cNvPr>
          <p:cNvSpPr txBox="1"/>
          <p:nvPr/>
        </p:nvSpPr>
        <p:spPr>
          <a:xfrm>
            <a:off x="12682330" y="1230140"/>
            <a:ext cx="175918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https://news.einfomax.co.kr/news/articleView.html?idxno=4103342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http://www.sisajournal-e.com/news/articleView.html?idxno=208677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https://www.sedaily.com/NewsVIew/1VQOZ0SZQC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평창 </a:t>
            </a:r>
            <a:r>
              <a:rPr lang="ko-KR" altLang="en-US" dirty="0" err="1"/>
              <a:t>롱패딩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만원 </a:t>
            </a:r>
            <a:r>
              <a:rPr lang="en-US" altLang="ko-KR" dirty="0"/>
              <a:t>-&gt; 49</a:t>
            </a:r>
            <a:r>
              <a:rPr lang="ko-KR" altLang="en-US" dirty="0"/>
              <a:t>만원 </a:t>
            </a:r>
            <a:r>
              <a:rPr lang="ko-KR" altLang="en-US" dirty="0" err="1"/>
              <a:t>리셀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https://m.post.naver.com/viewer/postView.nhn?volumeNo=10954430&amp;memberNo=5246326&amp;vType=VERTICAL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되파는건</a:t>
            </a:r>
            <a:r>
              <a:rPr lang="ko-KR" altLang="en-US" dirty="0"/>
              <a:t> 문제다 </a:t>
            </a:r>
            <a:r>
              <a:rPr lang="en-US" altLang="ko-KR" dirty="0"/>
              <a:t>‘</a:t>
            </a:r>
            <a:r>
              <a:rPr lang="ko-KR" altLang="en-US" dirty="0" err="1"/>
              <a:t>리셀러</a:t>
            </a:r>
            <a:r>
              <a:rPr lang="en-US" altLang="ko-KR" dirty="0"/>
              <a:t>’</a:t>
            </a:r>
          </a:p>
          <a:p>
            <a:r>
              <a:rPr lang="en-US" altLang="ko-KR" dirty="0">
                <a:hlinkClick r:id="rId6"/>
              </a:rPr>
              <a:t>https://m.post.naver.com/viewer/postView.nhn?volumeNo=22493195&amp;memberNo=31588952&amp;searchKeyword=%EB%A6%AC%EC%85%80%EB%9F%AC&amp;searchRank=5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세금문제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https://m.post.naver.com/viewer/postView.nhn?volumeNo=29045600&amp;memberNo=997329&amp;searchKeyword=%EB%A6%AC%EC%85%80%EB%9F%AC&amp;searchRank=10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681EDA1-220F-4E3A-B27E-F7C3141572F3}"/>
              </a:ext>
            </a:extLst>
          </p:cNvPr>
          <p:cNvSpPr/>
          <p:nvPr/>
        </p:nvSpPr>
        <p:spPr>
          <a:xfrm>
            <a:off x="253695" y="5326010"/>
            <a:ext cx="5353130" cy="1303343"/>
          </a:xfrm>
          <a:prstGeom prst="roundRect">
            <a:avLst/>
          </a:prstGeom>
          <a:solidFill>
            <a:srgbClr val="CAC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경매</a:t>
            </a:r>
            <a:r>
              <a:rPr lang="en-US" altLang="ko-KR" b="1" dirty="0">
                <a:solidFill>
                  <a:schemeClr val="tx1"/>
                </a:solidFill>
              </a:rPr>
              <a:t> : </a:t>
            </a:r>
            <a:r>
              <a:rPr lang="ko-KR" altLang="en-US" b="1" dirty="0">
                <a:solidFill>
                  <a:schemeClr val="tx1"/>
                </a:solidFill>
              </a:rPr>
              <a:t>상품을 진정으로 원하는 소비자에게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상품이 전달될 수 있게 </a:t>
            </a:r>
            <a:r>
              <a:rPr lang="ko-KR" altLang="en-US" b="1" dirty="0">
                <a:solidFill>
                  <a:schemeClr val="tx1"/>
                </a:solidFill>
              </a:rPr>
              <a:t>하는 제도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BDC7519-04F9-4A44-AEBA-5ED986FECADC}"/>
              </a:ext>
            </a:extLst>
          </p:cNvPr>
          <p:cNvCxnSpPr/>
          <p:nvPr/>
        </p:nvCxnSpPr>
        <p:spPr>
          <a:xfrm>
            <a:off x="6096000" y="1317826"/>
            <a:ext cx="0" cy="554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6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 경매시장 분석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90C6DF-DFAE-4327-B2E8-2DF28265195B}"/>
              </a:ext>
            </a:extLst>
          </p:cNvPr>
          <p:cNvSpPr txBox="1"/>
          <p:nvPr/>
        </p:nvSpPr>
        <p:spPr>
          <a:xfrm>
            <a:off x="557780" y="1493159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경쟁사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658DC-9CA2-4645-A14E-FD218E093373}"/>
              </a:ext>
            </a:extLst>
          </p:cNvPr>
          <p:cNvSpPr txBox="1"/>
          <p:nvPr/>
        </p:nvSpPr>
        <p:spPr>
          <a:xfrm>
            <a:off x="1909609" y="7306142"/>
            <a:ext cx="703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옥션 중고장터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http://corners.auction.co.kr/corner/UsedBest.aspx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200035-CA0D-4CD9-BD9B-BE2CEC8D2CCB}"/>
              </a:ext>
            </a:extLst>
          </p:cNvPr>
          <p:cNvSpPr/>
          <p:nvPr/>
        </p:nvSpPr>
        <p:spPr>
          <a:xfrm>
            <a:off x="1909609" y="7721593"/>
            <a:ext cx="5017562" cy="24354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회사개요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2005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년에 설립된 국내 대표 미술품 경매회사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상품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물품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천만 원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입찰방식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 호가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낙찰액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미정산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각 경매물품의 낙찰일로부터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이내에 금액을 낙찰자로부터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완납받지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못하는 경우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낙찰가의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30%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 금액 을 낙찰자에게 청구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2D321B00-7CC4-4FAB-B6AE-68E44124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06233"/>
              </p:ext>
            </p:extLst>
          </p:nvPr>
        </p:nvGraphicFramePr>
        <p:xfrm>
          <a:off x="557780" y="2164818"/>
          <a:ext cx="10810805" cy="3557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0875">
                  <a:extLst>
                    <a:ext uri="{9D8B030D-6E8A-4147-A177-3AD203B41FA5}">
                      <a16:colId xmlns:a16="http://schemas.microsoft.com/office/drawing/2014/main" val="949651201"/>
                    </a:ext>
                  </a:extLst>
                </a:gridCol>
                <a:gridCol w="4295433">
                  <a:extLst>
                    <a:ext uri="{9D8B030D-6E8A-4147-A177-3AD203B41FA5}">
                      <a16:colId xmlns:a16="http://schemas.microsoft.com/office/drawing/2014/main" val="3816471232"/>
                    </a:ext>
                  </a:extLst>
                </a:gridCol>
                <a:gridCol w="4244497">
                  <a:extLst>
                    <a:ext uri="{9D8B030D-6E8A-4147-A177-3AD203B41FA5}">
                      <a16:colId xmlns:a16="http://schemas.microsoft.com/office/drawing/2014/main" val="211683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코베이</a:t>
                      </a:r>
                      <a:endParaRPr lang="ko-KR" altLang="en-US" sz="2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케이옥션</a:t>
                      </a:r>
                      <a:endParaRPr lang="ko-KR" altLang="en-US" sz="2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22577"/>
                  </a:ext>
                </a:extLst>
              </a:tr>
              <a:tr h="702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회사개요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1999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년에 설립된 국내 최초의 취미예술품 전문 경매 사이트</a:t>
                      </a:r>
                      <a:endParaRPr lang="en-US" altLang="ko-KR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2005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년에 설립된 국내 대표 미술품 경매회사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3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다양성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미술품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골동품에 한정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만 원 이상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미술품에 한정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백만 원 이상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4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접근성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모바일 앱 有</a:t>
                      </a:r>
                      <a:endParaRPr lang="en-US" altLang="ko-KR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모바일 앱 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498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신뢰성</a:t>
                      </a: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온라인 호가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미정산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가능성 有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온라인 호가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미정산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가능성 有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714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미정산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건 이상 누적 시 </a:t>
                      </a: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코베이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이용제한 및 입찰수수료 발생</a:t>
                      </a:r>
                      <a:endParaRPr lang="en-US" altLang="ko-KR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latinLnBrk="1"/>
                      <a:endParaRPr lang="ko-KR" altLang="en-US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낙찰일로부터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 이내에 금액을 완납하지 않으면 낙찰가의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30%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에 해당하는 금액 납부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경제성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금융 서비스 관련 플랫폼 운영 경험 無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금융 서비스 관련 플랫폼 운영 경험 無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6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44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하피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(HAFY)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is...</a:t>
            </a:r>
            <a:endParaRPr lang="ko-KR" altLang="en-US" sz="3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6AC33B8C-9B00-4FA3-B8AA-1296AFC78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61681"/>
              </p:ext>
            </p:extLst>
          </p:nvPr>
        </p:nvGraphicFramePr>
        <p:xfrm>
          <a:off x="557780" y="2164818"/>
          <a:ext cx="10655420" cy="30970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5043">
                  <a:extLst>
                    <a:ext uri="{9D8B030D-6E8A-4147-A177-3AD203B41FA5}">
                      <a16:colId xmlns:a16="http://schemas.microsoft.com/office/drawing/2014/main" val="949651201"/>
                    </a:ext>
                  </a:extLst>
                </a:gridCol>
                <a:gridCol w="6970377">
                  <a:extLst>
                    <a:ext uri="{9D8B030D-6E8A-4147-A177-3AD203B41FA5}">
                      <a16:colId xmlns:a16="http://schemas.microsoft.com/office/drawing/2014/main" val="3816471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하피</a:t>
                      </a:r>
                      <a:r>
                        <a:rPr lang="en-US" altLang="ko-KR" sz="24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(HAFY)</a:t>
                      </a:r>
                      <a:endParaRPr lang="ko-KR" altLang="en-US" sz="2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22577"/>
                  </a:ext>
                </a:extLst>
              </a:tr>
              <a:tr h="435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어플리케이션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다양한 상품이 거래되는 경매 앱</a:t>
                      </a:r>
                      <a:endParaRPr lang="en-US" altLang="ko-KR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3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다양성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다양한 카테고리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생활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의류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전자제품 등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44143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접근성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모바일 앱 기반</a:t>
                      </a:r>
                      <a:endParaRPr lang="en-US" altLang="ko-KR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4984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오픈뱅킹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기능을 활용한 간편 입찰</a:t>
                      </a:r>
                      <a:endParaRPr lang="en-US" altLang="ko-KR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444707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신뢰성</a:t>
                      </a: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제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금융권의 상거래 중재</a:t>
                      </a:r>
                      <a:endParaRPr lang="en-US" altLang="ko-KR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71497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가상모임통장 활용을 통한 </a:t>
                      </a: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미정산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원천봉쇄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2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경제성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금융 서비스 관련 플랫폼 운영 </a:t>
                      </a:r>
                      <a:r>
                        <a:rPr lang="ko-KR" altLang="en-US" sz="1800" b="1" kern="12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경험 有</a:t>
                      </a:r>
                      <a:endParaRPr lang="ko-KR" altLang="en-US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6632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578262-A7DB-46BF-ACEC-6CE95F668C2F}"/>
              </a:ext>
            </a:extLst>
          </p:cNvPr>
          <p:cNvSpPr txBox="1"/>
          <p:nvPr/>
        </p:nvSpPr>
        <p:spPr>
          <a:xfrm>
            <a:off x="557780" y="1493159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39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하피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(HAFY)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is...</a:t>
            </a:r>
            <a:endParaRPr lang="ko-KR" altLang="en-US" sz="3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578262-A7DB-46BF-ACEC-6CE95F668C2F}"/>
              </a:ext>
            </a:extLst>
          </p:cNvPr>
          <p:cNvSpPr txBox="1"/>
          <p:nvPr/>
        </p:nvSpPr>
        <p:spPr>
          <a:xfrm>
            <a:off x="557780" y="1493159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Technical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7F3AF6-46B1-42E0-9230-44D23229EE1B}"/>
              </a:ext>
            </a:extLst>
          </p:cNvPr>
          <p:cNvSpPr/>
          <p:nvPr/>
        </p:nvSpPr>
        <p:spPr>
          <a:xfrm>
            <a:off x="826662" y="2217844"/>
            <a:ext cx="10386538" cy="3418682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반응형 </a:t>
            </a:r>
            <a:r>
              <a:rPr lang="ko-KR" altLang="en-US" b="1" dirty="0">
                <a:solidFill>
                  <a:schemeClr val="tx1"/>
                </a:solidFill>
              </a:rPr>
              <a:t>모바일 뷰</a:t>
            </a:r>
            <a:r>
              <a:rPr lang="ko-KR" altLang="en-US" dirty="0">
                <a:solidFill>
                  <a:schemeClr val="tx1"/>
                </a:solidFill>
              </a:rPr>
              <a:t> 구현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Ajax</a:t>
            </a:r>
            <a:r>
              <a:rPr lang="ko-KR" altLang="en-US" dirty="0">
                <a:solidFill>
                  <a:schemeClr val="tx1"/>
                </a:solidFill>
              </a:rPr>
              <a:t>를 활용한 </a:t>
            </a:r>
            <a:r>
              <a:rPr lang="ko-KR" altLang="en-US" b="1" dirty="0">
                <a:solidFill>
                  <a:schemeClr val="tx1"/>
                </a:solidFill>
              </a:rPr>
              <a:t>상품 검색 </a:t>
            </a:r>
            <a:r>
              <a:rPr lang="ko-KR" altLang="en-US" dirty="0">
                <a:solidFill>
                  <a:schemeClr val="tx1"/>
                </a:solidFill>
              </a:rPr>
              <a:t>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 dirty="0">
                <a:solidFill>
                  <a:schemeClr val="tx1"/>
                </a:solidFill>
              </a:rPr>
              <a:t>내 코드 </a:t>
            </a:r>
            <a:r>
              <a:rPr lang="ko-KR" altLang="en-US" dirty="0" err="1">
                <a:solidFill>
                  <a:schemeClr val="tx1"/>
                </a:solidFill>
              </a:rPr>
              <a:t>엔터티를</a:t>
            </a:r>
            <a:r>
              <a:rPr lang="ko-KR" altLang="en-US" dirty="0">
                <a:solidFill>
                  <a:schemeClr val="tx1"/>
                </a:solidFill>
              </a:rPr>
              <a:t> 활용한 </a:t>
            </a:r>
            <a:r>
              <a:rPr lang="ko-KR" altLang="en-US" b="1" dirty="0">
                <a:solidFill>
                  <a:schemeClr val="tx1"/>
                </a:solidFill>
              </a:rPr>
              <a:t>상품 카테고리 검색</a:t>
            </a:r>
            <a:r>
              <a:rPr lang="ko-KR" altLang="en-US" dirty="0">
                <a:solidFill>
                  <a:schemeClr val="tx1"/>
                </a:solidFill>
              </a:rPr>
              <a:t> 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Ajax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테이블을 활용한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b="1" dirty="0">
                <a:solidFill>
                  <a:schemeClr val="tx1"/>
                </a:solidFill>
              </a:rPr>
              <a:t>좋아요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 버튼과 </a:t>
            </a:r>
            <a:r>
              <a:rPr lang="ko-KR" altLang="en-US" b="1" dirty="0" err="1">
                <a:solidFill>
                  <a:schemeClr val="tx1"/>
                </a:solidFill>
              </a:rPr>
              <a:t>괸심목록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조회</a:t>
            </a:r>
            <a:r>
              <a:rPr lang="ko-KR" altLang="en-US" dirty="0">
                <a:solidFill>
                  <a:schemeClr val="tx1"/>
                </a:solidFill>
              </a:rPr>
              <a:t> 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경매모임통장의 </a:t>
            </a:r>
            <a:r>
              <a:rPr lang="ko-KR" altLang="en-US" b="1" dirty="0">
                <a:solidFill>
                  <a:schemeClr val="tx1"/>
                </a:solidFill>
              </a:rPr>
              <a:t>선별적 공개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해당 경매 입찰자만 조회 가능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Spring </a:t>
            </a:r>
            <a:r>
              <a:rPr lang="ko-KR" altLang="en-US" b="1" dirty="0" err="1">
                <a:solidFill>
                  <a:schemeClr val="tx1"/>
                </a:solidFill>
              </a:rPr>
              <a:t>스케쥴러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cron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활용한 </a:t>
            </a:r>
            <a:r>
              <a:rPr lang="ko-KR" altLang="en-US" b="1" dirty="0">
                <a:solidFill>
                  <a:schemeClr val="tx1"/>
                </a:solidFill>
              </a:rPr>
              <a:t>경매마감</a:t>
            </a:r>
            <a:r>
              <a:rPr lang="ko-KR" altLang="en-US" dirty="0">
                <a:solidFill>
                  <a:schemeClr val="tx1"/>
                </a:solidFill>
              </a:rPr>
              <a:t> 처리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- </a:t>
            </a:r>
            <a:r>
              <a:rPr lang="ko-KR" altLang="en-US" dirty="0">
                <a:solidFill>
                  <a:schemeClr val="tx1"/>
                </a:solidFill>
              </a:rPr>
              <a:t>낙찰에 실패한 입찰액을 </a:t>
            </a:r>
            <a:r>
              <a:rPr lang="ko-KR" altLang="en-US" b="1" dirty="0">
                <a:solidFill>
                  <a:schemeClr val="tx1"/>
                </a:solidFill>
              </a:rPr>
              <a:t>자동적으로</a:t>
            </a:r>
            <a:r>
              <a:rPr lang="ko-KR" altLang="en-US" dirty="0">
                <a:solidFill>
                  <a:schemeClr val="tx1"/>
                </a:solidFill>
              </a:rPr>
              <a:t> 본래 계좌로 </a:t>
            </a:r>
            <a:r>
              <a:rPr lang="ko-KR" altLang="en-US" b="1" dirty="0">
                <a:solidFill>
                  <a:schemeClr val="tx1"/>
                </a:solidFill>
              </a:rPr>
              <a:t>환급</a:t>
            </a:r>
          </a:p>
        </p:txBody>
      </p:sp>
    </p:spTree>
    <p:extLst>
      <p:ext uri="{BB962C8B-B14F-4D97-AF65-F5344CB8AC3E}">
        <p14:creationId xmlns:p14="http://schemas.microsoft.com/office/powerpoint/2010/main" val="9573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시연영상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578262-A7DB-46BF-ACEC-6CE95F668C2F}"/>
              </a:ext>
            </a:extLst>
          </p:cNvPr>
          <p:cNvSpPr txBox="1"/>
          <p:nvPr/>
        </p:nvSpPr>
        <p:spPr>
          <a:xfrm>
            <a:off x="557780" y="1493159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유튜브 링크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7F3AF6-46B1-42E0-9230-44D23229EE1B}"/>
              </a:ext>
            </a:extLst>
          </p:cNvPr>
          <p:cNvSpPr/>
          <p:nvPr/>
        </p:nvSpPr>
        <p:spPr>
          <a:xfrm>
            <a:off x="826662" y="2217843"/>
            <a:ext cx="10386538" cy="1371513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/>
                </a:solidFill>
              </a:rPr>
              <a:t>하피</a:t>
            </a:r>
            <a:r>
              <a:rPr lang="ko-KR" altLang="en-US" b="1" dirty="0">
                <a:solidFill>
                  <a:schemeClr val="tx1"/>
                </a:solidFill>
              </a:rPr>
              <a:t> 시연영상 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https://www.youtube.com/watch?v=itTEoav8ALg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9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578262-A7DB-46BF-ACEC-6CE95F668C2F}"/>
              </a:ext>
            </a:extLst>
          </p:cNvPr>
          <p:cNvSpPr txBox="1"/>
          <p:nvPr/>
        </p:nvSpPr>
        <p:spPr>
          <a:xfrm>
            <a:off x="557780" y="149315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7F3AF6-46B1-42E0-9230-44D23229EE1B}"/>
              </a:ext>
            </a:extLst>
          </p:cNvPr>
          <p:cNvSpPr/>
          <p:nvPr/>
        </p:nvSpPr>
        <p:spPr>
          <a:xfrm>
            <a:off x="826662" y="2217843"/>
            <a:ext cx="10386538" cy="3146998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OS: Windows 10</a:t>
            </a:r>
          </a:p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Language: Java, HTML/CSS/JavaScript, SQL</a:t>
            </a:r>
          </a:p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Framework: Bootstrap 4.0, 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myBatis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Library: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3.5.1</a:t>
            </a:r>
          </a:p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DBMS: Oracle 11g</a:t>
            </a:r>
          </a:p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Server: Tomcat 9</a:t>
            </a:r>
          </a:p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IDE: Eclipse,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sqldeveloper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72532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1081</Words>
  <Application>Microsoft Office PowerPoint</Application>
  <PresentationFormat>와이드스크린</PresentationFormat>
  <Paragraphs>170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나눔바른고딕</vt:lpstr>
      <vt:lpstr>맑은 고딕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나 성주</cp:lastModifiedBy>
  <cp:revision>278</cp:revision>
  <dcterms:created xsi:type="dcterms:W3CDTF">2020-07-28T03:36:19Z</dcterms:created>
  <dcterms:modified xsi:type="dcterms:W3CDTF">2020-09-16T02:01:29Z</dcterms:modified>
</cp:coreProperties>
</file>