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264" r:id="rId3"/>
    <p:sldId id="265" r:id="rId4"/>
    <p:sldId id="282" r:id="rId5"/>
    <p:sldId id="270" r:id="rId6"/>
    <p:sldId id="289" r:id="rId7"/>
    <p:sldId id="287" r:id="rId8"/>
    <p:sldId id="285" r:id="rId9"/>
    <p:sldId id="291" r:id="rId10"/>
    <p:sldId id="292" r:id="rId11"/>
    <p:sldId id="297" r:id="rId12"/>
    <p:sldId id="288" r:id="rId13"/>
    <p:sldId id="294" r:id="rId14"/>
    <p:sldId id="295" r:id="rId15"/>
    <p:sldId id="275" r:id="rId16"/>
    <p:sldId id="28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7E7"/>
    <a:srgbClr val="CBCBCB"/>
    <a:srgbClr val="E6E7E2"/>
    <a:srgbClr val="E37156"/>
    <a:srgbClr val="D5D6CD"/>
    <a:srgbClr val="CACCC2"/>
    <a:srgbClr val="D5D6C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52" autoAdjust="0"/>
    <p:restoredTop sz="94660"/>
  </p:normalViewPr>
  <p:slideViewPr>
    <p:cSldViewPr snapToGrid="0">
      <p:cViewPr varScale="1">
        <p:scale>
          <a:sx n="68" d="100"/>
          <a:sy n="68" d="100"/>
        </p:scale>
        <p:origin x="9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24779-9D09-4E2C-ABAC-03AC2B2757AB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5264BA-A0D0-4C6A-AAFB-5C478096D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218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스마트스코어 </a:t>
            </a:r>
            <a:r>
              <a:rPr lang="ko-KR" altLang="en-US" dirty="0" err="1"/>
              <a:t>이런거</a:t>
            </a:r>
            <a:r>
              <a:rPr lang="ko-KR" altLang="en-US" dirty="0"/>
              <a:t> 사진이나 그림으로 대체 </a:t>
            </a:r>
            <a:r>
              <a:rPr lang="en-US" altLang="ko-KR" dirty="0"/>
              <a:t>(</a:t>
            </a:r>
            <a:r>
              <a:rPr lang="ko-KR" altLang="en-US" dirty="0"/>
              <a:t>글자수를 줄이자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5264BA-A0D0-4C6A-AAFB-5C478096D77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549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 슬라이드에 한 </a:t>
            </a:r>
            <a:r>
              <a:rPr lang="ko-KR" altLang="en-US" dirty="0" err="1"/>
              <a:t>주제씩</a:t>
            </a:r>
            <a:r>
              <a:rPr lang="ko-KR" altLang="en-US" dirty="0"/>
              <a:t> 넣기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5264BA-A0D0-4C6A-AAFB-5C478096D77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487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설명 텍스트 간략히</a:t>
            </a:r>
            <a:endParaRPr lang="en-US" altLang="ko-KR" dirty="0"/>
          </a:p>
          <a:p>
            <a:r>
              <a:rPr lang="ko-KR" altLang="en-US" dirty="0"/>
              <a:t>신뢰성 </a:t>
            </a:r>
            <a:r>
              <a:rPr lang="en-US" altLang="ko-KR" dirty="0"/>
              <a:t>: </a:t>
            </a:r>
            <a:r>
              <a:rPr lang="ko-KR" altLang="en-US" dirty="0"/>
              <a:t>좀 설명이 없더라도 나중에 </a:t>
            </a:r>
            <a:r>
              <a:rPr lang="ko-KR" altLang="en-US" dirty="0" err="1"/>
              <a:t>질문들어오면</a:t>
            </a:r>
            <a:r>
              <a:rPr lang="ko-KR" altLang="en-US" dirty="0"/>
              <a:t> </a:t>
            </a:r>
            <a:r>
              <a:rPr lang="ko-KR" altLang="en-US" dirty="0" err="1"/>
              <a:t>대답해주는식으로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미정산</a:t>
            </a:r>
            <a:r>
              <a:rPr lang="ko-KR" altLang="en-US" dirty="0"/>
              <a:t> 가능성만 좀 쉽게 풀어서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4</a:t>
            </a:r>
            <a:r>
              <a:rPr lang="ko-KR" altLang="en-US" dirty="0"/>
              <a:t>가지 필요조건 캡쳐로 증명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5264BA-A0D0-4C6A-AAFB-5C478096D77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841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슬라이드 전에 출품</a:t>
            </a:r>
            <a:r>
              <a:rPr lang="en-US" altLang="ko-KR" dirty="0"/>
              <a:t>,</a:t>
            </a:r>
            <a:r>
              <a:rPr lang="ko-KR" altLang="en-US" dirty="0"/>
              <a:t>입찰</a:t>
            </a:r>
            <a:r>
              <a:rPr lang="en-US" altLang="ko-KR" dirty="0"/>
              <a:t>,</a:t>
            </a:r>
            <a:r>
              <a:rPr lang="ko-KR" altLang="en-US" dirty="0"/>
              <a:t>낙찰 시나리오 상세설명 후 이 슬라이드 보여주기</a:t>
            </a:r>
            <a:endParaRPr lang="en-US" altLang="ko-KR" dirty="0"/>
          </a:p>
          <a:p>
            <a:r>
              <a:rPr lang="ko-KR" altLang="en-US" dirty="0"/>
              <a:t>이걸 좀 시각화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5264BA-A0D0-4C6A-AAFB-5C478096D77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583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 기능 당 한 </a:t>
            </a:r>
            <a:r>
              <a:rPr lang="ko-KR" altLang="en-US" dirty="0" err="1"/>
              <a:t>슬라이드씩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기능 </a:t>
            </a:r>
            <a:r>
              <a:rPr lang="en-US" altLang="ko-KR" dirty="0"/>
              <a:t>– </a:t>
            </a:r>
            <a:r>
              <a:rPr lang="ko-KR" altLang="en-US" dirty="0"/>
              <a:t>기술</a:t>
            </a:r>
            <a:r>
              <a:rPr lang="en-US" altLang="ko-KR" dirty="0"/>
              <a:t>)</a:t>
            </a:r>
            <a:r>
              <a:rPr lang="ko-KR" altLang="en-US" dirty="0"/>
              <a:t> 순으로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5264BA-A0D0-4C6A-AAFB-5C478096D77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779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도메인 </a:t>
            </a:r>
            <a:r>
              <a:rPr lang="ko-KR" altLang="en-US" dirty="0" err="1"/>
              <a:t>박아놔</a:t>
            </a:r>
            <a:endParaRPr lang="en-US" altLang="ko-KR" dirty="0"/>
          </a:p>
          <a:p>
            <a:r>
              <a:rPr lang="ko-KR" altLang="en-US" dirty="0" err="1"/>
              <a:t>중요한거</a:t>
            </a:r>
            <a:r>
              <a:rPr lang="ko-KR" altLang="en-US" dirty="0"/>
              <a:t> 볼드 처리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5264BA-A0D0-4C6A-AAFB-5C478096D77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466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Os</a:t>
            </a:r>
            <a:r>
              <a:rPr lang="en-US" altLang="ko-KR" dirty="0"/>
              <a:t> </a:t>
            </a:r>
            <a:r>
              <a:rPr lang="ko-KR" altLang="en-US" dirty="0"/>
              <a:t>빼고 </a:t>
            </a:r>
            <a:r>
              <a:rPr lang="en-US" altLang="ko-KR" dirty="0"/>
              <a:t>/ ide tool </a:t>
            </a:r>
            <a:r>
              <a:rPr lang="ko-KR" altLang="en-US" dirty="0" err="1"/>
              <a:t>노필요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5264BA-A0D0-4C6A-AAFB-5C478096D77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21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6F3DB-F2A8-4710-B9AC-9EAD1719A24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2020-10-03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849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C45B-9C78-4619-A8E4-2F4EE7F1AEA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2020-10-03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980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F2ED3-DAB8-473C-BD49-341549FCB5E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2020-10-03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620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C3313-6F9E-468A-A5D8-11724A6EC75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2020-10-03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28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196E-75B5-421F-9626-F0E60B94681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2020-10-03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12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D109-FFC6-44D4-B062-05166E74085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2020-10-03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90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FEDC-2261-449B-A1F1-E369036CA19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2020-10-03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835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4035C-946B-4BBB-A502-C7A9204E3B2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2020-10-03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14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C997-BAFB-46A1-BE3C-7AFDBB68CE2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2020-10-03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647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8BF5-9A53-496D-9DBB-E0C0AB7A00C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2020-10-03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360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A7C5-2D46-4F06-BDB7-DF3D5849992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2020-10-03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04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DFEE5-C467-4816-B244-65F6A30DD73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2020-10-03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50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posoftware/2020_11_sjn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.einfomax.co.kr/news/articleView.html?idxno=410334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isajournal-e.com/news/articleView.html?idxno=208677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m.post.naver.com/viewer/postView.nhn?volumeNo=29045600&amp;memberNo=997329&amp;searchKeyword=%EB%A6%AC%EC%85%80%EB%9F%AC&amp;searchRank=10" TargetMode="External"/><Relationship Id="rId3" Type="http://schemas.openxmlformats.org/officeDocument/2006/relationships/hyperlink" Target="https://news.einfomax.co.kr/news/articleView.html?idxno=4103342" TargetMode="External"/><Relationship Id="rId7" Type="http://schemas.openxmlformats.org/officeDocument/2006/relationships/hyperlink" Target="https://m.post.naver.com/viewer/postView.nhn?volumeNo=22493195&amp;memberNo=31588952&amp;searchKeyword=%EB%A6%AC%EC%85%80%EB%9F%AC&amp;searchRank=5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.post.naver.com/viewer/postView.nhn?volumeNo=10954430&amp;memberNo=5246326&amp;vType=VERTICAL" TargetMode="External"/><Relationship Id="rId5" Type="http://schemas.openxmlformats.org/officeDocument/2006/relationships/hyperlink" Target="https://www.sedaily.com/NewsVIew/1VQOZ0SZQC" TargetMode="External"/><Relationship Id="rId4" Type="http://schemas.openxmlformats.org/officeDocument/2006/relationships/hyperlink" Target="http://www.sisajournal-e.com/news/articleView.html?idxno=208677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orners.auction.co.kr/corner/UsedBest.asp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MX2hBjaBxw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3632747" y="2200442"/>
            <a:ext cx="6712256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6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H A F Y</a:t>
            </a:r>
            <a:r>
              <a:rPr lang="en-US" altLang="ko-KR" sz="4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(Hana</a:t>
            </a:r>
            <a:r>
              <a:rPr lang="ko-KR" altLang="en-US" sz="2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Auction</a:t>
            </a:r>
            <a:r>
              <a:rPr lang="ko-KR" altLang="en-US" sz="2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For</a:t>
            </a:r>
            <a:r>
              <a:rPr lang="ko-KR" altLang="en-US" sz="2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You)</a:t>
            </a:r>
            <a:endParaRPr lang="en-US" altLang="ko-KR" sz="2500" kern="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512757" y="2611368"/>
            <a:ext cx="976791" cy="9766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rgbClr val="E37156"/>
              </a:solidFill>
            </a:endParaRPr>
          </a:p>
        </p:txBody>
      </p:sp>
      <p:sp>
        <p:nvSpPr>
          <p:cNvPr id="58" name="직각 삼각형 57"/>
          <p:cNvSpPr/>
          <p:nvPr/>
        </p:nvSpPr>
        <p:spPr>
          <a:xfrm rot="16200000">
            <a:off x="2512704" y="2611174"/>
            <a:ext cx="976907" cy="976792"/>
          </a:xfrm>
          <a:prstGeom prst="rtTriangle">
            <a:avLst/>
          </a:prstGeom>
          <a:solidFill>
            <a:srgbClr val="E37156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rgbClr val="E3715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BEB4C5-A724-4D83-915F-F10C5B4EF93E}"/>
              </a:ext>
            </a:extLst>
          </p:cNvPr>
          <p:cNvSpPr txBox="1"/>
          <p:nvPr/>
        </p:nvSpPr>
        <p:spPr>
          <a:xfrm>
            <a:off x="9883170" y="5092993"/>
            <a:ext cx="1569660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dirty="0"/>
              <a:t>데이터분석과</a:t>
            </a:r>
            <a:endParaRPr lang="en-US" altLang="ko-KR" dirty="0"/>
          </a:p>
          <a:p>
            <a:pPr algn="r">
              <a:lnSpc>
                <a:spcPct val="150000"/>
              </a:lnSpc>
            </a:pPr>
            <a:r>
              <a:rPr lang="en-US" altLang="ko-KR" dirty="0"/>
              <a:t>2060340014</a:t>
            </a:r>
          </a:p>
          <a:p>
            <a:pPr algn="r">
              <a:lnSpc>
                <a:spcPct val="150000"/>
              </a:lnSpc>
            </a:pPr>
            <a:r>
              <a:rPr lang="ko-KR" altLang="en-US" dirty="0"/>
              <a:t>나성주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3334C6-5E1D-48BE-BB07-C44285C8A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15282">
            <a:off x="-26276" y="7172924"/>
            <a:ext cx="2708022" cy="18037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EE41237-4FEB-4210-817D-E86BB6E7AC9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455" y="7178617"/>
            <a:ext cx="797264" cy="8473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06F2A8B-7A03-4A25-9367-D6D5B2A468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656" y="6858000"/>
            <a:ext cx="5334744" cy="3553321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1A29D2-C2CC-4EAA-AB0D-90ECA77D1BB6}"/>
              </a:ext>
            </a:extLst>
          </p:cNvPr>
          <p:cNvSpPr txBox="1"/>
          <p:nvPr/>
        </p:nvSpPr>
        <p:spPr>
          <a:xfrm>
            <a:off x="3176443" y="3804960"/>
            <a:ext cx="61638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기존 모임통장을 기반으로 한 간편 경매 앱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(App)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B9DB36C-187B-4D85-BFFB-C940BE49A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806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1ECFFE-2E74-4927-B26E-DC9BE143F358}"/>
              </a:ext>
            </a:extLst>
          </p:cNvPr>
          <p:cNvSpPr/>
          <p:nvPr/>
        </p:nvSpPr>
        <p:spPr>
          <a:xfrm>
            <a:off x="831436" y="117591"/>
            <a:ext cx="4895850" cy="1112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32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하피</a:t>
            </a: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(HAFY)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is...</a:t>
            </a:r>
            <a:endParaRPr lang="ko-KR" altLang="en-US" sz="32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HAFY_Hana</a:t>
            </a:r>
            <a:r>
              <a:rPr lang="en-US" altLang="ko-KR" sz="1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Auction For You</a:t>
            </a:r>
            <a:endParaRPr lang="ko-KR" altLang="en-US" sz="72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5C1A76B-45B1-4CA0-BA96-11ED60517DBC}"/>
              </a:ext>
            </a:extLst>
          </p:cNvPr>
          <p:cNvCxnSpPr>
            <a:cxnSpLocks/>
          </p:cNvCxnSpPr>
          <p:nvPr/>
        </p:nvCxnSpPr>
        <p:spPr>
          <a:xfrm>
            <a:off x="3029803" y="1052269"/>
            <a:ext cx="818339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0578262-A7DB-46BF-ACEC-6CE95F668C2F}"/>
              </a:ext>
            </a:extLst>
          </p:cNvPr>
          <p:cNvSpPr txBox="1"/>
          <p:nvPr/>
        </p:nvSpPr>
        <p:spPr>
          <a:xfrm>
            <a:off x="557780" y="1493159"/>
            <a:ext cx="1537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Technical</a:t>
            </a:r>
            <a:endParaRPr lang="ko-KR" altLang="en-US" sz="24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57F3AF6-46B1-42E0-9230-44D23229EE1B}"/>
              </a:ext>
            </a:extLst>
          </p:cNvPr>
          <p:cNvSpPr/>
          <p:nvPr/>
        </p:nvSpPr>
        <p:spPr>
          <a:xfrm>
            <a:off x="443203" y="2758288"/>
            <a:ext cx="5377493" cy="3583518"/>
          </a:xfrm>
          <a:prstGeom prst="roundRect">
            <a:avLst/>
          </a:prstGeom>
          <a:solidFill>
            <a:srgbClr val="D5D6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5. ‘</a:t>
            </a:r>
            <a:r>
              <a:rPr lang="ko-KR" altLang="en-US" sz="2000" b="1" dirty="0">
                <a:solidFill>
                  <a:schemeClr val="tx1"/>
                </a:solidFill>
              </a:rPr>
              <a:t>좋아요</a:t>
            </a:r>
            <a:r>
              <a:rPr lang="en-US" altLang="ko-KR" sz="2000" b="1" dirty="0">
                <a:solidFill>
                  <a:schemeClr val="tx1"/>
                </a:solidFill>
              </a:rPr>
              <a:t>’ </a:t>
            </a:r>
            <a:r>
              <a:rPr lang="ko-KR" altLang="en-US" sz="2000" dirty="0">
                <a:solidFill>
                  <a:schemeClr val="tx1"/>
                </a:solidFill>
              </a:rPr>
              <a:t>버튼</a:t>
            </a:r>
            <a:endParaRPr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관심이 가는 경매상품에 좋아요 버튼을 눌러 관심경매목록에 등록 가능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관심경매목록 조회 가능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35B1F19-0D31-4B8F-BC9D-CD33706E8BAD}"/>
              </a:ext>
            </a:extLst>
          </p:cNvPr>
          <p:cNvSpPr/>
          <p:nvPr/>
        </p:nvSpPr>
        <p:spPr>
          <a:xfrm>
            <a:off x="826662" y="1986948"/>
            <a:ext cx="10386538" cy="554853"/>
          </a:xfrm>
          <a:prstGeom prst="roundRect">
            <a:avLst/>
          </a:prstGeom>
          <a:solidFill>
            <a:srgbClr val="E37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SPRING MVC FRAMEWORK (</a:t>
            </a:r>
            <a:r>
              <a:rPr lang="ko-KR" altLang="en-US" b="1" dirty="0">
                <a:solidFill>
                  <a:schemeClr val="bg1"/>
                </a:solidFill>
              </a:rPr>
              <a:t>스프링 </a:t>
            </a:r>
            <a:r>
              <a:rPr lang="en-US" altLang="ko-KR" b="1" dirty="0">
                <a:solidFill>
                  <a:schemeClr val="bg1"/>
                </a:solidFill>
              </a:rPr>
              <a:t>MVC </a:t>
            </a:r>
            <a:r>
              <a:rPr lang="ko-KR" altLang="en-US" b="1" dirty="0">
                <a:solidFill>
                  <a:schemeClr val="bg1"/>
                </a:solidFill>
              </a:rPr>
              <a:t>프레임워크</a:t>
            </a:r>
            <a:r>
              <a:rPr lang="en-US" altLang="ko-KR" b="1" dirty="0">
                <a:solidFill>
                  <a:schemeClr val="bg1"/>
                </a:solidFill>
              </a:rPr>
              <a:t>) </a:t>
            </a:r>
            <a:r>
              <a:rPr lang="ko-KR" altLang="en-US" b="1" dirty="0">
                <a:solidFill>
                  <a:schemeClr val="bg1"/>
                </a:solidFill>
              </a:rPr>
              <a:t>기반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388DA97-25E8-4541-9E52-C498C0B53B5D}"/>
              </a:ext>
            </a:extLst>
          </p:cNvPr>
          <p:cNvSpPr/>
          <p:nvPr/>
        </p:nvSpPr>
        <p:spPr>
          <a:xfrm>
            <a:off x="6371304" y="2758288"/>
            <a:ext cx="5377493" cy="3583518"/>
          </a:xfrm>
          <a:prstGeom prst="roundRect">
            <a:avLst/>
          </a:prstGeom>
          <a:solidFill>
            <a:srgbClr val="D5D6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6. </a:t>
            </a:r>
            <a:r>
              <a:rPr lang="ko-KR" altLang="en-US" sz="2000" b="1" dirty="0">
                <a:solidFill>
                  <a:schemeClr val="tx1"/>
                </a:solidFill>
              </a:rPr>
              <a:t>검색 </a:t>
            </a:r>
            <a:r>
              <a:rPr lang="ko-KR" altLang="en-US" sz="2000" dirty="0">
                <a:solidFill>
                  <a:schemeClr val="tx1"/>
                </a:solidFill>
              </a:rPr>
              <a:t>기능</a:t>
            </a:r>
            <a:endParaRPr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원하는 키워드로 상품 검색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altLang="ko-KR" dirty="0">
                <a:solidFill>
                  <a:schemeClr val="tx1"/>
                </a:solidFill>
              </a:rPr>
              <a:t> ajax</a:t>
            </a:r>
            <a:r>
              <a:rPr lang="ko-KR" altLang="en-US" dirty="0">
                <a:solidFill>
                  <a:schemeClr val="tx1"/>
                </a:solidFill>
              </a:rPr>
              <a:t>로 검색 결과 화면에 렌더링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카테고리를 선택하여 상품을 검색 가능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9C6AA4-AF53-4873-BFC2-617ABA4DE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087" y="356517"/>
            <a:ext cx="2580779" cy="229352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11CC729-4807-48C7-B874-D3A003D5C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63252" y="1052269"/>
            <a:ext cx="2581275" cy="31623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AEE2F41-56E6-4453-85FE-EE75793A6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363252" y="4550047"/>
            <a:ext cx="2981324" cy="2071687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61A2DD7-2A55-4EF6-93C8-2D8BB3A55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75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1ECFFE-2E74-4927-B26E-DC9BE143F358}"/>
              </a:ext>
            </a:extLst>
          </p:cNvPr>
          <p:cNvSpPr/>
          <p:nvPr/>
        </p:nvSpPr>
        <p:spPr>
          <a:xfrm>
            <a:off x="831436" y="117591"/>
            <a:ext cx="4895850" cy="1112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32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하피</a:t>
            </a: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(HAFY)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is...</a:t>
            </a:r>
            <a:endParaRPr lang="ko-KR" altLang="en-US" sz="32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HAFY_Hana</a:t>
            </a:r>
            <a:r>
              <a:rPr lang="en-US" altLang="ko-KR" sz="1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Auction For You</a:t>
            </a:r>
            <a:endParaRPr lang="ko-KR" altLang="en-US" sz="72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5C1A76B-45B1-4CA0-BA96-11ED60517DBC}"/>
              </a:ext>
            </a:extLst>
          </p:cNvPr>
          <p:cNvCxnSpPr>
            <a:cxnSpLocks/>
          </p:cNvCxnSpPr>
          <p:nvPr/>
        </p:nvCxnSpPr>
        <p:spPr>
          <a:xfrm>
            <a:off x="3029803" y="1052269"/>
            <a:ext cx="818339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2301659-0813-4458-9502-AD65DBDE5CF9}"/>
              </a:ext>
            </a:extLst>
          </p:cNvPr>
          <p:cNvSpPr/>
          <p:nvPr/>
        </p:nvSpPr>
        <p:spPr>
          <a:xfrm>
            <a:off x="347145" y="1954824"/>
            <a:ext cx="3542468" cy="4785581"/>
          </a:xfrm>
          <a:prstGeom prst="roundRect">
            <a:avLst/>
          </a:prstGeom>
          <a:solidFill>
            <a:srgbClr val="D5D6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입찰하기</a:t>
            </a:r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입찰 현황 조회</a:t>
            </a:r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경매 결과 조회</a:t>
            </a:r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내가 입찰한 경매목록 조회</a:t>
            </a:r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내가 낙찰한 경매목록 조회</a:t>
            </a:r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경매 목록 조회</a:t>
            </a:r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경매 상품 검색</a:t>
            </a:r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ko-KR" alt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관심경매</a:t>
            </a: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 등록</a:t>
            </a: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좋아요</a:t>
            </a: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</a:p>
          <a:p>
            <a:r>
              <a:rPr lang="ko-KR" alt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관심경매</a:t>
            </a: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 목록 조회</a:t>
            </a:r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매입확정</a:t>
            </a:r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환불요청</a:t>
            </a:r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A1E385-80AE-4FAC-8BEA-6F44D7EE6A80}"/>
              </a:ext>
            </a:extLst>
          </p:cNvPr>
          <p:cNvSpPr txBox="1"/>
          <p:nvPr/>
        </p:nvSpPr>
        <p:spPr>
          <a:xfrm>
            <a:off x="557780" y="1493159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입찰자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F4CB58-5F96-41BC-B42D-7D6920F22465}"/>
              </a:ext>
            </a:extLst>
          </p:cNvPr>
          <p:cNvSpPr txBox="1"/>
          <p:nvPr/>
        </p:nvSpPr>
        <p:spPr>
          <a:xfrm>
            <a:off x="4720279" y="1546121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출품자</a:t>
            </a:r>
            <a:endParaRPr lang="ko-KR" altLang="en-US" sz="24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333422-F069-43B2-B9CD-300E78AF5C14}"/>
              </a:ext>
            </a:extLst>
          </p:cNvPr>
          <p:cNvSpPr txBox="1"/>
          <p:nvPr/>
        </p:nvSpPr>
        <p:spPr>
          <a:xfrm>
            <a:off x="8086407" y="1533755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공통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8173D56-7383-447A-826D-564BC60BB895}"/>
              </a:ext>
            </a:extLst>
          </p:cNvPr>
          <p:cNvSpPr/>
          <p:nvPr/>
        </p:nvSpPr>
        <p:spPr>
          <a:xfrm>
            <a:off x="4278149" y="1995420"/>
            <a:ext cx="3318680" cy="4785581"/>
          </a:xfrm>
          <a:prstGeom prst="roundRect">
            <a:avLst/>
          </a:prstGeom>
          <a:solidFill>
            <a:srgbClr val="D5D6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출품하기</a:t>
            </a:r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출품한 경매상품 목록 조회</a:t>
            </a:r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입찰 현황 조회</a:t>
            </a:r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경매 결과 조회</a:t>
            </a:r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출품한 경매마감목록 조회</a:t>
            </a:r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환불 승인</a:t>
            </a:r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E39A2D1-8E94-48A5-9470-126D78834B99}"/>
              </a:ext>
            </a:extLst>
          </p:cNvPr>
          <p:cNvSpPr/>
          <p:nvPr/>
        </p:nvSpPr>
        <p:spPr>
          <a:xfrm>
            <a:off x="8086407" y="2021240"/>
            <a:ext cx="3883557" cy="4785581"/>
          </a:xfrm>
          <a:prstGeom prst="roundRect">
            <a:avLst/>
          </a:prstGeom>
          <a:solidFill>
            <a:srgbClr val="D5D6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앱에서 알림 메시지 수신</a:t>
            </a:r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입찰</a:t>
            </a: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낙찰</a:t>
            </a: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좋아요</a:t>
            </a: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마감임박 등</a:t>
            </a: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</a:p>
          <a:p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SMS</a:t>
            </a: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로 경매 마감 알림 수신</a:t>
            </a:r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ko-KR" alt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알림설정</a:t>
            </a: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 변경</a:t>
            </a:r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회원가입</a:t>
            </a:r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회원정보 수정</a:t>
            </a:r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비밀번호 변경</a:t>
            </a:r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회원탈퇴</a:t>
            </a:r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로그아웃</a:t>
            </a:r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ko-KR" alt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오픈뱅킹</a:t>
            </a: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 계좌 등록</a:t>
            </a:r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ko-KR" alt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오픈뱅킹</a:t>
            </a: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 계좌 조회</a:t>
            </a:r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ko-KR" alt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오픈뱅킹</a:t>
            </a: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 계좌 삭제</a:t>
            </a:r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249C4CC-839A-4CDC-8A02-9BF70AB34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315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1ECFFE-2E74-4927-B26E-DC9BE143F358}"/>
              </a:ext>
            </a:extLst>
          </p:cNvPr>
          <p:cNvSpPr/>
          <p:nvPr/>
        </p:nvSpPr>
        <p:spPr>
          <a:xfrm>
            <a:off x="831436" y="117591"/>
            <a:ext cx="4895850" cy="1112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개발환경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HAFY_Hana</a:t>
            </a:r>
            <a:r>
              <a:rPr lang="en-US" altLang="ko-KR" sz="1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Auction For You</a:t>
            </a:r>
            <a:endParaRPr lang="ko-KR" altLang="en-US" sz="72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5C1A76B-45B1-4CA0-BA96-11ED60517DBC}"/>
              </a:ext>
            </a:extLst>
          </p:cNvPr>
          <p:cNvCxnSpPr>
            <a:cxnSpLocks/>
          </p:cNvCxnSpPr>
          <p:nvPr/>
        </p:nvCxnSpPr>
        <p:spPr>
          <a:xfrm>
            <a:off x="3029803" y="1052269"/>
            <a:ext cx="818339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0578262-A7DB-46BF-ACEC-6CE95F668C2F}"/>
              </a:ext>
            </a:extLst>
          </p:cNvPr>
          <p:cNvSpPr txBox="1"/>
          <p:nvPr/>
        </p:nvSpPr>
        <p:spPr>
          <a:xfrm>
            <a:off x="557780" y="1493159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개발환경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57F3AF6-46B1-42E0-9230-44D23229EE1B}"/>
              </a:ext>
            </a:extLst>
          </p:cNvPr>
          <p:cNvSpPr/>
          <p:nvPr/>
        </p:nvSpPr>
        <p:spPr>
          <a:xfrm>
            <a:off x="826661" y="2217842"/>
            <a:ext cx="11207683" cy="3718495"/>
          </a:xfrm>
          <a:prstGeom prst="roundRect">
            <a:avLst/>
          </a:prstGeom>
          <a:solidFill>
            <a:srgbClr val="D5D6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OS: Windows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Language: Java, HTML/CSS/JavaScript, 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Framework: Bootstrap 4.0, </a:t>
            </a:r>
            <a:r>
              <a:rPr lang="en-US" altLang="ko-KR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myBatis</a:t>
            </a:r>
            <a:endParaRPr lang="en-US" altLang="ko-KR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Library: </a:t>
            </a:r>
            <a:r>
              <a:rPr lang="en-US" altLang="ko-KR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Jquery</a:t>
            </a:r>
            <a:r>
              <a:rPr lang="en-US" altLang="ko-K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3.5.1, WOW.js, </a:t>
            </a:r>
            <a:r>
              <a:rPr lang="en-US" altLang="ko-KR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bxSlider</a:t>
            </a:r>
            <a:r>
              <a:rPr lang="en-US" altLang="ko-K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font-awesome, ripple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DBMS: Oracle 11g(AWS</a:t>
            </a:r>
            <a:r>
              <a:rPr lang="ko-KR" alt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Server: Tomcat 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Infra : </a:t>
            </a:r>
            <a:r>
              <a:rPr lang="en-US" altLang="ko-KR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Amazo</a:t>
            </a:r>
            <a:r>
              <a:rPr lang="en-US" altLang="ko-K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web ser ec2~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IDE tools: Eclipse, </a:t>
            </a:r>
            <a:r>
              <a:rPr lang="en-US" altLang="ko-KR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sqldeveloper</a:t>
            </a:r>
            <a:endParaRPr lang="en-US" altLang="ko-KR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형상관리</a:t>
            </a:r>
            <a:r>
              <a:rPr lang="en-US" altLang="ko-K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altLang="ko-KR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r>
              <a:rPr lang="en-US" altLang="ko-K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altLang="ko-KR" sz="2800" dirty="0">
                <a:hlinkClick r:id="rId3"/>
              </a:rPr>
              <a:t>https://github.com/koposoftware/2020_11_sjna</a:t>
            </a:r>
            <a:r>
              <a:rPr lang="en-US" altLang="ko-KR" sz="2800" dirty="0">
                <a:solidFill>
                  <a:schemeClr val="tx1"/>
                </a:solidFill>
              </a:rPr>
              <a:t>)</a:t>
            </a:r>
            <a:endParaRPr lang="en-US" altLang="ko-KR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0467267-E406-405C-ABD2-0588F22E0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725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1ECFFE-2E74-4927-B26E-DC9BE143F358}"/>
              </a:ext>
            </a:extLst>
          </p:cNvPr>
          <p:cNvSpPr/>
          <p:nvPr/>
        </p:nvSpPr>
        <p:spPr>
          <a:xfrm>
            <a:off x="831436" y="117591"/>
            <a:ext cx="4895850" cy="1112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</a:t>
            </a: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ERD</a:t>
            </a:r>
            <a:endParaRPr lang="ko-KR" altLang="en-US" sz="32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HAFY_Hana</a:t>
            </a:r>
            <a:r>
              <a:rPr lang="en-US" altLang="ko-KR" sz="1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Auction For You</a:t>
            </a:r>
            <a:endParaRPr lang="ko-KR" altLang="en-US" sz="72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5C1A76B-45B1-4CA0-BA96-11ED60517DBC}"/>
              </a:ext>
            </a:extLst>
          </p:cNvPr>
          <p:cNvCxnSpPr>
            <a:cxnSpLocks/>
          </p:cNvCxnSpPr>
          <p:nvPr/>
        </p:nvCxnSpPr>
        <p:spPr>
          <a:xfrm>
            <a:off x="3029803" y="1052269"/>
            <a:ext cx="818339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F814EA3F-631D-4FA3-956A-F0CE87B44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36" y="1493159"/>
            <a:ext cx="10381764" cy="5247243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EBA46CE-E76E-4408-83AC-AAAA3C41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101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1ECFFE-2E74-4927-B26E-DC9BE143F358}"/>
              </a:ext>
            </a:extLst>
          </p:cNvPr>
          <p:cNvSpPr/>
          <p:nvPr/>
        </p:nvSpPr>
        <p:spPr>
          <a:xfrm>
            <a:off x="831436" y="117591"/>
            <a:ext cx="4895850" cy="1112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 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일정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HAFY_Hana</a:t>
            </a:r>
            <a:r>
              <a:rPr lang="en-US" altLang="ko-KR" sz="1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Auction For You</a:t>
            </a:r>
            <a:endParaRPr lang="ko-KR" altLang="en-US" sz="72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5C1A76B-45B1-4CA0-BA96-11ED60517DBC}"/>
              </a:ext>
            </a:extLst>
          </p:cNvPr>
          <p:cNvCxnSpPr>
            <a:cxnSpLocks/>
          </p:cNvCxnSpPr>
          <p:nvPr/>
        </p:nvCxnSpPr>
        <p:spPr>
          <a:xfrm>
            <a:off x="3029803" y="1052269"/>
            <a:ext cx="818339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78327B0-7800-4B75-B41A-2AE1F08805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311554"/>
              </p:ext>
            </p:extLst>
          </p:nvPr>
        </p:nvGraphicFramePr>
        <p:xfrm>
          <a:off x="1041705" y="1687699"/>
          <a:ext cx="10108589" cy="4863915"/>
        </p:xfrm>
        <a:graphic>
          <a:graphicData uri="http://schemas.openxmlformats.org/drawingml/2006/table">
            <a:tbl>
              <a:tblPr/>
              <a:tblGrid>
                <a:gridCol w="1786873">
                  <a:extLst>
                    <a:ext uri="{9D8B030D-6E8A-4147-A177-3AD203B41FA5}">
                      <a16:colId xmlns:a16="http://schemas.microsoft.com/office/drawing/2014/main" val="1634108675"/>
                    </a:ext>
                  </a:extLst>
                </a:gridCol>
                <a:gridCol w="878120">
                  <a:extLst>
                    <a:ext uri="{9D8B030D-6E8A-4147-A177-3AD203B41FA5}">
                      <a16:colId xmlns:a16="http://schemas.microsoft.com/office/drawing/2014/main" val="1432309289"/>
                    </a:ext>
                  </a:extLst>
                </a:gridCol>
                <a:gridCol w="633063">
                  <a:extLst>
                    <a:ext uri="{9D8B030D-6E8A-4147-A177-3AD203B41FA5}">
                      <a16:colId xmlns:a16="http://schemas.microsoft.com/office/drawing/2014/main" val="3715735589"/>
                    </a:ext>
                  </a:extLst>
                </a:gridCol>
                <a:gridCol w="633063">
                  <a:extLst>
                    <a:ext uri="{9D8B030D-6E8A-4147-A177-3AD203B41FA5}">
                      <a16:colId xmlns:a16="http://schemas.microsoft.com/office/drawing/2014/main" val="3489800754"/>
                    </a:ext>
                  </a:extLst>
                </a:gridCol>
                <a:gridCol w="173582">
                  <a:extLst>
                    <a:ext uri="{9D8B030D-6E8A-4147-A177-3AD203B41FA5}">
                      <a16:colId xmlns:a16="http://schemas.microsoft.com/office/drawing/2014/main" val="2131376637"/>
                    </a:ext>
                  </a:extLst>
                </a:gridCol>
                <a:gridCol w="173582">
                  <a:extLst>
                    <a:ext uri="{9D8B030D-6E8A-4147-A177-3AD203B41FA5}">
                      <a16:colId xmlns:a16="http://schemas.microsoft.com/office/drawing/2014/main" val="2137533843"/>
                    </a:ext>
                  </a:extLst>
                </a:gridCol>
                <a:gridCol w="173582">
                  <a:extLst>
                    <a:ext uri="{9D8B030D-6E8A-4147-A177-3AD203B41FA5}">
                      <a16:colId xmlns:a16="http://schemas.microsoft.com/office/drawing/2014/main" val="4234833433"/>
                    </a:ext>
                  </a:extLst>
                </a:gridCol>
                <a:gridCol w="265478">
                  <a:extLst>
                    <a:ext uri="{9D8B030D-6E8A-4147-A177-3AD203B41FA5}">
                      <a16:colId xmlns:a16="http://schemas.microsoft.com/office/drawing/2014/main" val="2656780765"/>
                    </a:ext>
                  </a:extLst>
                </a:gridCol>
                <a:gridCol w="265478">
                  <a:extLst>
                    <a:ext uri="{9D8B030D-6E8A-4147-A177-3AD203B41FA5}">
                      <a16:colId xmlns:a16="http://schemas.microsoft.com/office/drawing/2014/main" val="3815740857"/>
                    </a:ext>
                  </a:extLst>
                </a:gridCol>
                <a:gridCol w="265478">
                  <a:extLst>
                    <a:ext uri="{9D8B030D-6E8A-4147-A177-3AD203B41FA5}">
                      <a16:colId xmlns:a16="http://schemas.microsoft.com/office/drawing/2014/main" val="2671816958"/>
                    </a:ext>
                  </a:extLst>
                </a:gridCol>
                <a:gridCol w="265478">
                  <a:extLst>
                    <a:ext uri="{9D8B030D-6E8A-4147-A177-3AD203B41FA5}">
                      <a16:colId xmlns:a16="http://schemas.microsoft.com/office/drawing/2014/main" val="3465845125"/>
                    </a:ext>
                  </a:extLst>
                </a:gridCol>
                <a:gridCol w="265478">
                  <a:extLst>
                    <a:ext uri="{9D8B030D-6E8A-4147-A177-3AD203B41FA5}">
                      <a16:colId xmlns:a16="http://schemas.microsoft.com/office/drawing/2014/main" val="1928631858"/>
                    </a:ext>
                  </a:extLst>
                </a:gridCol>
                <a:gridCol w="265478">
                  <a:extLst>
                    <a:ext uri="{9D8B030D-6E8A-4147-A177-3AD203B41FA5}">
                      <a16:colId xmlns:a16="http://schemas.microsoft.com/office/drawing/2014/main" val="1636200011"/>
                    </a:ext>
                  </a:extLst>
                </a:gridCol>
                <a:gridCol w="265478">
                  <a:extLst>
                    <a:ext uri="{9D8B030D-6E8A-4147-A177-3AD203B41FA5}">
                      <a16:colId xmlns:a16="http://schemas.microsoft.com/office/drawing/2014/main" val="2430814897"/>
                    </a:ext>
                  </a:extLst>
                </a:gridCol>
                <a:gridCol w="265478">
                  <a:extLst>
                    <a:ext uri="{9D8B030D-6E8A-4147-A177-3AD203B41FA5}">
                      <a16:colId xmlns:a16="http://schemas.microsoft.com/office/drawing/2014/main" val="3000230462"/>
                    </a:ext>
                  </a:extLst>
                </a:gridCol>
                <a:gridCol w="265478">
                  <a:extLst>
                    <a:ext uri="{9D8B030D-6E8A-4147-A177-3AD203B41FA5}">
                      <a16:colId xmlns:a16="http://schemas.microsoft.com/office/drawing/2014/main" val="3285870401"/>
                    </a:ext>
                  </a:extLst>
                </a:gridCol>
                <a:gridCol w="265478">
                  <a:extLst>
                    <a:ext uri="{9D8B030D-6E8A-4147-A177-3AD203B41FA5}">
                      <a16:colId xmlns:a16="http://schemas.microsoft.com/office/drawing/2014/main" val="1984614523"/>
                    </a:ext>
                  </a:extLst>
                </a:gridCol>
                <a:gridCol w="265478">
                  <a:extLst>
                    <a:ext uri="{9D8B030D-6E8A-4147-A177-3AD203B41FA5}">
                      <a16:colId xmlns:a16="http://schemas.microsoft.com/office/drawing/2014/main" val="1769750244"/>
                    </a:ext>
                  </a:extLst>
                </a:gridCol>
                <a:gridCol w="265478">
                  <a:extLst>
                    <a:ext uri="{9D8B030D-6E8A-4147-A177-3AD203B41FA5}">
                      <a16:colId xmlns:a16="http://schemas.microsoft.com/office/drawing/2014/main" val="307762529"/>
                    </a:ext>
                  </a:extLst>
                </a:gridCol>
                <a:gridCol w="265478">
                  <a:extLst>
                    <a:ext uri="{9D8B030D-6E8A-4147-A177-3AD203B41FA5}">
                      <a16:colId xmlns:a16="http://schemas.microsoft.com/office/drawing/2014/main" val="3639704750"/>
                    </a:ext>
                  </a:extLst>
                </a:gridCol>
                <a:gridCol w="265478">
                  <a:extLst>
                    <a:ext uri="{9D8B030D-6E8A-4147-A177-3AD203B41FA5}">
                      <a16:colId xmlns:a16="http://schemas.microsoft.com/office/drawing/2014/main" val="3455409503"/>
                    </a:ext>
                  </a:extLst>
                </a:gridCol>
                <a:gridCol w="265478">
                  <a:extLst>
                    <a:ext uri="{9D8B030D-6E8A-4147-A177-3AD203B41FA5}">
                      <a16:colId xmlns:a16="http://schemas.microsoft.com/office/drawing/2014/main" val="2995650638"/>
                    </a:ext>
                  </a:extLst>
                </a:gridCol>
                <a:gridCol w="265478">
                  <a:extLst>
                    <a:ext uri="{9D8B030D-6E8A-4147-A177-3AD203B41FA5}">
                      <a16:colId xmlns:a16="http://schemas.microsoft.com/office/drawing/2014/main" val="2583835794"/>
                    </a:ext>
                  </a:extLst>
                </a:gridCol>
                <a:gridCol w="265478">
                  <a:extLst>
                    <a:ext uri="{9D8B030D-6E8A-4147-A177-3AD203B41FA5}">
                      <a16:colId xmlns:a16="http://schemas.microsoft.com/office/drawing/2014/main" val="1502944130"/>
                    </a:ext>
                  </a:extLst>
                </a:gridCol>
                <a:gridCol w="265478">
                  <a:extLst>
                    <a:ext uri="{9D8B030D-6E8A-4147-A177-3AD203B41FA5}">
                      <a16:colId xmlns:a16="http://schemas.microsoft.com/office/drawing/2014/main" val="513664556"/>
                    </a:ext>
                  </a:extLst>
                </a:gridCol>
                <a:gridCol w="265478">
                  <a:extLst>
                    <a:ext uri="{9D8B030D-6E8A-4147-A177-3AD203B41FA5}">
                      <a16:colId xmlns:a16="http://schemas.microsoft.com/office/drawing/2014/main" val="997069423"/>
                    </a:ext>
                  </a:extLst>
                </a:gridCol>
                <a:gridCol w="173582">
                  <a:extLst>
                    <a:ext uri="{9D8B030D-6E8A-4147-A177-3AD203B41FA5}">
                      <a16:colId xmlns:a16="http://schemas.microsoft.com/office/drawing/2014/main" val="806925068"/>
                    </a:ext>
                  </a:extLst>
                </a:gridCol>
                <a:gridCol w="173582">
                  <a:extLst>
                    <a:ext uri="{9D8B030D-6E8A-4147-A177-3AD203B41FA5}">
                      <a16:colId xmlns:a16="http://schemas.microsoft.com/office/drawing/2014/main" val="4287703275"/>
                    </a:ext>
                  </a:extLst>
                </a:gridCol>
                <a:gridCol w="265478">
                  <a:extLst>
                    <a:ext uri="{9D8B030D-6E8A-4147-A177-3AD203B41FA5}">
                      <a16:colId xmlns:a16="http://schemas.microsoft.com/office/drawing/2014/main" val="473042636"/>
                    </a:ext>
                  </a:extLst>
                </a:gridCol>
              </a:tblGrid>
              <a:tr h="217414">
                <a:tc>
                  <a:txBody>
                    <a:bodyPr/>
                    <a:lstStyle/>
                    <a:p>
                      <a:pPr algn="l" fontAlgn="b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0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0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0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0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0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0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0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0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0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0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0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0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0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0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0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0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A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A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A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A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A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750518"/>
                  </a:ext>
                </a:extLst>
              </a:tr>
              <a:tr h="108707">
                <a:tc gridSpan="5">
                  <a:txBody>
                    <a:bodyPr/>
                    <a:lstStyle/>
                    <a:p>
                      <a:pPr algn="l" fontAlgn="b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516502"/>
                  </a:ext>
                </a:extLst>
              </a:tr>
              <a:tr h="182266">
                <a:tc>
                  <a:txBody>
                    <a:bodyPr/>
                    <a:lstStyle/>
                    <a:p>
                      <a:pPr algn="l" fontAlgn="b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626126"/>
                  </a:ext>
                </a:extLst>
              </a:tr>
              <a:tr h="22466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 시점 설명</a:t>
                      </a:r>
                    </a:p>
                  </a:txBody>
                  <a:tcPr marL="77801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수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450521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1" i="0" u="none" strike="noStrike">
                          <a:solidFill>
                            <a:srgbClr val="333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정의</a:t>
                      </a:r>
                    </a:p>
                  </a:txBody>
                  <a:tcPr marL="77801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333F4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600" b="0" i="0" u="none" strike="noStrike">
                        <a:solidFill>
                          <a:srgbClr val="333F4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600" b="0" i="0" u="none" strike="noStrike">
                        <a:solidFill>
                          <a:srgbClr val="333F4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865754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333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계획서 작성</a:t>
                      </a:r>
                    </a:p>
                  </a:txBody>
                  <a:tcPr marL="15560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333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 진행 중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333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2020-08-15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333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80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1180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80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0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1180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80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0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1180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80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0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1180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9175583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333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정의서 작성</a:t>
                      </a:r>
                    </a:p>
                  </a:txBody>
                  <a:tcPr marL="15560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333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 진행 중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333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2020-08-15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333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80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1180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80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0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1180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80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0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1180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80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0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1180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3626089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1" i="0" u="none" strike="noStrike">
                          <a:solidFill>
                            <a:srgbClr val="333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</a:p>
                  </a:txBody>
                  <a:tcPr marL="77801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333F4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600" b="0" i="0" u="none" strike="noStrike">
                        <a:solidFill>
                          <a:srgbClr val="333F4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600" b="0" i="0" u="none" strike="noStrike">
                        <a:solidFill>
                          <a:srgbClr val="333F4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780957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333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경매관련 데이터 수집</a:t>
                      </a:r>
                    </a:p>
                  </a:txBody>
                  <a:tcPr marL="15560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333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 진행 중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333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2020-08-15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333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80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1180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80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0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1180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80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0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1180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80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0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1180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80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0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1180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80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0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1180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80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0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1180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80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0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1180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80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0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1180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925801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333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모임통장관련 데이터 수집</a:t>
                      </a:r>
                    </a:p>
                  </a:txBody>
                  <a:tcPr marL="15560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333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 진행 중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333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2020-08-15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333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80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1180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80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0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1180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80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0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1180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80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0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1180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80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0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1180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80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0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1180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80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0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1180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80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0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1180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80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0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1180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272135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333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개발환경 구축</a:t>
                      </a:r>
                      <a:r>
                        <a:rPr lang="en-US" altLang="ko-KR" sz="600" b="0" i="0" u="none" strike="noStrike">
                          <a:solidFill>
                            <a:srgbClr val="333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0" i="0" u="none" strike="noStrike">
                          <a:solidFill>
                            <a:srgbClr val="333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부트스트랩</a:t>
                      </a:r>
                      <a:r>
                        <a:rPr lang="en-US" altLang="ko-KR" sz="600" b="0" i="0" u="none" strike="noStrike">
                          <a:solidFill>
                            <a:srgbClr val="333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5560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333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333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2020-08-23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333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7905475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333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  <a:r>
                        <a:rPr lang="en-US" altLang="ko-KR" sz="600" b="0" i="0" u="none" strike="noStrike">
                          <a:solidFill>
                            <a:srgbClr val="333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600" b="0" i="0" u="none" strike="noStrike">
                          <a:solidFill>
                            <a:srgbClr val="333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구현</a:t>
                      </a:r>
                    </a:p>
                  </a:txBody>
                  <a:tcPr marL="15560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333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333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2020-08-24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333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4489371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333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경매 출품 구현</a:t>
                      </a:r>
                    </a:p>
                  </a:txBody>
                  <a:tcPr marL="15560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333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333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2020-08-25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333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4931006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333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경매 조회 구현</a:t>
                      </a:r>
                    </a:p>
                  </a:txBody>
                  <a:tcPr marL="15560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333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333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2020-08-26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333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0950123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333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경매 입찰</a:t>
                      </a:r>
                      <a:r>
                        <a:rPr lang="en-US" altLang="ko-KR" sz="600" b="0" i="0" u="none" strike="noStrike">
                          <a:solidFill>
                            <a:srgbClr val="333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600" b="0" i="0" u="none" strike="noStrike">
                          <a:solidFill>
                            <a:srgbClr val="333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낙찰 구현</a:t>
                      </a:r>
                    </a:p>
                  </a:txBody>
                  <a:tcPr marL="15560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333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333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2020-08-27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333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0275367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333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 구현</a:t>
                      </a:r>
                    </a:p>
                  </a:txBody>
                  <a:tcPr marL="15560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333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333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2020-08-28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333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0779738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333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 기능 구현</a:t>
                      </a:r>
                    </a:p>
                  </a:txBody>
                  <a:tcPr marL="15560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333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333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2020-08-29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333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4588348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333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찾기 기능 구현</a:t>
                      </a:r>
                    </a:p>
                  </a:txBody>
                  <a:tcPr marL="15560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333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333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2020-08-30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333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4674577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1" i="0" u="none" strike="noStrike">
                          <a:solidFill>
                            <a:srgbClr val="333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</a:p>
                  </a:txBody>
                  <a:tcPr marL="77801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333F4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600" b="0" i="0" u="none" strike="noStrike">
                        <a:solidFill>
                          <a:srgbClr val="333F4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600" b="0" i="0" u="none" strike="noStrike">
                        <a:solidFill>
                          <a:srgbClr val="333F4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980373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333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 테스트 및 보완</a:t>
                      </a:r>
                    </a:p>
                  </a:txBody>
                  <a:tcPr marL="15560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333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333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2020-08-31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333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197929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1" i="0" u="none" strike="noStrike">
                          <a:solidFill>
                            <a:srgbClr val="333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완성</a:t>
                      </a:r>
                    </a:p>
                  </a:txBody>
                  <a:tcPr marL="77801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333F4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600" b="0" i="0" u="none" strike="noStrike">
                        <a:solidFill>
                          <a:srgbClr val="333F4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600" b="0" i="0" u="none" strike="noStrike">
                        <a:solidFill>
                          <a:srgbClr val="333F4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0947760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333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보고서 작성 및 발표 준비</a:t>
                      </a:r>
                    </a:p>
                  </a:txBody>
                  <a:tcPr marL="15560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333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333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2020-09-02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333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3244690"/>
                  </a:ext>
                </a:extLst>
              </a:tr>
              <a:tr h="21741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333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보고 및 시연</a:t>
                      </a:r>
                    </a:p>
                  </a:txBody>
                  <a:tcPr marL="15560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333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333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2020-09-07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333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DD1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775198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8E61B47-EACD-47BA-9212-C85C8DE5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761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CA3A40-8B7B-4174-A5BB-09E25D829380}"/>
              </a:ext>
            </a:extLst>
          </p:cNvPr>
          <p:cNvSpPr txBox="1"/>
          <p:nvPr/>
        </p:nvSpPr>
        <p:spPr>
          <a:xfrm>
            <a:off x="429224" y="1692322"/>
            <a:ext cx="6183103" cy="31662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 </a:t>
            </a:r>
            <a:r>
              <a:rPr lang="ko-KR" altLang="en-US" sz="2000" b="1" dirty="0">
                <a:solidFill>
                  <a:schemeClr val="bg1"/>
                </a:solidFill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기대효과</a:t>
            </a:r>
            <a:endParaRPr lang="en-US" altLang="ko-KR" sz="2000" b="1" dirty="0">
              <a:solidFill>
                <a:schemeClr val="bg1"/>
              </a:solidFill>
              <a:highlight>
                <a:srgbClr val="000000"/>
              </a:highligh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생활금융 플랫폼 확장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낙찰 시 청구되는 구매수수료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통한 수익창출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판매자는 정보경제학적 최선의 선택</a:t>
            </a:r>
            <a:r>
              <a:rPr lang="en-US" altLang="ko-KR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낙찰자는 수요 충족</a:t>
            </a:r>
            <a:endParaRPr lang="en-US" altLang="ko-KR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highlight>
                <a:srgbClr val="000000"/>
              </a:highligh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b="1" dirty="0">
                <a:solidFill>
                  <a:schemeClr val="bg1"/>
                </a:solidFill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 </a:t>
            </a:r>
            <a:r>
              <a:rPr lang="ko-KR" altLang="en-US" sz="2000" b="1" dirty="0">
                <a:solidFill>
                  <a:schemeClr val="bg1"/>
                </a:solidFill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활용방안</a:t>
            </a:r>
            <a:endParaRPr lang="en-US" altLang="ko-KR" sz="2000" b="1" dirty="0">
              <a:solidFill>
                <a:schemeClr val="bg1"/>
              </a:solidFill>
              <a:highlight>
                <a:srgbClr val="000000"/>
              </a:highligh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B2C </a:t>
            </a:r>
            <a:r>
              <a:rPr lang="ko-KR" altLang="en-US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거래를 넘어서 기업과의 협약을 통해 브랜드 상품 판매</a:t>
            </a:r>
            <a:endParaRPr lang="en-US" altLang="ko-KR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추첨으로 상품을 판매했던 방식에서 경매 방식으로 전환 가능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31436" y="117591"/>
            <a:ext cx="4895850" cy="1112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8. 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기대효과 및 활용방안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HAFY_Hana</a:t>
            </a:r>
            <a:r>
              <a:rPr lang="en-US" altLang="ko-KR" sz="1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Auction For You</a:t>
            </a:r>
            <a:endParaRPr lang="ko-KR" altLang="en-US" sz="72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4E985A-3104-4B84-ACC1-7347CB76F1E6}"/>
              </a:ext>
            </a:extLst>
          </p:cNvPr>
          <p:cNvSpPr txBox="1"/>
          <p:nvPr/>
        </p:nvSpPr>
        <p:spPr>
          <a:xfrm>
            <a:off x="919214" y="7251971"/>
            <a:ext cx="7008347" cy="11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보다는 부유층들만 누릴 수 있는 거래방식이라는 선입견이 강하다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이러한 선입견을 깰 수 있는 저가의 간편 경매 플랫폼을 </a:t>
            </a:r>
            <a:endParaRPr lang="en-US" altLang="ko-KR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만들어 보고자 프로젝트를 기획하였다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쉽게 구할 수 있는 기성품이 늘어가면서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0EA188D-D24E-48B0-940C-3EA66189C75E}"/>
              </a:ext>
            </a:extLst>
          </p:cNvPr>
          <p:cNvCxnSpPr>
            <a:cxnSpLocks/>
          </p:cNvCxnSpPr>
          <p:nvPr/>
        </p:nvCxnSpPr>
        <p:spPr>
          <a:xfrm>
            <a:off x="3029803" y="1052269"/>
            <a:ext cx="818339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9071D8D-2838-41F1-8211-DEBAF31D98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493" y="7897726"/>
            <a:ext cx="2509516" cy="515844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8245A83-29EA-4674-BB8E-982ACEFC1F69}"/>
              </a:ext>
            </a:extLst>
          </p:cNvPr>
          <p:cNvSpPr/>
          <p:nvPr/>
        </p:nvSpPr>
        <p:spPr>
          <a:xfrm>
            <a:off x="7480229" y="7121119"/>
            <a:ext cx="1286013" cy="288235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860D72-F050-4432-A7E0-E135FF14C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263" y="1755258"/>
            <a:ext cx="5397380" cy="4046766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01AD5B9-2133-48FA-BAC6-F5AEBCF8D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45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831436" y="117591"/>
            <a:ext cx="4895850" cy="1112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endParaRPr lang="ko-KR" altLang="en-US" sz="32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HAFY_Hana</a:t>
            </a:r>
            <a:r>
              <a:rPr lang="en-US" altLang="ko-KR" sz="1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Auction For You</a:t>
            </a:r>
            <a:endParaRPr lang="ko-KR" altLang="en-US" sz="72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4E985A-3104-4B84-ACC1-7347CB76F1E6}"/>
              </a:ext>
            </a:extLst>
          </p:cNvPr>
          <p:cNvSpPr txBox="1"/>
          <p:nvPr/>
        </p:nvSpPr>
        <p:spPr>
          <a:xfrm>
            <a:off x="919214" y="7251971"/>
            <a:ext cx="7008347" cy="11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보다는 부유층들만 누릴 수 있는 거래방식이라는 선입견이 강하다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이러한 선입견을 깰 수 있는 저가의 간편 경매 플랫폼을 </a:t>
            </a:r>
            <a:endParaRPr lang="en-US" altLang="ko-KR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만들어 보고자 프로젝트를 기획하였다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쉽게 구할 수 있는 기성품이 늘어가면서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0EA188D-D24E-48B0-940C-3EA66189C75E}"/>
              </a:ext>
            </a:extLst>
          </p:cNvPr>
          <p:cNvCxnSpPr>
            <a:cxnSpLocks/>
          </p:cNvCxnSpPr>
          <p:nvPr/>
        </p:nvCxnSpPr>
        <p:spPr>
          <a:xfrm>
            <a:off x="3029803" y="1052269"/>
            <a:ext cx="818339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A25B5AE-CF19-437A-AEFE-25FD28D151F5}"/>
              </a:ext>
            </a:extLst>
          </p:cNvPr>
          <p:cNvSpPr txBox="1"/>
          <p:nvPr/>
        </p:nvSpPr>
        <p:spPr>
          <a:xfrm>
            <a:off x="3034906" y="2883440"/>
            <a:ext cx="612218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800" b="1" dirty="0"/>
              <a:t>감사합니다</a:t>
            </a:r>
            <a:r>
              <a:rPr lang="en-US" altLang="ko-KR" sz="8800" b="1" dirty="0"/>
              <a:t>.</a:t>
            </a:r>
            <a:endParaRPr lang="ko-KR" altLang="en-US" sz="8800" b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5521940-78E8-425C-B7BD-F9BEFC4A1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144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831436" y="117591"/>
            <a:ext cx="4895850" cy="1112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HAFY_Hana</a:t>
            </a:r>
            <a:r>
              <a:rPr lang="en-US" altLang="ko-KR" sz="1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Auction For You</a:t>
            </a:r>
            <a:endParaRPr lang="ko-KR" altLang="en-US" sz="72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4" name="직선 연결선 53"/>
          <p:cNvCxnSpPr>
            <a:cxnSpLocks/>
          </p:cNvCxnSpPr>
          <p:nvPr/>
        </p:nvCxnSpPr>
        <p:spPr>
          <a:xfrm>
            <a:off x="3029803" y="1052269"/>
            <a:ext cx="818339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CA6ADE-C973-4E52-B7C9-76FBFE557394}"/>
              </a:ext>
            </a:extLst>
          </p:cNvPr>
          <p:cNvSpPr/>
          <p:nvPr/>
        </p:nvSpPr>
        <p:spPr>
          <a:xfrm>
            <a:off x="1995109" y="1729868"/>
            <a:ext cx="487421" cy="487421"/>
          </a:xfrm>
          <a:prstGeom prst="rect">
            <a:avLst/>
          </a:prstGeom>
          <a:solidFill>
            <a:srgbClr val="E37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0A703C-2C12-409E-A796-1A17F62E3BD0}"/>
              </a:ext>
            </a:extLst>
          </p:cNvPr>
          <p:cNvSpPr txBox="1"/>
          <p:nvPr/>
        </p:nvSpPr>
        <p:spPr>
          <a:xfrm>
            <a:off x="2578823" y="1742745"/>
            <a:ext cx="1898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개요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99FD8FA-F87A-442E-98CD-8B1F07044FF4}"/>
              </a:ext>
            </a:extLst>
          </p:cNvPr>
          <p:cNvSpPr/>
          <p:nvPr/>
        </p:nvSpPr>
        <p:spPr>
          <a:xfrm>
            <a:off x="1995109" y="2553409"/>
            <a:ext cx="487421" cy="487421"/>
          </a:xfrm>
          <a:prstGeom prst="rect">
            <a:avLst/>
          </a:prstGeom>
          <a:solidFill>
            <a:srgbClr val="E37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0D57655-077E-455F-A02B-761D5EBC3FB3}"/>
              </a:ext>
            </a:extLst>
          </p:cNvPr>
          <p:cNvSpPr txBox="1"/>
          <p:nvPr/>
        </p:nvSpPr>
        <p:spPr>
          <a:xfrm>
            <a:off x="2578823" y="2566286"/>
            <a:ext cx="2789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온라인 경매시장 분석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FAFD3C3-84ED-495E-8D51-46F823DB978B}"/>
              </a:ext>
            </a:extLst>
          </p:cNvPr>
          <p:cNvSpPr/>
          <p:nvPr/>
        </p:nvSpPr>
        <p:spPr>
          <a:xfrm>
            <a:off x="1995109" y="5024033"/>
            <a:ext cx="487421" cy="487421"/>
          </a:xfrm>
          <a:prstGeom prst="rect">
            <a:avLst/>
          </a:prstGeom>
          <a:solidFill>
            <a:srgbClr val="E37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42D6FFF-C543-47A2-A0F1-E20ACEDEA35B}"/>
              </a:ext>
            </a:extLst>
          </p:cNvPr>
          <p:cNvSpPr txBox="1"/>
          <p:nvPr/>
        </p:nvSpPr>
        <p:spPr>
          <a:xfrm>
            <a:off x="2578823" y="5036910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개발환경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40E360E-D7BB-4C0F-9530-EFD679D1EDCE}"/>
              </a:ext>
            </a:extLst>
          </p:cNvPr>
          <p:cNvSpPr/>
          <p:nvPr/>
        </p:nvSpPr>
        <p:spPr>
          <a:xfrm>
            <a:off x="1995109" y="4200491"/>
            <a:ext cx="487421" cy="487421"/>
          </a:xfrm>
          <a:prstGeom prst="rect">
            <a:avLst/>
          </a:prstGeom>
          <a:solidFill>
            <a:srgbClr val="E37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9147E0F-3271-4DB0-AC08-8D45CE471BE9}"/>
              </a:ext>
            </a:extLst>
          </p:cNvPr>
          <p:cNvSpPr txBox="1"/>
          <p:nvPr/>
        </p:nvSpPr>
        <p:spPr>
          <a:xfrm>
            <a:off x="2578823" y="4213368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시연영상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6F8CD5C-E515-491D-A5B1-1320ED4205E8}"/>
              </a:ext>
            </a:extLst>
          </p:cNvPr>
          <p:cNvSpPr/>
          <p:nvPr/>
        </p:nvSpPr>
        <p:spPr>
          <a:xfrm>
            <a:off x="1995109" y="3376950"/>
            <a:ext cx="487421" cy="487421"/>
          </a:xfrm>
          <a:prstGeom prst="rect">
            <a:avLst/>
          </a:prstGeom>
          <a:solidFill>
            <a:srgbClr val="E37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2682DDA-779F-4650-88D4-324D35AC2396}"/>
              </a:ext>
            </a:extLst>
          </p:cNvPr>
          <p:cNvSpPr txBox="1"/>
          <p:nvPr/>
        </p:nvSpPr>
        <p:spPr>
          <a:xfrm>
            <a:off x="2578823" y="3389827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하피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is...</a:t>
            </a:r>
            <a:endParaRPr lang="ko-KR" altLang="en-US" sz="2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46FDC90-258D-4C12-AB42-B1E328FD84B2}"/>
              </a:ext>
            </a:extLst>
          </p:cNvPr>
          <p:cNvSpPr/>
          <p:nvPr/>
        </p:nvSpPr>
        <p:spPr>
          <a:xfrm>
            <a:off x="6182049" y="1716989"/>
            <a:ext cx="487421" cy="487421"/>
          </a:xfrm>
          <a:prstGeom prst="rect">
            <a:avLst/>
          </a:prstGeom>
          <a:solidFill>
            <a:srgbClr val="E37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E82AB0-59F5-4D0E-A4BD-9E8D46395A57}"/>
              </a:ext>
            </a:extLst>
          </p:cNvPr>
          <p:cNvSpPr txBox="1"/>
          <p:nvPr/>
        </p:nvSpPr>
        <p:spPr>
          <a:xfrm>
            <a:off x="6765763" y="1729866"/>
            <a:ext cx="1667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ERD</a:t>
            </a:r>
            <a:endParaRPr lang="ko-KR" altLang="en-US" sz="2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DBE44D4-341C-45C5-B31E-A57FDC70FBB7}"/>
              </a:ext>
            </a:extLst>
          </p:cNvPr>
          <p:cNvSpPr/>
          <p:nvPr/>
        </p:nvSpPr>
        <p:spPr>
          <a:xfrm>
            <a:off x="6182049" y="2539908"/>
            <a:ext cx="487421" cy="487421"/>
          </a:xfrm>
          <a:prstGeom prst="rect">
            <a:avLst/>
          </a:prstGeom>
          <a:solidFill>
            <a:srgbClr val="E37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3BF682-C2C3-428B-902A-3DADD40FB37A}"/>
              </a:ext>
            </a:extLst>
          </p:cNvPr>
          <p:cNvSpPr txBox="1"/>
          <p:nvPr/>
        </p:nvSpPr>
        <p:spPr>
          <a:xfrm>
            <a:off x="6765763" y="2552785"/>
            <a:ext cx="1898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일정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335E71E-E730-4F6E-9D9A-C5D786D7D1A8}"/>
              </a:ext>
            </a:extLst>
          </p:cNvPr>
          <p:cNvSpPr/>
          <p:nvPr/>
        </p:nvSpPr>
        <p:spPr>
          <a:xfrm>
            <a:off x="6182049" y="3376950"/>
            <a:ext cx="487421" cy="487421"/>
          </a:xfrm>
          <a:prstGeom prst="rect">
            <a:avLst/>
          </a:prstGeom>
          <a:solidFill>
            <a:srgbClr val="E37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ADBA95-0111-4513-891C-E0FAC384191C}"/>
              </a:ext>
            </a:extLst>
          </p:cNvPr>
          <p:cNvSpPr txBox="1"/>
          <p:nvPr/>
        </p:nvSpPr>
        <p:spPr>
          <a:xfrm>
            <a:off x="6765763" y="3389827"/>
            <a:ext cx="2789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기대효과 및 활용방안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A33D0A-15C7-4C40-92E7-459733FEA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516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2FF5D7D-CB36-4602-969C-3A206D085CB6}"/>
              </a:ext>
            </a:extLst>
          </p:cNvPr>
          <p:cNvSpPr/>
          <p:nvPr/>
        </p:nvSpPr>
        <p:spPr>
          <a:xfrm>
            <a:off x="253695" y="5431809"/>
            <a:ext cx="11684610" cy="1091821"/>
          </a:xfrm>
          <a:prstGeom prst="roundRect">
            <a:avLst/>
          </a:prstGeom>
          <a:solidFill>
            <a:srgbClr val="CAC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CA3A40-8B7B-4174-A5BB-09E25D829380}"/>
              </a:ext>
            </a:extLst>
          </p:cNvPr>
          <p:cNvSpPr txBox="1"/>
          <p:nvPr/>
        </p:nvSpPr>
        <p:spPr>
          <a:xfrm>
            <a:off x="253695" y="1317826"/>
            <a:ext cx="11779187" cy="40241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 </a:t>
            </a:r>
            <a:r>
              <a:rPr lang="ko-KR" altLang="en-US" sz="2000" b="1" dirty="0">
                <a:solidFill>
                  <a:schemeClr val="bg1"/>
                </a:solidFill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배경</a:t>
            </a:r>
            <a:endParaRPr lang="en-US" altLang="ko-KR" sz="2000" b="1" dirty="0">
              <a:solidFill>
                <a:schemeClr val="bg1"/>
              </a:solidFill>
              <a:highlight>
                <a:srgbClr val="000000"/>
              </a:highligh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금융권의 생활밀착형 플랫폼 무한경쟁 시대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하나금융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/>
            <a:r>
              <a:rPr lang="en-US" altLang="ko-KR" dirty="0"/>
              <a:t>ex) </a:t>
            </a:r>
            <a:r>
              <a:rPr lang="ko-KR" altLang="en-US" dirty="0"/>
              <a:t>스마트스코어</a:t>
            </a:r>
            <a:r>
              <a:rPr lang="en-US" altLang="ko-KR" dirty="0"/>
              <a:t>(</a:t>
            </a:r>
            <a:r>
              <a:rPr lang="ko-KR" altLang="en-US" dirty="0"/>
              <a:t>골프</a:t>
            </a:r>
            <a:r>
              <a:rPr lang="en-US" altLang="ko-KR" dirty="0"/>
              <a:t>), </a:t>
            </a:r>
            <a:r>
              <a:rPr lang="ko-KR" altLang="en-US" dirty="0" err="1"/>
              <a:t>쿠프마케팅</a:t>
            </a:r>
            <a:r>
              <a:rPr lang="en-US" altLang="ko-KR" dirty="0"/>
              <a:t>(</a:t>
            </a:r>
            <a:r>
              <a:rPr lang="ko-KR" altLang="en-US" dirty="0"/>
              <a:t>쇼핑</a:t>
            </a:r>
            <a:r>
              <a:rPr lang="en-US" altLang="ko-KR" dirty="0"/>
              <a:t>), </a:t>
            </a:r>
            <a:r>
              <a:rPr lang="ko-KR" altLang="en-US" dirty="0" err="1"/>
              <a:t>마이버킷리스트</a:t>
            </a:r>
            <a:r>
              <a:rPr lang="en-US" altLang="ko-KR" dirty="0"/>
              <a:t>(</a:t>
            </a:r>
            <a:r>
              <a:rPr lang="ko-KR" altLang="en-US" dirty="0"/>
              <a:t>여행</a:t>
            </a:r>
            <a:r>
              <a:rPr lang="en-US" altLang="ko-KR" dirty="0"/>
              <a:t>), </a:t>
            </a:r>
            <a:r>
              <a:rPr lang="ko-KR" altLang="en-US" dirty="0"/>
              <a:t>자동차관리</a:t>
            </a:r>
            <a:r>
              <a:rPr lang="en-US" altLang="ko-KR" dirty="0"/>
              <a:t>(</a:t>
            </a:r>
            <a:r>
              <a:rPr lang="ko-KR" altLang="en-US" dirty="0" err="1"/>
              <a:t>엔카닷컴</a:t>
            </a:r>
            <a:r>
              <a:rPr lang="en-US" altLang="ko-KR" dirty="0"/>
              <a:t>, </a:t>
            </a:r>
            <a:r>
              <a:rPr lang="ko-KR" altLang="en-US" dirty="0" err="1"/>
              <a:t>겟차</a:t>
            </a:r>
            <a:r>
              <a:rPr lang="en-US" altLang="ko-KR" dirty="0"/>
              <a:t>, GS</a:t>
            </a:r>
            <a:r>
              <a:rPr lang="ko-KR" altLang="en-US" dirty="0" err="1"/>
              <a:t>엠비즈</a:t>
            </a:r>
            <a:r>
              <a:rPr lang="en-US" altLang="ko-KR" dirty="0"/>
              <a:t>)</a:t>
            </a:r>
            <a:br>
              <a:rPr lang="ko-KR" altLang="en-US" dirty="0"/>
            </a:br>
            <a:r>
              <a:rPr lang="ko-KR" altLang="en-US" dirty="0"/>
              <a:t>    차용증송금</a:t>
            </a:r>
            <a:r>
              <a:rPr lang="en-US" altLang="ko-KR" dirty="0"/>
              <a:t>(</a:t>
            </a:r>
            <a:r>
              <a:rPr lang="ko-KR" altLang="en-US" dirty="0"/>
              <a:t>지인 간의 부채관리</a:t>
            </a:r>
            <a:r>
              <a:rPr lang="en-US" altLang="ko-KR" dirty="0"/>
              <a:t>), </a:t>
            </a:r>
            <a:r>
              <a:rPr lang="ko-KR" altLang="en-US" dirty="0"/>
              <a:t>내 마음 송금</a:t>
            </a:r>
            <a:r>
              <a:rPr lang="en-US" altLang="ko-KR" dirty="0"/>
              <a:t>(</a:t>
            </a:r>
            <a:r>
              <a:rPr lang="ko-KR" altLang="en-US" dirty="0"/>
              <a:t>경조사 챙기기</a:t>
            </a:r>
            <a:r>
              <a:rPr lang="en-US" altLang="ko-KR" dirty="0"/>
              <a:t>), </a:t>
            </a:r>
            <a:r>
              <a:rPr lang="ko-KR" altLang="en-US" dirty="0"/>
              <a:t>글로벌페이 송금</a:t>
            </a:r>
            <a:r>
              <a:rPr lang="en-US" altLang="ko-KR" dirty="0"/>
              <a:t>(</a:t>
            </a:r>
            <a:r>
              <a:rPr lang="ko-KR" altLang="en-US" dirty="0"/>
              <a:t>실시간 해외송금</a:t>
            </a:r>
            <a:r>
              <a:rPr lang="en-US" altLang="ko-KR" dirty="0"/>
              <a:t>)</a:t>
            </a:r>
          </a:p>
          <a:p>
            <a:pPr lvl="2"/>
            <a:endParaRPr lang="en-US" altLang="ko-KR" sz="10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KB</a:t>
            </a:r>
            <a:r>
              <a:rPr lang="ko-KR" altLang="en-US" dirty="0"/>
              <a:t>금융</a:t>
            </a:r>
            <a:endParaRPr lang="en-US" altLang="ko-KR" dirty="0"/>
          </a:p>
          <a:p>
            <a:pPr lvl="2"/>
            <a:r>
              <a:rPr lang="en-US" altLang="ko-KR" dirty="0"/>
              <a:t>ex) </a:t>
            </a:r>
            <a:r>
              <a:rPr lang="ko-KR" altLang="en-US" dirty="0" err="1"/>
              <a:t>리브</a:t>
            </a:r>
            <a:r>
              <a:rPr lang="ko-KR" altLang="en-US" dirty="0"/>
              <a:t> 엠</a:t>
            </a:r>
            <a:r>
              <a:rPr lang="en-US" altLang="ko-KR" dirty="0"/>
              <a:t>(</a:t>
            </a:r>
            <a:r>
              <a:rPr lang="ko-KR" altLang="en-US" dirty="0"/>
              <a:t>통신서비스</a:t>
            </a:r>
            <a:r>
              <a:rPr lang="en-US" altLang="ko-KR" dirty="0"/>
              <a:t>)</a:t>
            </a:r>
          </a:p>
          <a:p>
            <a:pPr lvl="2"/>
            <a:endParaRPr lang="en-US" altLang="ko-KR" sz="10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신한금융</a:t>
            </a:r>
            <a:endParaRPr lang="en-US" altLang="ko-KR" dirty="0"/>
          </a:p>
          <a:p>
            <a:pPr lvl="2"/>
            <a:r>
              <a:rPr lang="en-US" altLang="ko-KR" dirty="0"/>
              <a:t>ex) SOL</a:t>
            </a:r>
            <a:r>
              <a:rPr lang="ko-KR" altLang="en-US" dirty="0"/>
              <a:t>야구</a:t>
            </a:r>
            <a:r>
              <a:rPr lang="en-US" altLang="ko-KR" dirty="0"/>
              <a:t>(</a:t>
            </a:r>
            <a:r>
              <a:rPr lang="ko-KR" altLang="en-US" dirty="0"/>
              <a:t>야구플랫폼</a:t>
            </a:r>
            <a:r>
              <a:rPr lang="en-US" altLang="ko-KR" dirty="0"/>
              <a:t>), SOL</a:t>
            </a:r>
            <a:r>
              <a:rPr lang="ko-KR" altLang="en-US" dirty="0"/>
              <a:t>페이</a:t>
            </a:r>
            <a:r>
              <a:rPr lang="en-US" altLang="ko-KR" dirty="0"/>
              <a:t>(</a:t>
            </a:r>
            <a:r>
              <a:rPr lang="ko-KR" altLang="en-US" dirty="0"/>
              <a:t>결제</a:t>
            </a:r>
            <a:r>
              <a:rPr lang="en-US" altLang="ko-KR" dirty="0"/>
              <a:t>), SOL</a:t>
            </a:r>
            <a:r>
              <a:rPr lang="ko-KR" altLang="en-US" dirty="0"/>
              <a:t>클래스</a:t>
            </a:r>
            <a:r>
              <a:rPr lang="en-US" altLang="ko-KR" dirty="0"/>
              <a:t>(</a:t>
            </a:r>
            <a:r>
              <a:rPr lang="ko-KR" altLang="en-US" dirty="0"/>
              <a:t>취미생활 지원</a:t>
            </a:r>
            <a:r>
              <a:rPr lang="en-US" altLang="ko-KR" dirty="0"/>
              <a:t>)</a:t>
            </a:r>
          </a:p>
          <a:p>
            <a:pPr lvl="2"/>
            <a:endParaRPr lang="en-US" altLang="ko-KR" sz="10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우리금융</a:t>
            </a:r>
            <a:endParaRPr lang="en-US" altLang="ko-KR" dirty="0"/>
          </a:p>
          <a:p>
            <a:pPr lvl="2"/>
            <a:r>
              <a:rPr lang="en-US" altLang="ko-KR" dirty="0"/>
              <a:t>ex) </a:t>
            </a:r>
            <a:r>
              <a:rPr lang="ko-KR" altLang="en-US" dirty="0" err="1"/>
              <a:t>아톤</a:t>
            </a:r>
            <a:r>
              <a:rPr lang="en-US" altLang="ko-KR" dirty="0"/>
              <a:t>(</a:t>
            </a:r>
            <a:r>
              <a:rPr lang="ko-KR" altLang="en-US" dirty="0"/>
              <a:t>증권추천</a:t>
            </a:r>
            <a:r>
              <a:rPr lang="en-US" altLang="ko-KR" dirty="0"/>
              <a:t>), </a:t>
            </a:r>
            <a:r>
              <a:rPr lang="ko-KR" altLang="en-US" dirty="0" err="1"/>
              <a:t>데이터유니버스</a:t>
            </a:r>
            <a:r>
              <a:rPr lang="en-US" altLang="ko-KR" dirty="0"/>
              <a:t>(</a:t>
            </a:r>
            <a:r>
              <a:rPr lang="ko-KR" altLang="en-US" dirty="0"/>
              <a:t>금융사기 예방</a:t>
            </a:r>
            <a:r>
              <a:rPr lang="en-US" altLang="ko-KR" dirty="0"/>
              <a:t>), </a:t>
            </a:r>
            <a:r>
              <a:rPr lang="ko-KR" altLang="en-US" dirty="0" err="1"/>
              <a:t>차봇</a:t>
            </a:r>
            <a:r>
              <a:rPr lang="en-US" altLang="ko-KR" dirty="0"/>
              <a:t>(</a:t>
            </a:r>
            <a:r>
              <a:rPr lang="ko-KR" altLang="en-US" dirty="0"/>
              <a:t>차량시세 및 보험료 조회</a:t>
            </a:r>
            <a:r>
              <a:rPr lang="en-US" altLang="ko-KR" dirty="0"/>
              <a:t>)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31436" y="117591"/>
            <a:ext cx="4895850" cy="1112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개요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HAFY_Hana</a:t>
            </a:r>
            <a:r>
              <a:rPr lang="en-US" altLang="ko-KR" sz="1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Auction For You</a:t>
            </a:r>
            <a:endParaRPr lang="ko-KR" altLang="en-US" sz="72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0EA188D-D24E-48B0-940C-3EA66189C75E}"/>
              </a:ext>
            </a:extLst>
          </p:cNvPr>
          <p:cNvCxnSpPr>
            <a:cxnSpLocks/>
          </p:cNvCxnSpPr>
          <p:nvPr/>
        </p:nvCxnSpPr>
        <p:spPr>
          <a:xfrm>
            <a:off x="3029803" y="1052269"/>
            <a:ext cx="818339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CDD446E-0567-4803-ADC3-F37D0C185AC1}"/>
              </a:ext>
            </a:extLst>
          </p:cNvPr>
          <p:cNvSpPr txBox="1"/>
          <p:nvPr/>
        </p:nvSpPr>
        <p:spPr>
          <a:xfrm>
            <a:off x="12682330" y="1230140"/>
            <a:ext cx="71622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3"/>
              </a:rPr>
              <a:t>https://news.einfomax.co.kr/news/articleView.html?idxno=4103342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http://www.sisajournal-e.com/news/articleView.html?idxno=208677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08FC5E-A9F3-4EE6-8F5C-CA73F8407992}"/>
              </a:ext>
            </a:extLst>
          </p:cNvPr>
          <p:cNvSpPr txBox="1"/>
          <p:nvPr/>
        </p:nvSpPr>
        <p:spPr>
          <a:xfrm>
            <a:off x="253695" y="5754409"/>
            <a:ext cx="10944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    </a:t>
            </a:r>
            <a:r>
              <a:rPr lang="ko-KR" altLang="en-US" sz="2400" b="1" dirty="0" err="1"/>
              <a:t>오픈뱅킹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빅데이터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간편결제 등의 서비스</a:t>
            </a:r>
            <a:r>
              <a:rPr lang="ko-KR" altLang="en-US" sz="2400" dirty="0"/>
              <a:t>          </a:t>
            </a:r>
            <a:r>
              <a:rPr lang="ko-KR" altLang="en-US" sz="2400" b="1" dirty="0"/>
              <a:t>다양한 생활금융 플랫폼</a:t>
            </a:r>
            <a:endParaRPr lang="ko-KR" altLang="en-US" sz="2000" b="1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40DB2AB1-1737-4D8C-A69E-437968AFE7FF}"/>
              </a:ext>
            </a:extLst>
          </p:cNvPr>
          <p:cNvSpPr/>
          <p:nvPr/>
        </p:nvSpPr>
        <p:spPr>
          <a:xfrm>
            <a:off x="6803159" y="5724932"/>
            <a:ext cx="636683" cy="484632"/>
          </a:xfrm>
          <a:prstGeom prst="rightArrow">
            <a:avLst/>
          </a:prstGeom>
          <a:solidFill>
            <a:srgbClr val="E37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A10CA5-2664-4324-8683-E57F580E4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709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CA3A40-8B7B-4174-A5BB-09E25D829380}"/>
              </a:ext>
            </a:extLst>
          </p:cNvPr>
          <p:cNvSpPr txBox="1"/>
          <p:nvPr/>
        </p:nvSpPr>
        <p:spPr>
          <a:xfrm>
            <a:off x="253695" y="1317826"/>
            <a:ext cx="5261377" cy="3966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000" b="1" dirty="0">
                <a:solidFill>
                  <a:schemeClr val="bg1"/>
                </a:solidFill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목적</a:t>
            </a:r>
            <a:endParaRPr lang="en-US" altLang="ko-KR" sz="2000" b="1" dirty="0">
              <a:solidFill>
                <a:schemeClr val="bg1"/>
              </a:solidFill>
              <a:highlight>
                <a:srgbClr val="000000"/>
              </a:highligh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모임통장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오픈뱅킹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서비스를 활용한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경매 앱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(HAFY)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제작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Why</a:t>
            </a:r>
            <a:r>
              <a:rPr lang="ko-KR" altLang="en-US" sz="2000" b="1" dirty="0">
                <a:solidFill>
                  <a:schemeClr val="bg1"/>
                </a:solidFill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경매 </a:t>
            </a:r>
            <a:r>
              <a:rPr lang="en-US" altLang="ko-KR" sz="2000" b="1" dirty="0">
                <a:solidFill>
                  <a:schemeClr val="bg1"/>
                </a:solidFill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사회적 배경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유니크 아이템을 원하는 소비자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 상품 경매 앱의 부재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미술품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부동산 경매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활성화된 중고거래 시장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(ex.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당근마켓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31436" y="117591"/>
            <a:ext cx="4895850" cy="1112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개요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HAFY_Hana</a:t>
            </a:r>
            <a:r>
              <a:rPr lang="en-US" altLang="ko-KR" sz="1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Auction For You</a:t>
            </a:r>
            <a:endParaRPr lang="ko-KR" altLang="en-US" sz="72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0EA188D-D24E-48B0-940C-3EA66189C75E}"/>
              </a:ext>
            </a:extLst>
          </p:cNvPr>
          <p:cNvCxnSpPr>
            <a:cxnSpLocks/>
          </p:cNvCxnSpPr>
          <p:nvPr/>
        </p:nvCxnSpPr>
        <p:spPr>
          <a:xfrm>
            <a:off x="3029803" y="1052269"/>
            <a:ext cx="818339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CDD446E-0567-4803-ADC3-F37D0C185AC1}"/>
              </a:ext>
            </a:extLst>
          </p:cNvPr>
          <p:cNvSpPr txBox="1"/>
          <p:nvPr/>
        </p:nvSpPr>
        <p:spPr>
          <a:xfrm>
            <a:off x="12682330" y="1230140"/>
            <a:ext cx="1759180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3"/>
              </a:rPr>
              <a:t>https://news.einfomax.co.kr/news/articleView.html?idxno=4103342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http://www.sisajournal-e.com/news/articleView.html?idxno=208677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https://www.sedaily.com/NewsVIew/1VQOZ0SZQC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평창 </a:t>
            </a:r>
            <a:r>
              <a:rPr lang="ko-KR" altLang="en-US" dirty="0" err="1"/>
              <a:t>롱패딩</a:t>
            </a:r>
            <a:r>
              <a:rPr lang="ko-KR" altLang="en-US" dirty="0"/>
              <a:t> </a:t>
            </a:r>
            <a:r>
              <a:rPr lang="en-US" altLang="ko-KR" dirty="0"/>
              <a:t>15</a:t>
            </a:r>
            <a:r>
              <a:rPr lang="ko-KR" altLang="en-US" dirty="0"/>
              <a:t>만원 </a:t>
            </a:r>
            <a:r>
              <a:rPr lang="en-US" altLang="ko-KR" dirty="0"/>
              <a:t>-&gt; 49</a:t>
            </a:r>
            <a:r>
              <a:rPr lang="ko-KR" altLang="en-US" dirty="0"/>
              <a:t>만원 </a:t>
            </a:r>
            <a:r>
              <a:rPr lang="ko-KR" altLang="en-US" dirty="0" err="1"/>
              <a:t>리셀</a:t>
            </a:r>
            <a:endParaRPr lang="en-US" altLang="ko-KR" dirty="0"/>
          </a:p>
          <a:p>
            <a:r>
              <a:rPr lang="en-US" altLang="ko-KR" dirty="0">
                <a:hlinkClick r:id="rId6"/>
              </a:rPr>
              <a:t>https://m.post.naver.com/viewer/postView.nhn?volumeNo=10954430&amp;memberNo=5246326&amp;vType=VERTICAL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되파는건</a:t>
            </a:r>
            <a:r>
              <a:rPr lang="ko-KR" altLang="en-US" dirty="0"/>
              <a:t> 문제다 </a:t>
            </a:r>
            <a:r>
              <a:rPr lang="en-US" altLang="ko-KR" dirty="0"/>
              <a:t>‘</a:t>
            </a:r>
            <a:r>
              <a:rPr lang="ko-KR" altLang="en-US" dirty="0" err="1"/>
              <a:t>리셀러</a:t>
            </a:r>
            <a:r>
              <a:rPr lang="en-US" altLang="ko-KR" dirty="0"/>
              <a:t>’</a:t>
            </a:r>
          </a:p>
          <a:p>
            <a:r>
              <a:rPr lang="en-US" altLang="ko-KR" dirty="0">
                <a:hlinkClick r:id="rId7"/>
              </a:rPr>
              <a:t>https://m.post.naver.com/viewer/postView.nhn?volumeNo=22493195&amp;memberNo=31588952&amp;searchKeyword=%EB%A6%AC%EC%85%80%EB%9F%AC&amp;searchRank=5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리셀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세금문제</a:t>
            </a:r>
            <a:endParaRPr lang="en-US" altLang="ko-KR" dirty="0"/>
          </a:p>
          <a:p>
            <a:r>
              <a:rPr lang="en-US" altLang="ko-KR" dirty="0">
                <a:hlinkClick r:id="rId8"/>
              </a:rPr>
              <a:t>https://m.post.naver.com/viewer/postView.nhn?volumeNo=29045600&amp;memberNo=997329&amp;searchKeyword=%EB%A6%AC%EC%85%80%EB%9F%AC&amp;searchRank=10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681EDA1-220F-4E3A-B27E-F7C3141572F3}"/>
              </a:ext>
            </a:extLst>
          </p:cNvPr>
          <p:cNvSpPr/>
          <p:nvPr/>
        </p:nvSpPr>
        <p:spPr>
          <a:xfrm>
            <a:off x="253695" y="5326010"/>
            <a:ext cx="5353130" cy="1303343"/>
          </a:xfrm>
          <a:prstGeom prst="roundRect">
            <a:avLst/>
          </a:prstGeom>
          <a:solidFill>
            <a:srgbClr val="CAC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경매</a:t>
            </a:r>
            <a:r>
              <a:rPr lang="en-US" altLang="ko-KR" b="1" dirty="0">
                <a:solidFill>
                  <a:schemeClr val="tx1"/>
                </a:solidFill>
              </a:rPr>
              <a:t> : </a:t>
            </a:r>
            <a:r>
              <a:rPr lang="ko-KR" altLang="en-US" b="1" dirty="0">
                <a:solidFill>
                  <a:schemeClr val="tx1"/>
                </a:solidFill>
              </a:rPr>
              <a:t>수제품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중고품 등의 거래를 통해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유니크한 아이템을 원하는 소비자의 수요를 충족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BDC7519-04F9-4A44-AEBA-5ED986FECADC}"/>
              </a:ext>
            </a:extLst>
          </p:cNvPr>
          <p:cNvCxnSpPr>
            <a:cxnSpLocks/>
          </p:cNvCxnSpPr>
          <p:nvPr/>
        </p:nvCxnSpPr>
        <p:spPr>
          <a:xfrm>
            <a:off x="6096000" y="1317826"/>
            <a:ext cx="0" cy="5311527"/>
          </a:xfrm>
          <a:prstGeom prst="line">
            <a:avLst/>
          </a:prstGeom>
          <a:ln>
            <a:solidFill>
              <a:srgbClr val="CACC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ABDEDB6-103B-451E-A9EC-2E3387D772BF}"/>
              </a:ext>
            </a:extLst>
          </p:cNvPr>
          <p:cNvSpPr txBox="1"/>
          <p:nvPr/>
        </p:nvSpPr>
        <p:spPr>
          <a:xfrm>
            <a:off x="6508066" y="1314817"/>
            <a:ext cx="5690982" cy="3874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2000" b="1" dirty="0">
                <a:solidFill>
                  <a:schemeClr val="bg1"/>
                </a:solidFill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경매 앱의 필요조건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다양성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가격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카테고리에 제한이 없는 다양한 상품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접근성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언제 어디서든 간편하게 경매에 참여할 수 있는 형태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신뢰성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신뢰할 수 있는 상거래 중매 기관의 플랫폼 운영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경제성</a:t>
            </a:r>
            <a:endParaRPr lang="en-US" altLang="ko-KR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: </a:t>
            </a:r>
            <a:r>
              <a:rPr lang="ko-KR" altLang="en-US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금융 플랫폼 운영 경험에 따른 낮은 경매 플랫폼 운영비용</a:t>
            </a:r>
            <a:endParaRPr lang="en-US" altLang="ko-KR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717876-2F86-4620-9338-FF8DFB511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63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1ECFFE-2E74-4927-B26E-DC9BE143F358}"/>
              </a:ext>
            </a:extLst>
          </p:cNvPr>
          <p:cNvSpPr/>
          <p:nvPr/>
        </p:nvSpPr>
        <p:spPr>
          <a:xfrm>
            <a:off x="831436" y="117591"/>
            <a:ext cx="4895850" cy="1112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온라인 경매시장 분석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HAFY_Hana</a:t>
            </a:r>
            <a:r>
              <a:rPr lang="en-US" altLang="ko-KR" sz="1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Auction For You</a:t>
            </a:r>
            <a:endParaRPr lang="ko-KR" altLang="en-US" sz="72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5C1A76B-45B1-4CA0-BA96-11ED60517DBC}"/>
              </a:ext>
            </a:extLst>
          </p:cNvPr>
          <p:cNvCxnSpPr>
            <a:cxnSpLocks/>
          </p:cNvCxnSpPr>
          <p:nvPr/>
        </p:nvCxnSpPr>
        <p:spPr>
          <a:xfrm>
            <a:off x="3029803" y="1052269"/>
            <a:ext cx="818339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658DC-9CA2-4645-A14E-FD218E093373}"/>
              </a:ext>
            </a:extLst>
          </p:cNvPr>
          <p:cNvSpPr txBox="1"/>
          <p:nvPr/>
        </p:nvSpPr>
        <p:spPr>
          <a:xfrm>
            <a:off x="1909609" y="7306142"/>
            <a:ext cx="703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옥션 중고장터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3"/>
              </a:rPr>
              <a:t>http://corners.auction.co.kr/corner/UsedBest.aspx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200035-CA0D-4CD9-BD9B-BE2CEC8D2CCB}"/>
              </a:ext>
            </a:extLst>
          </p:cNvPr>
          <p:cNvSpPr/>
          <p:nvPr/>
        </p:nvSpPr>
        <p:spPr>
          <a:xfrm>
            <a:off x="1909609" y="7721593"/>
            <a:ext cx="5017562" cy="243546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/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회사개요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2005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년에 설립된 국내 대표 미술품 경매회사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주요 상품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 물품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가격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천만 원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입찰방식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온라인 호가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낙찰액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미정산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시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각 경매물품의 낙찰일로부터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이내에 금액을 낙찰자로부터 </a:t>
            </a:r>
            <a:r>
              <a:rPr lang="ko-KR" altLang="en-US" sz="12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완납받지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못하는 경우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낙찰가의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30%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해당하는 금액 을 낙찰자에게 청구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</a:t>
            </a:r>
          </a:p>
        </p:txBody>
      </p:sp>
      <p:graphicFrame>
        <p:nvGraphicFramePr>
          <p:cNvPr id="18" name="표 2">
            <a:extLst>
              <a:ext uri="{FF2B5EF4-FFF2-40B4-BE49-F238E27FC236}">
                <a16:creationId xmlns:a16="http://schemas.microsoft.com/office/drawing/2014/main" id="{2D321B00-7CC4-4FAB-B6AE-68E44124A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099697"/>
              </p:ext>
            </p:extLst>
          </p:nvPr>
        </p:nvGraphicFramePr>
        <p:xfrm>
          <a:off x="238540" y="1515460"/>
          <a:ext cx="7606747" cy="49608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7164">
                  <a:extLst>
                    <a:ext uri="{9D8B030D-6E8A-4147-A177-3AD203B41FA5}">
                      <a16:colId xmlns:a16="http://schemas.microsoft.com/office/drawing/2014/main" val="949651201"/>
                    </a:ext>
                  </a:extLst>
                </a:gridCol>
                <a:gridCol w="2941983">
                  <a:extLst>
                    <a:ext uri="{9D8B030D-6E8A-4147-A177-3AD203B41FA5}">
                      <a16:colId xmlns:a16="http://schemas.microsoft.com/office/drawing/2014/main" val="3816471232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116838202"/>
                    </a:ext>
                  </a:extLst>
                </a:gridCol>
              </a:tblGrid>
              <a:tr h="67148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코베이</a:t>
                      </a:r>
                      <a:endParaRPr lang="en-US" altLang="ko-KR" sz="24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endParaRPr lang="ko-KR" altLang="en-US" sz="24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케이옥션</a:t>
                      </a:r>
                      <a:endParaRPr lang="en-US" altLang="ko-KR" sz="2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endParaRPr lang="ko-KR" altLang="en-US" sz="2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322577"/>
                  </a:ext>
                </a:extLst>
              </a:tr>
              <a:tr h="6357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1999</a:t>
                      </a:r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년에 설립된 국내 최초의 취미예술품 전문 경매 사이트</a:t>
                      </a:r>
                      <a:endParaRPr lang="en-US" altLang="ko-KR" sz="1800" b="1" kern="12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2005</a:t>
                      </a:r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년에 설립된 국내 대표 미술품 경매회사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333910"/>
                  </a:ext>
                </a:extLst>
              </a:tr>
              <a:tr h="5446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다양성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미술품</a:t>
                      </a:r>
                      <a:r>
                        <a:rPr lang="en-US" altLang="ko-KR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골동품에 한정 </a:t>
                      </a:r>
                      <a:r>
                        <a:rPr lang="en-US" altLang="ko-KR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만 원 이상</a:t>
                      </a:r>
                      <a:r>
                        <a:rPr lang="en-US" altLang="ko-KR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  <a:endParaRPr lang="ko-KR" altLang="en-US" sz="1800" b="1" kern="12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미술품에 한정 </a:t>
                      </a:r>
                      <a:r>
                        <a:rPr lang="en-US" altLang="ko-KR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백만 원 이상</a:t>
                      </a:r>
                      <a:r>
                        <a:rPr lang="en-US" altLang="ko-KR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  <a:endParaRPr lang="ko-KR" altLang="en-US" sz="1800" b="1" kern="12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444143"/>
                  </a:ext>
                </a:extLst>
              </a:tr>
              <a:tr h="8456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접근성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모바일 앱 有</a:t>
                      </a:r>
                      <a:endParaRPr lang="en-US" altLang="ko-KR" sz="1800" b="1" kern="12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모바일 앱 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749841"/>
                  </a:ext>
                </a:extLst>
              </a:tr>
              <a:tr h="424069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신뢰성</a:t>
                      </a:r>
                    </a:p>
                    <a:p>
                      <a:pPr latinLnBrk="1"/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온라인 호가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온라인 호가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071497"/>
                  </a:ext>
                </a:extLst>
              </a:tr>
              <a:tr h="947975">
                <a:tc vMerge="1">
                  <a:txBody>
                    <a:bodyPr/>
                    <a:lstStyle/>
                    <a:p>
                      <a:pPr latinLnBrk="1"/>
                      <a:endParaRPr lang="ko-KR" altLang="en-US" sz="1800" b="1" kern="12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ko-KR" altLang="en-US" sz="1800" b="1" kern="12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미정산</a:t>
                      </a:r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</a:t>
                      </a:r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건 이상 누적 시 </a:t>
                      </a:r>
                      <a:r>
                        <a:rPr lang="ko-KR" altLang="en-US" sz="1800" b="1" kern="12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코베이</a:t>
                      </a:r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이용제한 및 입찰수수료 발생 </a:t>
                      </a:r>
                      <a:r>
                        <a:rPr lang="en-US" altLang="ko-KR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b="1" kern="12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highlight>
                            <a:srgbClr val="FFFF00"/>
                          </a:highlight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미정산</a:t>
                      </a:r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highlight>
                            <a:srgbClr val="FFFF00"/>
                          </a:highlight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가능성 有</a:t>
                      </a:r>
                      <a:r>
                        <a:rPr lang="en-US" altLang="ko-KR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낙찰일로부터 </a:t>
                      </a:r>
                      <a:r>
                        <a:rPr lang="en-US" altLang="ko-KR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7</a:t>
                      </a:r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일 이내에 금액을 완납하지 않으면 낙찰가의 </a:t>
                      </a:r>
                      <a:r>
                        <a:rPr lang="en-US" altLang="ko-KR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30%</a:t>
                      </a:r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에 해당하는 금액 납부</a:t>
                      </a:r>
                      <a:r>
                        <a:rPr lang="en-US" altLang="ko-KR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b="1" kern="12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highlight>
                            <a:srgbClr val="FFFF00"/>
                          </a:highlight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미정산</a:t>
                      </a:r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highlight>
                            <a:srgbClr val="FFFF00"/>
                          </a:highlight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가능성 有</a:t>
                      </a:r>
                      <a:r>
                        <a:rPr lang="en-US" altLang="ko-KR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  <a:endParaRPr lang="ko-KR" altLang="en-US" sz="1800" b="1" kern="12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2422"/>
                  </a:ext>
                </a:extLst>
              </a:tr>
              <a:tr h="5446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경제성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금융 서비스 관련 플랫폼 운영 경험 無 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금융 서비스 관련 플랫폼 운영 경험 無 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966325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8B66FA8-4532-44AB-8AA5-5F47F1C44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146974"/>
              </p:ext>
            </p:extLst>
          </p:nvPr>
        </p:nvGraphicFramePr>
        <p:xfrm>
          <a:off x="7979964" y="1515459"/>
          <a:ext cx="4019879" cy="49703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19879">
                  <a:extLst>
                    <a:ext uri="{9D8B030D-6E8A-4147-A177-3AD203B41FA5}">
                      <a16:colId xmlns:a16="http://schemas.microsoft.com/office/drawing/2014/main" val="2136406601"/>
                    </a:ext>
                  </a:extLst>
                </a:gridCol>
              </a:tblGrid>
              <a:tr h="7109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하피</a:t>
                      </a:r>
                      <a:r>
                        <a:rPr lang="en-US" altLang="ko-KR" sz="2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(HAFY)</a:t>
                      </a:r>
                    </a:p>
                    <a:p>
                      <a:pPr algn="ctr" latinLnBrk="1"/>
                      <a:endParaRPr lang="ko-KR" altLang="en-US" sz="2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074978"/>
                  </a:ext>
                </a:extLst>
              </a:tr>
              <a:tr h="185531">
                <a:tc>
                  <a:txBody>
                    <a:bodyPr/>
                    <a:lstStyle/>
                    <a:p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다양한 상품이 거래되는 경매 앱</a:t>
                      </a:r>
                      <a:endParaRPr lang="en-US" altLang="ko-KR" sz="1800" b="1" kern="12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endParaRPr lang="en-US" altLang="ko-KR" sz="1800" b="1" kern="12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338812"/>
                  </a:ext>
                </a:extLst>
              </a:tr>
              <a:tr h="6493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highlight>
                            <a:srgbClr val="FFFF00"/>
                          </a:highlight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다양한 카테고리 </a:t>
                      </a:r>
                      <a:r>
                        <a:rPr lang="en-US" altLang="ko-KR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highlight>
                            <a:srgbClr val="FFFF00"/>
                          </a:highlight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highlight>
                            <a:srgbClr val="FFFF00"/>
                          </a:highlight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생활</a:t>
                      </a:r>
                      <a:r>
                        <a:rPr lang="en-US" altLang="ko-KR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highlight>
                            <a:srgbClr val="FFFF00"/>
                          </a:highlight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highlight>
                            <a:srgbClr val="FFFF00"/>
                          </a:highlight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의류</a:t>
                      </a:r>
                      <a:r>
                        <a:rPr lang="en-US" altLang="ko-KR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highlight>
                            <a:srgbClr val="FFFF00"/>
                          </a:highlight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highlight>
                            <a:srgbClr val="FFFF00"/>
                          </a:highlight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전자제품 등</a:t>
                      </a:r>
                      <a:r>
                        <a:rPr lang="en-US" altLang="ko-KR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highlight>
                            <a:srgbClr val="FFFF00"/>
                          </a:highlight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  <a:endParaRPr lang="ko-KR" altLang="en-US" sz="1800" b="1" kern="12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highlight>
                          <a:srgbClr val="FFFF00"/>
                        </a:highlight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037063"/>
                  </a:ext>
                </a:extLst>
              </a:tr>
              <a:tr h="4329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highlight>
                            <a:srgbClr val="FFFF00"/>
                          </a:highlight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모바일 앱</a:t>
                      </a:r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기반</a:t>
                      </a:r>
                      <a:endParaRPr lang="en-US" altLang="ko-KR" sz="1800" b="1" kern="12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413831"/>
                  </a:ext>
                </a:extLst>
              </a:tr>
              <a:tr h="4329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highlight>
                            <a:srgbClr val="FFFF00"/>
                          </a:highlight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오픈뱅킹</a:t>
                      </a:r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기능을 활용한 </a:t>
                      </a:r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highlight>
                            <a:srgbClr val="FFFF00"/>
                          </a:highlight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간편 입금</a:t>
                      </a:r>
                      <a:r>
                        <a:rPr lang="en-US" altLang="ko-KR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highlight>
                            <a:srgbClr val="FFFF00"/>
                          </a:highlight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highlight>
                            <a:srgbClr val="FFFF00"/>
                          </a:highlight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입찰</a:t>
                      </a:r>
                      <a:r>
                        <a:rPr lang="en-US" altLang="ko-KR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821754"/>
                  </a:ext>
                </a:extLst>
              </a:tr>
              <a:tr h="4329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highlight>
                            <a:srgbClr val="FFFF00"/>
                          </a:highlight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제 </a:t>
                      </a:r>
                      <a:r>
                        <a:rPr lang="en-US" altLang="ko-KR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highlight>
                            <a:srgbClr val="FFFF00"/>
                          </a:highlight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highlight>
                            <a:srgbClr val="FFFF00"/>
                          </a:highlight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금융권</a:t>
                      </a:r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의 상거래 중재</a:t>
                      </a:r>
                      <a:endParaRPr lang="en-US" altLang="ko-KR" sz="1800" b="1" kern="12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819569"/>
                  </a:ext>
                </a:extLst>
              </a:tr>
              <a:tr h="757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가상모임통장 활용을 통한 </a:t>
                      </a:r>
                      <a:r>
                        <a:rPr lang="ko-KR" altLang="en-US" sz="1800" b="1" kern="12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highlight>
                            <a:srgbClr val="FFFF00"/>
                          </a:highlight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미정산</a:t>
                      </a:r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highlight>
                            <a:srgbClr val="FFFF00"/>
                          </a:highlight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케이스 원천봉쇄</a:t>
                      </a:r>
                      <a:endParaRPr lang="en-US" altLang="ko-KR" sz="1800" b="1" kern="12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highlight>
                          <a:srgbClr val="FFFF00"/>
                        </a:highlight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1" kern="12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highlight>
                          <a:srgbClr val="FFFF00"/>
                        </a:highlight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575403"/>
                  </a:ext>
                </a:extLst>
              </a:tr>
              <a:tr h="644702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금융 서비스 관련 플랫폼 </a:t>
                      </a:r>
                      <a:r>
                        <a:rPr lang="ko-KR" altLang="en-US" sz="1800" b="1" kern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highlight>
                            <a:srgbClr val="FFFF00"/>
                          </a:highlight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운영 경험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有</a:t>
                      </a:r>
                      <a:endParaRPr lang="ko-KR" altLang="en-US" sz="1800" b="1" kern="12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highlight>
                          <a:srgbClr val="FFFF00"/>
                        </a:highlight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054590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C9BFF7A5-4191-4FBF-891B-BA14794657C8}"/>
              </a:ext>
            </a:extLst>
          </p:cNvPr>
          <p:cNvSpPr/>
          <p:nvPr/>
        </p:nvSpPr>
        <p:spPr>
          <a:xfrm>
            <a:off x="7933582" y="1378226"/>
            <a:ext cx="4112644" cy="5208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A2BD2F-3E94-45F3-A296-2D17665A7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447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1ECFFE-2E74-4927-B26E-DC9BE143F358}"/>
              </a:ext>
            </a:extLst>
          </p:cNvPr>
          <p:cNvSpPr/>
          <p:nvPr/>
        </p:nvSpPr>
        <p:spPr>
          <a:xfrm>
            <a:off x="831436" y="117591"/>
            <a:ext cx="4895850" cy="1112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32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하피</a:t>
            </a: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(HAFY)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is...</a:t>
            </a:r>
            <a:endParaRPr lang="ko-KR" altLang="en-US" sz="32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HAFY_Hana</a:t>
            </a:r>
            <a:r>
              <a:rPr lang="en-US" altLang="ko-KR" sz="1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Auction For You</a:t>
            </a:r>
            <a:endParaRPr lang="ko-KR" altLang="en-US" sz="72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5C1A76B-45B1-4CA0-BA96-11ED60517DBC}"/>
              </a:ext>
            </a:extLst>
          </p:cNvPr>
          <p:cNvCxnSpPr>
            <a:cxnSpLocks/>
          </p:cNvCxnSpPr>
          <p:nvPr/>
        </p:nvCxnSpPr>
        <p:spPr>
          <a:xfrm>
            <a:off x="3029803" y="1052269"/>
            <a:ext cx="818339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0578262-A7DB-46BF-ACEC-6CE95F668C2F}"/>
              </a:ext>
            </a:extLst>
          </p:cNvPr>
          <p:cNvSpPr txBox="1"/>
          <p:nvPr/>
        </p:nvSpPr>
        <p:spPr>
          <a:xfrm>
            <a:off x="557780" y="1493159"/>
            <a:ext cx="2728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Business Scenario</a:t>
            </a:r>
            <a:endParaRPr lang="ko-KR" altLang="en-US" sz="24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55581F3-7830-4070-B2AE-9F2F422EEDE2}"/>
              </a:ext>
            </a:extLst>
          </p:cNvPr>
          <p:cNvSpPr/>
          <p:nvPr/>
        </p:nvSpPr>
        <p:spPr>
          <a:xfrm>
            <a:off x="826662" y="1954824"/>
            <a:ext cx="10386538" cy="4785581"/>
          </a:xfrm>
          <a:prstGeom prst="roundRect">
            <a:avLst/>
          </a:prstGeom>
          <a:solidFill>
            <a:srgbClr val="D5D6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tx1"/>
                </a:solidFill>
              </a:rPr>
              <a:t>출품 단계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	      </a:t>
            </a: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 (</a:t>
            </a:r>
            <a:r>
              <a:rPr lang="ko-KR" altLang="en-US" dirty="0">
                <a:solidFill>
                  <a:schemeClr val="tx1"/>
                </a:solidFill>
              </a:rPr>
              <a:t>판매자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 경매상품 출품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	       (</a:t>
            </a: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시스템</a:t>
            </a: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) </a:t>
            </a: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경매 시작</a:t>
            </a:r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altLang="ko-KR" sz="1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ko-KR" alt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입찰 단계</a:t>
            </a:r>
            <a:r>
              <a:rPr lang="en-US" altLang="ko-KR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</a:p>
          <a:p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	       (</a:t>
            </a: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입찰자</a:t>
            </a: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) </a:t>
            </a: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입찰 </a:t>
            </a:r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	       (</a:t>
            </a: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시스템</a:t>
            </a: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) </a:t>
            </a: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가상모임계좌 자동 생성</a:t>
            </a:r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altLang="ko-KR" sz="1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ko-KR" alt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입찰 과정</a:t>
            </a:r>
            <a:endParaRPr lang="en-US" altLang="ko-KR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	       (</a:t>
            </a: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입찰하고자 하는 사용자</a:t>
            </a: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 최고입찰가보다 더 높은 금액 입찰</a:t>
            </a:r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altLang="ko-KR" sz="1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ko-KR" alt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경매 마감 단계</a:t>
            </a:r>
            <a:endParaRPr lang="en-US" altLang="ko-KR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	       (</a:t>
            </a: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시간</a:t>
            </a: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) </a:t>
            </a: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경매 마감시간 도래</a:t>
            </a:r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	       (</a:t>
            </a: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시스템</a:t>
            </a: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) </a:t>
            </a: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낙찰에 실패한 </a:t>
            </a:r>
            <a:r>
              <a:rPr lang="ko-KR" alt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입찰액</a:t>
            </a: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 본래 입찰자 계좌로 자동 환급</a:t>
            </a:r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	       (</a:t>
            </a: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판매자</a:t>
            </a: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) </a:t>
            </a: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경매상품 낙찰자에게 배송</a:t>
            </a:r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	       (</a:t>
            </a: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낙찰자</a:t>
            </a: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 상품 수령 후 하자 확인</a:t>
            </a:r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	       (</a:t>
            </a: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낙찰자</a:t>
            </a: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) </a:t>
            </a: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상품 상태 정상일 시 </a:t>
            </a: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‘</a:t>
            </a: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매입확정</a:t>
            </a: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’ </a:t>
            </a: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버튼 클릭</a:t>
            </a:r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	       (</a:t>
            </a: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시스템</a:t>
            </a: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) </a:t>
            </a: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경매모임통장에서 </a:t>
            </a:r>
            <a:r>
              <a:rPr lang="ko-KR" alt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판매자에게로</a:t>
            </a: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낙찰액</a:t>
            </a: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 자동 송금</a:t>
            </a:r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9831333-7C8A-4AB2-9F64-EB409A981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394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1ECFFE-2E74-4927-B26E-DC9BE143F358}"/>
              </a:ext>
            </a:extLst>
          </p:cNvPr>
          <p:cNvSpPr/>
          <p:nvPr/>
        </p:nvSpPr>
        <p:spPr>
          <a:xfrm>
            <a:off x="831436" y="117591"/>
            <a:ext cx="4895850" cy="1112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시연영상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HAFY_Hana</a:t>
            </a:r>
            <a:r>
              <a:rPr lang="en-US" altLang="ko-KR" sz="1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Auction For You</a:t>
            </a:r>
            <a:endParaRPr lang="ko-KR" altLang="en-US" sz="72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5C1A76B-45B1-4CA0-BA96-11ED60517DBC}"/>
              </a:ext>
            </a:extLst>
          </p:cNvPr>
          <p:cNvCxnSpPr>
            <a:cxnSpLocks/>
          </p:cNvCxnSpPr>
          <p:nvPr/>
        </p:nvCxnSpPr>
        <p:spPr>
          <a:xfrm>
            <a:off x="3029803" y="1052269"/>
            <a:ext cx="818339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0578262-A7DB-46BF-ACEC-6CE95F668C2F}"/>
              </a:ext>
            </a:extLst>
          </p:cNvPr>
          <p:cNvSpPr txBox="1"/>
          <p:nvPr/>
        </p:nvSpPr>
        <p:spPr>
          <a:xfrm>
            <a:off x="557780" y="1493159"/>
            <a:ext cx="1624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유튜브 링크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57F3AF6-46B1-42E0-9230-44D23229EE1B}"/>
              </a:ext>
            </a:extLst>
          </p:cNvPr>
          <p:cNvSpPr/>
          <p:nvPr/>
        </p:nvSpPr>
        <p:spPr>
          <a:xfrm>
            <a:off x="826662" y="2217843"/>
            <a:ext cx="10386538" cy="1371513"/>
          </a:xfrm>
          <a:prstGeom prst="roundRect">
            <a:avLst/>
          </a:prstGeom>
          <a:solidFill>
            <a:srgbClr val="D5D6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b="1" dirty="0" err="1">
                <a:solidFill>
                  <a:schemeClr val="tx1"/>
                </a:solidFill>
              </a:rPr>
              <a:t>하피</a:t>
            </a:r>
            <a:r>
              <a:rPr lang="ko-KR" altLang="en-US" b="1" dirty="0">
                <a:solidFill>
                  <a:schemeClr val="tx1"/>
                </a:solidFill>
              </a:rPr>
              <a:t> 시연영상 </a:t>
            </a:r>
            <a:endParaRPr lang="en-US" altLang="ko-KR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https://www.youtube.com/watch?v=vMX2hBjaBxw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484F7C-76EF-4D70-A2FB-AF5FC55F1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290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1ECFFE-2E74-4927-B26E-DC9BE143F358}"/>
              </a:ext>
            </a:extLst>
          </p:cNvPr>
          <p:cNvSpPr/>
          <p:nvPr/>
        </p:nvSpPr>
        <p:spPr>
          <a:xfrm>
            <a:off x="831436" y="117591"/>
            <a:ext cx="4895850" cy="1112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32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하피</a:t>
            </a: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(HAFY)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is...</a:t>
            </a:r>
            <a:endParaRPr lang="ko-KR" altLang="en-US" sz="32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HAFY_Hana</a:t>
            </a:r>
            <a:r>
              <a:rPr lang="en-US" altLang="ko-KR" sz="1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Auction For You</a:t>
            </a:r>
            <a:endParaRPr lang="ko-KR" altLang="en-US" sz="72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5C1A76B-45B1-4CA0-BA96-11ED60517DBC}"/>
              </a:ext>
            </a:extLst>
          </p:cNvPr>
          <p:cNvCxnSpPr>
            <a:cxnSpLocks/>
          </p:cNvCxnSpPr>
          <p:nvPr/>
        </p:nvCxnSpPr>
        <p:spPr>
          <a:xfrm>
            <a:off x="3029803" y="1052269"/>
            <a:ext cx="818339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0578262-A7DB-46BF-ACEC-6CE95F668C2F}"/>
              </a:ext>
            </a:extLst>
          </p:cNvPr>
          <p:cNvSpPr txBox="1"/>
          <p:nvPr/>
        </p:nvSpPr>
        <p:spPr>
          <a:xfrm>
            <a:off x="557780" y="1493159"/>
            <a:ext cx="1537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Technical</a:t>
            </a:r>
            <a:endParaRPr lang="ko-KR" altLang="en-US" sz="24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57F3AF6-46B1-42E0-9230-44D23229EE1B}"/>
              </a:ext>
            </a:extLst>
          </p:cNvPr>
          <p:cNvSpPr/>
          <p:nvPr/>
        </p:nvSpPr>
        <p:spPr>
          <a:xfrm>
            <a:off x="443203" y="2758288"/>
            <a:ext cx="5377493" cy="3583518"/>
          </a:xfrm>
          <a:prstGeom prst="roundRect">
            <a:avLst/>
          </a:prstGeom>
          <a:solidFill>
            <a:srgbClr val="D5D6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 dirty="0" err="1">
                <a:solidFill>
                  <a:schemeClr val="tx1"/>
                </a:solidFill>
              </a:rPr>
              <a:t>스케쥴러</a:t>
            </a:r>
            <a:r>
              <a:rPr lang="en-US" altLang="ko-KR" sz="2000" dirty="0">
                <a:solidFill>
                  <a:schemeClr val="tx1"/>
                </a:solidFill>
              </a:rPr>
              <a:t>(Cron)</a:t>
            </a:r>
            <a:r>
              <a:rPr lang="ko-KR" altLang="en-US" sz="2000" dirty="0">
                <a:solidFill>
                  <a:schemeClr val="tx1"/>
                </a:solidFill>
              </a:rPr>
              <a:t>를 활용한 경매마감 처리</a:t>
            </a:r>
            <a:endParaRPr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환급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낙찰에 실패한 입찰액들 자동적으로 본래 계좌로 환급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알림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경매마감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마감임박 시 앱 상에서 알림 메시지 전송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35B1F19-0D31-4B8F-BC9D-CD33706E8BAD}"/>
              </a:ext>
            </a:extLst>
          </p:cNvPr>
          <p:cNvSpPr/>
          <p:nvPr/>
        </p:nvSpPr>
        <p:spPr>
          <a:xfrm>
            <a:off x="826662" y="1986948"/>
            <a:ext cx="10386538" cy="554853"/>
          </a:xfrm>
          <a:prstGeom prst="roundRect">
            <a:avLst/>
          </a:prstGeom>
          <a:solidFill>
            <a:srgbClr val="E37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SPRING MVC FRAMEWORK (</a:t>
            </a:r>
            <a:r>
              <a:rPr lang="ko-KR" altLang="en-US" b="1" dirty="0">
                <a:solidFill>
                  <a:schemeClr val="bg1"/>
                </a:solidFill>
              </a:rPr>
              <a:t>스프링 </a:t>
            </a:r>
            <a:r>
              <a:rPr lang="en-US" altLang="ko-KR" b="1" dirty="0">
                <a:solidFill>
                  <a:schemeClr val="bg1"/>
                </a:solidFill>
              </a:rPr>
              <a:t>MVC </a:t>
            </a:r>
            <a:r>
              <a:rPr lang="ko-KR" altLang="en-US" b="1" dirty="0">
                <a:solidFill>
                  <a:schemeClr val="bg1"/>
                </a:solidFill>
              </a:rPr>
              <a:t>프레임워크</a:t>
            </a:r>
            <a:r>
              <a:rPr lang="en-US" altLang="ko-KR" b="1" dirty="0">
                <a:solidFill>
                  <a:schemeClr val="bg1"/>
                </a:solidFill>
              </a:rPr>
              <a:t>) </a:t>
            </a:r>
            <a:r>
              <a:rPr lang="ko-KR" altLang="en-US" b="1" dirty="0">
                <a:solidFill>
                  <a:schemeClr val="bg1"/>
                </a:solidFill>
              </a:rPr>
              <a:t>기반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388DA97-25E8-4541-9E52-C498C0B53B5D}"/>
              </a:ext>
            </a:extLst>
          </p:cNvPr>
          <p:cNvSpPr/>
          <p:nvPr/>
        </p:nvSpPr>
        <p:spPr>
          <a:xfrm>
            <a:off x="6371304" y="2758288"/>
            <a:ext cx="5377493" cy="3583518"/>
          </a:xfrm>
          <a:prstGeom prst="roundRect">
            <a:avLst/>
          </a:prstGeom>
          <a:solidFill>
            <a:srgbClr val="D5D6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2. </a:t>
            </a:r>
            <a:r>
              <a:rPr lang="ko-KR" altLang="en-US" sz="2000" b="1" dirty="0">
                <a:solidFill>
                  <a:schemeClr val="tx1"/>
                </a:solidFill>
              </a:rPr>
              <a:t>레이지 로딩</a:t>
            </a:r>
            <a:r>
              <a:rPr lang="en-US" altLang="ko-KR" sz="2000" b="1" dirty="0">
                <a:solidFill>
                  <a:schemeClr val="tx1"/>
                </a:solidFill>
              </a:rPr>
              <a:t>(Lazy Loading) (</a:t>
            </a:r>
            <a:r>
              <a:rPr lang="ko-KR" altLang="en-US" sz="2000" b="1" dirty="0">
                <a:solidFill>
                  <a:schemeClr val="tx1"/>
                </a:solidFill>
              </a:rPr>
              <a:t>경매 목록 로딩 부하를 줄이는 방법 </a:t>
            </a:r>
            <a:r>
              <a:rPr lang="en-US" altLang="ko-KR" sz="2000" b="1" dirty="0">
                <a:solidFill>
                  <a:schemeClr val="tx1"/>
                </a:solidFill>
              </a:rPr>
              <a:t>=&gt; </a:t>
            </a:r>
            <a:r>
              <a:rPr lang="ko-KR" altLang="en-US" sz="2000" b="1" dirty="0">
                <a:solidFill>
                  <a:schemeClr val="tx1"/>
                </a:solidFill>
              </a:rPr>
              <a:t>레이지 로딩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endParaRPr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목록 로딩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스크롤이 화면 맨 아래에 도달 시 </a:t>
            </a:r>
            <a:r>
              <a:rPr lang="en-US" altLang="ko-KR" b="1" dirty="0">
                <a:solidFill>
                  <a:schemeClr val="tx1"/>
                </a:solidFill>
              </a:rPr>
              <a:t>ajax</a:t>
            </a:r>
            <a:r>
              <a:rPr lang="ko-KR" altLang="en-US" dirty="0">
                <a:solidFill>
                  <a:schemeClr val="tx1"/>
                </a:solidFill>
              </a:rPr>
              <a:t>를 통해 데이터를 </a:t>
            </a:r>
            <a:r>
              <a:rPr lang="en-US" altLang="ko-KR" b="1" dirty="0">
                <a:solidFill>
                  <a:schemeClr val="tx1"/>
                </a:solidFill>
              </a:rPr>
              <a:t>n</a:t>
            </a:r>
            <a:r>
              <a:rPr lang="ko-KR" altLang="en-US" b="1" dirty="0">
                <a:solidFill>
                  <a:schemeClr val="tx1"/>
                </a:solidFill>
              </a:rPr>
              <a:t>개씩 </a:t>
            </a:r>
            <a:r>
              <a:rPr lang="en-US" altLang="ko-KR" b="1" dirty="0">
                <a:solidFill>
                  <a:schemeClr val="tx1"/>
                </a:solidFill>
              </a:rPr>
              <a:t>DB</a:t>
            </a:r>
            <a:r>
              <a:rPr lang="ko-KR" altLang="en-US" b="1" dirty="0">
                <a:solidFill>
                  <a:schemeClr val="tx1"/>
                </a:solidFill>
              </a:rPr>
              <a:t>에서 불러오는 </a:t>
            </a:r>
            <a:r>
              <a:rPr lang="ko-KR" altLang="en-US" dirty="0">
                <a:solidFill>
                  <a:schemeClr val="tx1"/>
                </a:solidFill>
              </a:rPr>
              <a:t>형태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2" name="레이지로딩">
            <a:hlinkClick r:id="" action="ppaction://media"/>
            <a:extLst>
              <a:ext uri="{FF2B5EF4-FFF2-40B4-BE49-F238E27FC236}">
                <a16:creationId xmlns:a16="http://schemas.microsoft.com/office/drawing/2014/main" id="{6E7CB529-8136-46D1-ADA9-AA7ABDD44CF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919997" y="6341806"/>
            <a:ext cx="3657600" cy="50546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9871307-4C11-41C1-97BF-87C8E3773A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016656" y="2264374"/>
            <a:ext cx="3909251" cy="3233578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06F338-34BC-498A-8311-F2066E6DB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3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" dur="853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1ECFFE-2E74-4927-B26E-DC9BE143F358}"/>
              </a:ext>
            </a:extLst>
          </p:cNvPr>
          <p:cNvSpPr/>
          <p:nvPr/>
        </p:nvSpPr>
        <p:spPr>
          <a:xfrm>
            <a:off x="831436" y="117591"/>
            <a:ext cx="4895850" cy="1112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32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하피</a:t>
            </a: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(HAFY)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is...</a:t>
            </a:r>
            <a:endParaRPr lang="ko-KR" altLang="en-US" sz="32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HAFY_Hana</a:t>
            </a:r>
            <a:r>
              <a:rPr lang="en-US" altLang="ko-KR" sz="1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Auction For You</a:t>
            </a:r>
            <a:endParaRPr lang="ko-KR" altLang="en-US" sz="72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5C1A76B-45B1-4CA0-BA96-11ED60517DBC}"/>
              </a:ext>
            </a:extLst>
          </p:cNvPr>
          <p:cNvCxnSpPr>
            <a:cxnSpLocks/>
          </p:cNvCxnSpPr>
          <p:nvPr/>
        </p:nvCxnSpPr>
        <p:spPr>
          <a:xfrm>
            <a:off x="3029803" y="1052269"/>
            <a:ext cx="818339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0578262-A7DB-46BF-ACEC-6CE95F668C2F}"/>
              </a:ext>
            </a:extLst>
          </p:cNvPr>
          <p:cNvSpPr txBox="1"/>
          <p:nvPr/>
        </p:nvSpPr>
        <p:spPr>
          <a:xfrm>
            <a:off x="557780" y="1493159"/>
            <a:ext cx="1537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Technical</a:t>
            </a:r>
            <a:endParaRPr lang="ko-KR" altLang="en-US" sz="24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57F3AF6-46B1-42E0-9230-44D23229EE1B}"/>
              </a:ext>
            </a:extLst>
          </p:cNvPr>
          <p:cNvSpPr/>
          <p:nvPr/>
        </p:nvSpPr>
        <p:spPr>
          <a:xfrm>
            <a:off x="443203" y="2758288"/>
            <a:ext cx="5377493" cy="3583518"/>
          </a:xfrm>
          <a:prstGeom prst="roundRect">
            <a:avLst/>
          </a:prstGeom>
          <a:solidFill>
            <a:srgbClr val="D5D6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3. </a:t>
            </a:r>
            <a:r>
              <a:rPr lang="ko-KR" altLang="en-US" sz="2000" b="1" dirty="0">
                <a:solidFill>
                  <a:schemeClr val="tx1"/>
                </a:solidFill>
              </a:rPr>
              <a:t>반응형 </a:t>
            </a:r>
            <a:r>
              <a:rPr lang="ko-KR" altLang="en-US" sz="2000" dirty="0">
                <a:solidFill>
                  <a:schemeClr val="tx1"/>
                </a:solidFill>
              </a:rPr>
              <a:t>웹 디자인 </a:t>
            </a:r>
            <a:r>
              <a:rPr lang="ko-KR" altLang="en-US" sz="2000" dirty="0">
                <a:solidFill>
                  <a:srgbClr val="FF0000"/>
                </a:solidFill>
              </a:rPr>
              <a:t>애매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PC,</a:t>
            </a:r>
            <a:r>
              <a:rPr lang="ko-KR" altLang="en-US" dirty="0">
                <a:solidFill>
                  <a:schemeClr val="tx1"/>
                </a:solidFill>
              </a:rPr>
              <a:t> 스마트폰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태블릿 등 접속하는 </a:t>
            </a:r>
            <a:r>
              <a:rPr lang="ko-KR" altLang="en-US" b="1" dirty="0">
                <a:solidFill>
                  <a:schemeClr val="tx1"/>
                </a:solidFill>
              </a:rPr>
              <a:t>디스플레이의 종류에 상관없이 </a:t>
            </a:r>
            <a:r>
              <a:rPr lang="ko-KR" altLang="en-US" dirty="0">
                <a:solidFill>
                  <a:schemeClr val="tx1"/>
                </a:solidFill>
              </a:rPr>
              <a:t>사용가능한 앱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사용기술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en-US" altLang="ko-KR" dirty="0" err="1">
                <a:solidFill>
                  <a:schemeClr val="tx1"/>
                </a:solidFill>
              </a:rPr>
              <a:t>BootStrap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프레임워크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35B1F19-0D31-4B8F-BC9D-CD33706E8BAD}"/>
              </a:ext>
            </a:extLst>
          </p:cNvPr>
          <p:cNvSpPr/>
          <p:nvPr/>
        </p:nvSpPr>
        <p:spPr>
          <a:xfrm>
            <a:off x="826662" y="1986948"/>
            <a:ext cx="10386538" cy="554853"/>
          </a:xfrm>
          <a:prstGeom prst="roundRect">
            <a:avLst/>
          </a:prstGeom>
          <a:solidFill>
            <a:srgbClr val="E37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SPRING MVC FRAMEWORK (</a:t>
            </a:r>
            <a:r>
              <a:rPr lang="ko-KR" altLang="en-US" b="1" dirty="0">
                <a:solidFill>
                  <a:schemeClr val="bg1"/>
                </a:solidFill>
              </a:rPr>
              <a:t>스프링 </a:t>
            </a:r>
            <a:r>
              <a:rPr lang="en-US" altLang="ko-KR" b="1" dirty="0">
                <a:solidFill>
                  <a:schemeClr val="bg1"/>
                </a:solidFill>
              </a:rPr>
              <a:t>MVC </a:t>
            </a:r>
            <a:r>
              <a:rPr lang="ko-KR" altLang="en-US" b="1" dirty="0">
                <a:solidFill>
                  <a:schemeClr val="bg1"/>
                </a:solidFill>
              </a:rPr>
              <a:t>프레임워크</a:t>
            </a:r>
            <a:r>
              <a:rPr lang="en-US" altLang="ko-KR" b="1" dirty="0">
                <a:solidFill>
                  <a:schemeClr val="bg1"/>
                </a:solidFill>
              </a:rPr>
              <a:t>) </a:t>
            </a:r>
            <a:r>
              <a:rPr lang="ko-KR" altLang="en-US" b="1" dirty="0">
                <a:solidFill>
                  <a:schemeClr val="bg1"/>
                </a:solidFill>
              </a:rPr>
              <a:t>기반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388DA97-25E8-4541-9E52-C498C0B53B5D}"/>
              </a:ext>
            </a:extLst>
          </p:cNvPr>
          <p:cNvSpPr/>
          <p:nvPr/>
        </p:nvSpPr>
        <p:spPr>
          <a:xfrm>
            <a:off x="6371306" y="2758288"/>
            <a:ext cx="5377493" cy="3583518"/>
          </a:xfrm>
          <a:prstGeom prst="roundRect">
            <a:avLst/>
          </a:prstGeom>
          <a:solidFill>
            <a:srgbClr val="D5D6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4. </a:t>
            </a:r>
            <a:r>
              <a:rPr lang="ko-KR" altLang="en-US" sz="2000" b="1" dirty="0">
                <a:solidFill>
                  <a:schemeClr val="tx1"/>
                </a:solidFill>
              </a:rPr>
              <a:t>알림 </a:t>
            </a:r>
            <a:r>
              <a:rPr lang="ko-KR" altLang="en-US" sz="2000" dirty="0">
                <a:solidFill>
                  <a:schemeClr val="tx1"/>
                </a:solidFill>
              </a:rPr>
              <a:t>기능</a:t>
            </a:r>
            <a:endParaRPr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좋아요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입찰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낙찰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경매마감임박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등의 알림 메시지를 앱과 문자를 통해 수신가능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알림 기능 </a:t>
            </a:r>
            <a:r>
              <a:rPr lang="en-US" altLang="ko-KR" dirty="0">
                <a:solidFill>
                  <a:schemeClr val="tx1"/>
                </a:solidFill>
              </a:rPr>
              <a:t>ON/OFF </a:t>
            </a:r>
            <a:r>
              <a:rPr lang="ko-KR" altLang="en-US" dirty="0">
                <a:solidFill>
                  <a:schemeClr val="tx1"/>
                </a:solidFill>
              </a:rPr>
              <a:t>가능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사용기술 </a:t>
            </a:r>
            <a:r>
              <a:rPr lang="en-US" altLang="ko-KR" dirty="0">
                <a:solidFill>
                  <a:schemeClr val="tx1"/>
                </a:solidFill>
              </a:rPr>
              <a:t>: SMS API (</a:t>
            </a:r>
            <a:r>
              <a:rPr lang="en-US" altLang="ko-KR" dirty="0" err="1">
                <a:solidFill>
                  <a:schemeClr val="tx1"/>
                </a:solidFill>
              </a:rPr>
              <a:t>coolsms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C5401E-73BF-4C00-914F-F710F9A8C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838" y="2541801"/>
            <a:ext cx="3347439" cy="270347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E0F515C-30F5-4F7D-A8D1-8B09D0E52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525" y="4654495"/>
            <a:ext cx="3208414" cy="20859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E324892-A4C5-48B5-A6FF-BD04307DD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3262" y="500527"/>
            <a:ext cx="2276475" cy="126682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A4AF4C-AF1A-4E9A-BC4D-A99524E97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23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3842</TotalTime>
  <Words>2226</Words>
  <Application>Microsoft Office PowerPoint</Application>
  <PresentationFormat>와이드스크린</PresentationFormat>
  <Paragraphs>885</Paragraphs>
  <Slides>16</Slides>
  <Notes>7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나눔바른고딕</vt:lpstr>
      <vt:lpstr>맑은 고딕</vt:lpstr>
      <vt:lpstr>Arial</vt:lpstr>
      <vt:lpstr>Wingdings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나 성주</cp:lastModifiedBy>
  <cp:revision>423</cp:revision>
  <dcterms:created xsi:type="dcterms:W3CDTF">2020-07-28T03:36:19Z</dcterms:created>
  <dcterms:modified xsi:type="dcterms:W3CDTF">2020-10-03T08:22:09Z</dcterms:modified>
</cp:coreProperties>
</file>