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70" r:id="rId5"/>
    <p:sldId id="266" r:id="rId6"/>
    <p:sldId id="276" r:id="rId7"/>
    <p:sldId id="273" r:id="rId8"/>
    <p:sldId id="274" r:id="rId9"/>
    <p:sldId id="275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2"/>
    <a:srgbClr val="E37156"/>
    <a:srgbClr val="CAC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k4VmF2FxwE5y7RzjsLC1qzVY8jCGmOU7/J7jZ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bay.co.kr/" TargetMode="External"/><Relationship Id="rId2" Type="http://schemas.openxmlformats.org/officeDocument/2006/relationships/hyperlink" Target="http://corners.auction.co.kr/corner/UsedBes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-auctio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dbuy.co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napp.io/view/k4VmF2FxwE5y7RzjsLC1qzVY8jCGmOU7/xbsgd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632747" y="2041418"/>
            <a:ext cx="671225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H A F Y</a:t>
            </a: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(Hana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Auction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You)</a:t>
            </a:r>
            <a:endParaRPr lang="en-US" altLang="ko-KR" sz="2500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12757" y="2452344"/>
            <a:ext cx="976791" cy="976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12704" y="2452150"/>
            <a:ext cx="976907" cy="976792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EB4C5-A724-4D83-915F-F10C5B4EF93E}"/>
              </a:ext>
            </a:extLst>
          </p:cNvPr>
          <p:cNvSpPr txBox="1"/>
          <p:nvPr/>
        </p:nvSpPr>
        <p:spPr>
          <a:xfrm>
            <a:off x="9883170" y="5092993"/>
            <a:ext cx="156966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데이터분석과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en-US" altLang="ko-KR" dirty="0"/>
              <a:t>2060340014</a:t>
            </a:r>
          </a:p>
          <a:p>
            <a:pPr algn="r">
              <a:lnSpc>
                <a:spcPct val="150000"/>
              </a:lnSpc>
            </a:pPr>
            <a:r>
              <a:rPr lang="ko-KR" altLang="en-US" dirty="0"/>
              <a:t>나성주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334C6-5E1D-48BE-BB07-C44285C8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5282">
            <a:off x="596577" y="7271487"/>
            <a:ext cx="2708022" cy="18037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41237-4FEB-4210-817D-E86BB6E7AC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55" y="7178617"/>
            <a:ext cx="797264" cy="847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F2A8B-7A03-4A25-9367-D6D5B2A46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56" y="6858000"/>
            <a:ext cx="5334744" cy="355332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A29D2-C2CC-4EAA-AB0D-90ECA77D1BB6}"/>
              </a:ext>
            </a:extLst>
          </p:cNvPr>
          <p:cNvSpPr txBox="1"/>
          <p:nvPr/>
        </p:nvSpPr>
        <p:spPr>
          <a:xfrm>
            <a:off x="2712617" y="3645936"/>
            <a:ext cx="71705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기존 모임통장을 기반으로 한 간편 경매 앱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(App)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 계획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086076-45A4-44A0-B0E7-D3FCE800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1318661"/>
            <a:ext cx="10734261" cy="54217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110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25B5AE-CF19-437A-AEFE-25FD28D151F5}"/>
              </a:ext>
            </a:extLst>
          </p:cNvPr>
          <p:cNvSpPr txBox="1"/>
          <p:nvPr/>
        </p:nvSpPr>
        <p:spPr>
          <a:xfrm>
            <a:off x="4685197" y="2883440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/>
              <a:t>Q&amp;A</a:t>
            </a:r>
            <a:endParaRPr lang="ko-KR" altLang="en-US" sz="8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6485-3134-4793-8197-4AF6A5ACFF71}"/>
              </a:ext>
            </a:extLst>
          </p:cNvPr>
          <p:cNvSpPr txBox="1"/>
          <p:nvPr/>
        </p:nvSpPr>
        <p:spPr>
          <a:xfrm>
            <a:off x="3696100" y="6161161"/>
            <a:ext cx="874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구상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https://ovenapp.io/view/k4VmF2FxwE5y7RzjsLC1qzVY8jCGmOU7/J7jZF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08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25B5AE-CF19-437A-AEFE-25FD28D151F5}"/>
              </a:ext>
            </a:extLst>
          </p:cNvPr>
          <p:cNvSpPr txBox="1"/>
          <p:nvPr/>
        </p:nvSpPr>
        <p:spPr>
          <a:xfrm>
            <a:off x="3034906" y="2883440"/>
            <a:ext cx="6122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감사합니다</a:t>
            </a:r>
            <a:r>
              <a:rPr lang="en-US" altLang="ko-KR" sz="8800" b="1" dirty="0"/>
              <a:t>.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02814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4" name="직선 연결선 53"/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CA6ADE-C973-4E52-B7C9-76FBFE557394}"/>
              </a:ext>
            </a:extLst>
          </p:cNvPr>
          <p:cNvSpPr/>
          <p:nvPr/>
        </p:nvSpPr>
        <p:spPr>
          <a:xfrm>
            <a:off x="4611309" y="1729868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A703C-2C12-409E-A796-1A17F62E3BD0}"/>
              </a:ext>
            </a:extLst>
          </p:cNvPr>
          <p:cNvSpPr txBox="1"/>
          <p:nvPr/>
        </p:nvSpPr>
        <p:spPr>
          <a:xfrm>
            <a:off x="5195023" y="174274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FD8FA-F87A-442E-98CD-8B1F07044FF4}"/>
              </a:ext>
            </a:extLst>
          </p:cNvPr>
          <p:cNvSpPr/>
          <p:nvPr/>
        </p:nvSpPr>
        <p:spPr>
          <a:xfrm>
            <a:off x="4611309" y="2553409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D57655-077E-455F-A02B-761D5EBC3FB3}"/>
              </a:ext>
            </a:extLst>
          </p:cNvPr>
          <p:cNvSpPr txBox="1"/>
          <p:nvPr/>
        </p:nvSpPr>
        <p:spPr>
          <a:xfrm>
            <a:off x="5195023" y="2566286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경매시장 분석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FAFD3C3-84ED-495E-8D51-46F823DB978B}"/>
              </a:ext>
            </a:extLst>
          </p:cNvPr>
          <p:cNvSpPr/>
          <p:nvPr/>
        </p:nvSpPr>
        <p:spPr>
          <a:xfrm>
            <a:off x="4611309" y="5024033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2D6FFF-C543-47A2-A0F1-E20ACEDEA35B}"/>
              </a:ext>
            </a:extLst>
          </p:cNvPr>
          <p:cNvSpPr txBox="1"/>
          <p:nvPr/>
        </p:nvSpPr>
        <p:spPr>
          <a:xfrm>
            <a:off x="5195023" y="5036910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 계획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0E360E-D7BB-4C0F-9530-EFD679D1EDCE}"/>
              </a:ext>
            </a:extLst>
          </p:cNvPr>
          <p:cNvSpPr/>
          <p:nvPr/>
        </p:nvSpPr>
        <p:spPr>
          <a:xfrm>
            <a:off x="4611309" y="4200491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147E0F-3271-4DB0-AC08-8D45CE471BE9}"/>
              </a:ext>
            </a:extLst>
          </p:cNvPr>
          <p:cNvSpPr txBox="1"/>
          <p:nvPr/>
        </p:nvSpPr>
        <p:spPr>
          <a:xfrm>
            <a:off x="5195023" y="4213368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 및 활용방안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6F8CD5C-E515-491D-A5B1-1320ED4205E8}"/>
              </a:ext>
            </a:extLst>
          </p:cNvPr>
          <p:cNvSpPr/>
          <p:nvPr/>
        </p:nvSpPr>
        <p:spPr>
          <a:xfrm>
            <a:off x="4611309" y="3376950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682DDA-779F-4650-88D4-324D35AC2396}"/>
              </a:ext>
            </a:extLst>
          </p:cNvPr>
          <p:cNvSpPr txBox="1"/>
          <p:nvPr/>
        </p:nvSpPr>
        <p:spPr>
          <a:xfrm>
            <a:off x="5195023" y="3389827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요구사항</a:t>
            </a:r>
          </a:p>
        </p:txBody>
      </p:sp>
    </p:spTree>
    <p:extLst>
      <p:ext uri="{BB962C8B-B14F-4D97-AF65-F5344CB8AC3E}">
        <p14:creationId xmlns:p14="http://schemas.microsoft.com/office/powerpoint/2010/main" val="41925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A3A40-8B7B-4174-A5BB-09E25D829380}"/>
              </a:ext>
            </a:extLst>
          </p:cNvPr>
          <p:cNvSpPr txBox="1"/>
          <p:nvPr/>
        </p:nvSpPr>
        <p:spPr>
          <a:xfrm>
            <a:off x="429224" y="1692322"/>
            <a:ext cx="11519500" cy="530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배경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현대 사회에는 예전의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소품종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대량생산 시대와는 다르게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자신을 표현하는 수단으로 유니크한 아이템을 손에 넣고 싶어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풍조가 생겨났다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우리나라에서 경매 대상물품은 주로 미술품 및 골동품 등으로 고가의 매물만 거래된다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의의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 원 단위부터 백만 원 단위까지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고가가 아닌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유니크한 아이템들도 대중들이 쉽게 거래할 수 있는 경매 플랫폼을 만들고자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개요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고객이 원하는 때에 언제든 경매에 참여할 수 있는 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입찰은 기존의 호가의 방식이 아닌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모임통장에 입금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방식으로 진행된다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모임통장을 통해 언제든 현재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최고입찰가를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0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경매시장 분석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90C6DF-DFAE-4327-B2E8-2DF28265195B}"/>
              </a:ext>
            </a:extLst>
          </p:cNvPr>
          <p:cNvSpPr txBox="1"/>
          <p:nvPr/>
        </p:nvSpPr>
        <p:spPr>
          <a:xfrm>
            <a:off x="557780" y="1493159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경쟁사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658DC-9CA2-4645-A14E-FD218E093373}"/>
              </a:ext>
            </a:extLst>
          </p:cNvPr>
          <p:cNvSpPr txBox="1"/>
          <p:nvPr/>
        </p:nvSpPr>
        <p:spPr>
          <a:xfrm>
            <a:off x="1909609" y="7306142"/>
            <a:ext cx="703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옥션 중고장터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http://corners.auction.co.kr/corner/UsedBest.aspx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200035-CA0D-4CD9-BD9B-BE2CEC8D2CCB}"/>
              </a:ext>
            </a:extLst>
          </p:cNvPr>
          <p:cNvSpPr/>
          <p:nvPr/>
        </p:nvSpPr>
        <p:spPr>
          <a:xfrm>
            <a:off x="1909609" y="7721593"/>
            <a:ext cx="5017562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회사개요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2005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설립된 국내 대표 미술품 경매회사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상품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물품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천만 원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입찰방식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호가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낙찰액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미정산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각 경매물품의 낙찰일로부터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이내에 금액을 낙찰자로부터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완납받지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못하는 경우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낙찰가의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30%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금액 을 낙찰자에게 청구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2D321B00-7CC4-4FAB-B6AE-68E44124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51900"/>
              </p:ext>
            </p:extLst>
          </p:nvPr>
        </p:nvGraphicFramePr>
        <p:xfrm>
          <a:off x="557780" y="2164818"/>
          <a:ext cx="10810805" cy="3557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0875">
                  <a:extLst>
                    <a:ext uri="{9D8B030D-6E8A-4147-A177-3AD203B41FA5}">
                      <a16:colId xmlns:a16="http://schemas.microsoft.com/office/drawing/2014/main" val="949651201"/>
                    </a:ext>
                  </a:extLst>
                </a:gridCol>
                <a:gridCol w="4295433">
                  <a:extLst>
                    <a:ext uri="{9D8B030D-6E8A-4147-A177-3AD203B41FA5}">
                      <a16:colId xmlns:a16="http://schemas.microsoft.com/office/drawing/2014/main" val="3816471232"/>
                    </a:ext>
                  </a:extLst>
                </a:gridCol>
                <a:gridCol w="4244497">
                  <a:extLst>
                    <a:ext uri="{9D8B030D-6E8A-4147-A177-3AD203B41FA5}">
                      <a16:colId xmlns:a16="http://schemas.microsoft.com/office/drawing/2014/main" val="21168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코베이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케이옥션</a:t>
                      </a:r>
                      <a:endParaRPr lang="ko-KR" altLang="en-US" sz="2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22577"/>
                  </a:ext>
                </a:extLst>
              </a:tr>
              <a:tr h="702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회사개요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1999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년에 설립된 국내 최초의 취미예술품 전문 경매 사이트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2005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년에 설립된 국내 대표 미술품 경매회사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3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주요상품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미술품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골동품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미술품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4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가격대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만 원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천만 원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~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4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입찰방식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온라인 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온라인 호가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7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낙찰액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 이상 누적 시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코베이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이용제한 및 입찰수수료 발생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latinLnBrk="1"/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낙찰일로부터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 이내에 금액을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완납하지 않으면 낙찰가의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30%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 해당하는 금액 납부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rgbClr val="0070C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https://www.kobay.co.kr/</a:t>
                      </a:r>
                      <a:endParaRPr lang="ko-KR" altLang="en-US" sz="1800" b="1" kern="1200" dirty="0">
                        <a:solidFill>
                          <a:srgbClr val="0070C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rgbClr val="0070C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http://www.k-auction.com/</a:t>
                      </a:r>
                      <a:endParaRPr lang="ko-KR" altLang="en-US" sz="1800" b="1" kern="1200" dirty="0">
                        <a:solidFill>
                          <a:srgbClr val="0070C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6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44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경매시장 분석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90C6DF-DFAE-4327-B2E8-2DF28265195B}"/>
              </a:ext>
            </a:extLst>
          </p:cNvPr>
          <p:cNvSpPr txBox="1"/>
          <p:nvPr/>
        </p:nvSpPr>
        <p:spPr>
          <a:xfrm>
            <a:off x="430667" y="148532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 경쟁사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85D7DB-2830-4C35-A4B2-4295557174F3}"/>
              </a:ext>
            </a:extLst>
          </p:cNvPr>
          <p:cNvSpPr/>
          <p:nvPr/>
        </p:nvSpPr>
        <p:spPr>
          <a:xfrm>
            <a:off x="6696767" y="1455832"/>
            <a:ext cx="48958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내용</a:t>
            </a:r>
            <a:endParaRPr lang="ko-KR" altLang="en-US" sz="60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94F45C-6CE6-4632-A91E-2A90D1170430}"/>
              </a:ext>
            </a:extLst>
          </p:cNvPr>
          <p:cNvCxnSpPr>
            <a:cxnSpLocks/>
          </p:cNvCxnSpPr>
          <p:nvPr/>
        </p:nvCxnSpPr>
        <p:spPr>
          <a:xfrm>
            <a:off x="6696767" y="2055996"/>
            <a:ext cx="47390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D0EF558-3D3F-49F5-9B4B-599653263B4A}"/>
              </a:ext>
            </a:extLst>
          </p:cNvPr>
          <p:cNvCxnSpPr>
            <a:cxnSpLocks/>
          </p:cNvCxnSpPr>
          <p:nvPr/>
        </p:nvCxnSpPr>
        <p:spPr>
          <a:xfrm>
            <a:off x="6323595" y="1551369"/>
            <a:ext cx="0" cy="50405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6903B2-EF1F-4123-8016-582CBCB6F066}"/>
              </a:ext>
            </a:extLst>
          </p:cNvPr>
          <p:cNvSpPr txBox="1"/>
          <p:nvPr/>
        </p:nvSpPr>
        <p:spPr>
          <a:xfrm>
            <a:off x="6696767" y="2218234"/>
            <a:ext cx="5368777" cy="4439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경매 사이트는 상품 다양성이 부족하다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미술품과 골동품에만 치우쳐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카테고리를 늘린다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국내외 사이트 모두 낙찰자의 </a:t>
            </a:r>
            <a:r>
              <a:rPr lang="ko-KR" altLang="en-US" sz="2000" b="1" dirty="0" err="1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미정산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케이스에 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대비가 부족하다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낙찰자가 낙찰가를 입금하지 않을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낙찰 이후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에도 거래가 성사되지 않는 불상사가 생길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허위 입찰자가 발생할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모임통장 활용을 통해 미정산을 방지한다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5" name="표 2">
            <a:extLst>
              <a:ext uri="{FF2B5EF4-FFF2-40B4-BE49-F238E27FC236}">
                <a16:creationId xmlns:a16="http://schemas.microsoft.com/office/drawing/2014/main" id="{87723CA7-2909-41A8-B7B1-142A8E4A1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35676"/>
              </p:ext>
            </p:extLst>
          </p:nvPr>
        </p:nvGraphicFramePr>
        <p:xfrm>
          <a:off x="430667" y="2218234"/>
          <a:ext cx="5665331" cy="36502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3351">
                  <a:extLst>
                    <a:ext uri="{9D8B030D-6E8A-4147-A177-3AD203B41FA5}">
                      <a16:colId xmlns:a16="http://schemas.microsoft.com/office/drawing/2014/main" val="949651201"/>
                    </a:ext>
                  </a:extLst>
                </a:gridCol>
                <a:gridCol w="3461980">
                  <a:extLst>
                    <a:ext uri="{9D8B030D-6E8A-4147-A177-3AD203B41FA5}">
                      <a16:colId xmlns:a16="http://schemas.microsoft.com/office/drawing/2014/main" val="381647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비드바이</a:t>
                      </a:r>
                      <a:endParaRPr lang="ko-KR" altLang="en-US" sz="2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22577"/>
                  </a:ext>
                </a:extLst>
              </a:tr>
              <a:tr h="702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회사개요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2000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년에 설립된 해외 경매 대행 사이트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3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주요상품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다양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의류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스포츠용품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장난감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컴퓨터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액세서리 등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4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가격대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백 원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4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입찰방식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온라인 호가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7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낙찰액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일정금액의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보증금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결제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(10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만 원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 후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경매 참여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rgbClr val="0070C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http://www.bidbuy.co.kr/</a:t>
                      </a:r>
                      <a:endParaRPr lang="ko-KR" altLang="en-US" sz="1800" b="1" kern="1200" dirty="0">
                        <a:solidFill>
                          <a:srgbClr val="0070C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66325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6B26A63-D066-4397-9EB4-4903BE04793D}"/>
              </a:ext>
            </a:extLst>
          </p:cNvPr>
          <p:cNvSpPr/>
          <p:nvPr/>
        </p:nvSpPr>
        <p:spPr>
          <a:xfrm>
            <a:off x="6882075" y="3246120"/>
            <a:ext cx="478851" cy="327260"/>
          </a:xfrm>
          <a:prstGeom prst="rightArrow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B7CA8FA-C1BA-40B4-967D-CE6B83E40AEA}"/>
              </a:ext>
            </a:extLst>
          </p:cNvPr>
          <p:cNvSpPr/>
          <p:nvPr/>
        </p:nvSpPr>
        <p:spPr>
          <a:xfrm>
            <a:off x="6882074" y="6260259"/>
            <a:ext cx="478851" cy="327260"/>
          </a:xfrm>
          <a:prstGeom prst="rightArrow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경매시장 분석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9F1BE8-4685-4608-AC3F-71C67A5D5ABF}"/>
              </a:ext>
            </a:extLst>
          </p:cNvPr>
          <p:cNvSpPr/>
          <p:nvPr/>
        </p:nvSpPr>
        <p:spPr>
          <a:xfrm>
            <a:off x="547812" y="1333821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77502-A510-468A-BCDE-EE7C05DAD951}"/>
              </a:ext>
            </a:extLst>
          </p:cNvPr>
          <p:cNvSpPr txBox="1"/>
          <p:nvPr/>
        </p:nvSpPr>
        <p:spPr>
          <a:xfrm>
            <a:off x="1131526" y="1346698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카테고리를 늘린다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50882-1E0F-42E8-BB90-BD1E67EA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3" y="2164818"/>
            <a:ext cx="2794820" cy="4655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A8DB27-3E2B-47E5-ABE8-197F6D663DD5}"/>
              </a:ext>
            </a:extLst>
          </p:cNvPr>
          <p:cNvSpPr/>
          <p:nvPr/>
        </p:nvSpPr>
        <p:spPr>
          <a:xfrm>
            <a:off x="5143572" y="1320944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7BCBB-0C76-4BF6-9BED-49A078DED52A}"/>
              </a:ext>
            </a:extLst>
          </p:cNvPr>
          <p:cNvSpPr txBox="1"/>
          <p:nvPr/>
        </p:nvSpPr>
        <p:spPr>
          <a:xfrm>
            <a:off x="5727286" y="1333821"/>
            <a:ext cx="6011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모임통장을 기반으로 </a:t>
            </a:r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선결제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시스템을 도입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</a:t>
            </a:r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미정산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케이스를 방지한다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9125EA-E4F7-4A75-9143-8B7A0F3D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993" y="2311771"/>
            <a:ext cx="3002868" cy="4442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6437FB-C3CB-490F-9142-7D733BAE1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585" y="2305586"/>
            <a:ext cx="3002868" cy="4370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DB022A-C405-4C31-92F0-4CBEB0597390}"/>
              </a:ext>
            </a:extLst>
          </p:cNvPr>
          <p:cNvSpPr txBox="1"/>
          <p:nvPr/>
        </p:nvSpPr>
        <p:spPr>
          <a:xfrm>
            <a:off x="5630993" y="103359"/>
            <a:ext cx="874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구상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https://ovenapp.io/view/k4VmF2FxwE5y7RzjsLC1qzVY8jCGmOU7/xbsgd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42D0FE-FE30-4207-801D-E17363A2053E}"/>
              </a:ext>
            </a:extLst>
          </p:cNvPr>
          <p:cNvSpPr/>
          <p:nvPr/>
        </p:nvSpPr>
        <p:spPr>
          <a:xfrm>
            <a:off x="5570290" y="2268499"/>
            <a:ext cx="6459523" cy="45516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요구사항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D0EF558-3D3F-49F5-9B4B-599653263B4A}"/>
              </a:ext>
            </a:extLst>
          </p:cNvPr>
          <p:cNvCxnSpPr>
            <a:cxnSpLocks/>
          </p:cNvCxnSpPr>
          <p:nvPr/>
        </p:nvCxnSpPr>
        <p:spPr>
          <a:xfrm>
            <a:off x="6096000" y="1269244"/>
            <a:ext cx="0" cy="550425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4AAE96-D9F4-46E4-A97C-059C1755D844}"/>
              </a:ext>
            </a:extLst>
          </p:cNvPr>
          <p:cNvSpPr/>
          <p:nvPr/>
        </p:nvSpPr>
        <p:spPr>
          <a:xfrm>
            <a:off x="451059" y="1269244"/>
            <a:ext cx="5284325" cy="5504254"/>
          </a:xfrm>
          <a:prstGeom prst="rect">
            <a:avLst/>
          </a:prstGeom>
          <a:solidFill>
            <a:srgbClr val="CACCC2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ko-KR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핸드폰 인증과 계좌 인증을 통해 회원가입과 계좌등록을 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ko-KR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한 번 회원가입 하면 회원탈퇴 할 때까지 앱 로그인 상태가 유지된다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조회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ko-KR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현재 매물로 나온 경매상품들을 조회할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현재 인기상품과 사용자에게 </a:t>
            </a:r>
            <a:r>
              <a:rPr lang="ko-KR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추천할만한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상품 리스트를 조회할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상품 카테고리 선택을 통해 상품을 조회할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판매자의 신용도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마감일자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시간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입찰가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수수료 포함 입찰금액을 조회할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BE5E90-31EA-4521-BBE8-947E845F1D5F}"/>
              </a:ext>
            </a:extLst>
          </p:cNvPr>
          <p:cNvSpPr/>
          <p:nvPr/>
        </p:nvSpPr>
        <p:spPr>
          <a:xfrm>
            <a:off x="6456617" y="1269244"/>
            <a:ext cx="5284325" cy="5504254"/>
          </a:xfrm>
          <a:prstGeom prst="rect">
            <a:avLst/>
          </a:prstGeom>
          <a:solidFill>
            <a:srgbClr val="CACCC2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특정 상품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즐겨찾기 해 놓을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 startAt="5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판매자에게 상품문의를 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출품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ko-KR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출품하기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통해 물품을 경매에 붙일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출품 시 작성양식에는 입찰방식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상품사진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상품명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경매시작가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상세내용이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입찰방식에는 공개 입찰과 비공개 입찰이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출품이 완료되면 자동적으로 해당 경매에 대한 가상 모임통장이 하나 생성된다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입찰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ko-KR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참여하기를 누르면 자동으로 해당 경매의 모임통장에 </a:t>
            </a:r>
            <a:r>
              <a:rPr lang="ko-KR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등록된 계좌가 없으면 경매에 참여할 수 없다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모임통장 조회를 통해 현재 최고 </a:t>
            </a:r>
            <a:r>
              <a:rPr lang="ko-KR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입찰가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입찰자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참여자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수를 한눈에 확인할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통장 입금을 통해 입찰을 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7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요구사항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D0EF558-3D3F-49F5-9B4B-599653263B4A}"/>
              </a:ext>
            </a:extLst>
          </p:cNvPr>
          <p:cNvCxnSpPr>
            <a:cxnSpLocks/>
          </p:cNvCxnSpPr>
          <p:nvPr/>
        </p:nvCxnSpPr>
        <p:spPr>
          <a:xfrm>
            <a:off x="6096000" y="1269244"/>
            <a:ext cx="0" cy="550425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4AAE96-D9F4-46E4-A97C-059C1755D844}"/>
              </a:ext>
            </a:extLst>
          </p:cNvPr>
          <p:cNvSpPr/>
          <p:nvPr/>
        </p:nvSpPr>
        <p:spPr>
          <a:xfrm>
            <a:off x="451059" y="1269244"/>
            <a:ext cx="5284325" cy="5504254"/>
          </a:xfrm>
          <a:prstGeom prst="rect">
            <a:avLst/>
          </a:prstGeom>
          <a:solidFill>
            <a:srgbClr val="CACCC2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앱에 등록했던 계좌로 모임통장에 입금할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 startAt="5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누구든지 낙찰이 되기 전에는 </a:t>
            </a:r>
            <a:r>
              <a:rPr lang="ko-KR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금액을 출금할 수 없다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낙찰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ko-KR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경매가 마감되면 낙찰자와 낙찰금액이 정해진다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낙찰자가 정해지면 낙찰자 이외의 입찰액은 본래 계좌로 반환된다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낙찰자에게 상품이 온전하게 전달될 때까지 낙찰금액은 아무도 출금할 수 없다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낙찰자에게 상품이 온전하게 전달되면 낙찰자는 앱에서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상품수령완료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체크한다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상품수령완료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체크되면 낙찰금액이 판매자에게 이체된다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ko-KR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본인 계좌를 추가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판매내역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구매내역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 경매 목록을 조회할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BE5E90-31EA-4521-BBE8-947E845F1D5F}"/>
              </a:ext>
            </a:extLst>
          </p:cNvPr>
          <p:cNvSpPr/>
          <p:nvPr/>
        </p:nvSpPr>
        <p:spPr>
          <a:xfrm>
            <a:off x="6456617" y="1269244"/>
            <a:ext cx="5284325" cy="4536488"/>
          </a:xfrm>
          <a:prstGeom prst="rect">
            <a:avLst/>
          </a:prstGeom>
          <a:solidFill>
            <a:srgbClr val="CACCC2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핸드폰 번호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주소를 수정할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조회할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알림 설정을 변경할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ko-KR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입찰을 하면 판매자에게 입찰 알림이 표시된다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낙찰이 되면 낙찰자에게는 낙찰 성공 메세지가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외의 입찰자에게는 낙찰 실패의 메시지가 전달된다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문의와 관련한 메시지가 전송되면 수신자에게 알림이 표시된다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찾기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ko-KR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찾기 기능을 통해 상품을 검색할 수 있다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상품명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상품번호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판매자 아이디를 통해 검색이 가능하다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A3A40-8B7B-4174-A5BB-09E25D829380}"/>
              </a:ext>
            </a:extLst>
          </p:cNvPr>
          <p:cNvSpPr txBox="1"/>
          <p:nvPr/>
        </p:nvSpPr>
        <p:spPr>
          <a:xfrm>
            <a:off x="429224" y="1692322"/>
            <a:ext cx="6042039" cy="2750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 시 청구되는 구매수수료를 통한 수익창출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낙찰금액의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10%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구매수수료로 청구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활용방안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B2C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거래를 넘어서 기업간의 협약을 통해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B2B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거래로 확장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추첨으로 상품을 판매했던 방식에서 경매 방식으로 전환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 및 활용방안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9071D8D-2838-41F1-8211-DEBAF31D9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93" y="7897726"/>
            <a:ext cx="2509516" cy="51584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245A83-29EA-4674-BB8E-982ACEFC1F69}"/>
              </a:ext>
            </a:extLst>
          </p:cNvPr>
          <p:cNvSpPr/>
          <p:nvPr/>
        </p:nvSpPr>
        <p:spPr>
          <a:xfrm>
            <a:off x="7480229" y="7121119"/>
            <a:ext cx="1286013" cy="288235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860D72-F050-4432-A7E0-E135FF14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63" y="1755258"/>
            <a:ext cx="5397380" cy="40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1194</Words>
  <Application>Microsoft Office PowerPoint</Application>
  <PresentationFormat>와이드스크린</PresentationFormat>
  <Paragraphs>193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나 성주</cp:lastModifiedBy>
  <cp:revision>234</cp:revision>
  <dcterms:created xsi:type="dcterms:W3CDTF">2020-07-28T03:36:19Z</dcterms:created>
  <dcterms:modified xsi:type="dcterms:W3CDTF">2020-09-15T00:17:36Z</dcterms:modified>
</cp:coreProperties>
</file>