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86" algn="l" defTabSz="914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72" algn="l" defTabSz="914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58" algn="l" defTabSz="914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44" algn="l" defTabSz="914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30" algn="l" defTabSz="914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16" algn="l" defTabSz="914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02" algn="l" defTabSz="914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688" algn="l" defTabSz="9141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F49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316" autoAdjust="0"/>
  </p:normalViewPr>
  <p:slideViewPr>
    <p:cSldViewPr>
      <p:cViewPr>
        <p:scale>
          <a:sx n="95" d="100"/>
          <a:sy n="95" d="100"/>
        </p:scale>
        <p:origin x="-1944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41E4-CD2F-49AF-BE6F-5123F55E34CC}" type="datetimeFigureOut">
              <a:rPr lang="en-US" smtClean="0"/>
              <a:t>8/28/14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91D08-409B-4D30-B779-BC6161565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2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6" algn="l" defTabSz="9141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72" algn="l" defTabSz="9141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58" algn="l" defTabSz="9141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44" algn="l" defTabSz="9141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30" algn="l" defTabSz="9141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16" algn="l" defTabSz="9141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02" algn="l" defTabSz="9141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88" algn="l" defTabSz="9141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91D08-409B-4D30-B779-BC6161565B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8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8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7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2" indent="0">
              <a:buNone/>
              <a:defRPr sz="1800" b="1"/>
            </a:lvl3pPr>
            <a:lvl4pPr marL="1371258" indent="0">
              <a:buNone/>
              <a:defRPr sz="1600" b="1"/>
            </a:lvl4pPr>
            <a:lvl5pPr marL="1828344" indent="0">
              <a:buNone/>
              <a:defRPr sz="1600" b="1"/>
            </a:lvl5pPr>
            <a:lvl6pPr marL="2285430" indent="0">
              <a:buNone/>
              <a:defRPr sz="1600" b="1"/>
            </a:lvl6pPr>
            <a:lvl7pPr marL="2742516" indent="0">
              <a:buNone/>
              <a:defRPr sz="1600" b="1"/>
            </a:lvl7pPr>
            <a:lvl8pPr marL="3199602" indent="0">
              <a:buNone/>
              <a:defRPr sz="1600" b="1"/>
            </a:lvl8pPr>
            <a:lvl9pPr marL="365668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0" b="1"/>
            </a:lvl2pPr>
            <a:lvl3pPr marL="914172" indent="0">
              <a:buNone/>
              <a:defRPr sz="1800" b="1"/>
            </a:lvl3pPr>
            <a:lvl4pPr marL="1371258" indent="0">
              <a:buNone/>
              <a:defRPr sz="1600" b="1"/>
            </a:lvl4pPr>
            <a:lvl5pPr marL="1828344" indent="0">
              <a:buNone/>
              <a:defRPr sz="1600" b="1"/>
            </a:lvl5pPr>
            <a:lvl6pPr marL="2285430" indent="0">
              <a:buNone/>
              <a:defRPr sz="1600" b="1"/>
            </a:lvl6pPr>
            <a:lvl7pPr marL="2742516" indent="0">
              <a:buNone/>
              <a:defRPr sz="1600" b="1"/>
            </a:lvl7pPr>
            <a:lvl8pPr marL="3199602" indent="0">
              <a:buNone/>
              <a:defRPr sz="1600" b="1"/>
            </a:lvl8pPr>
            <a:lvl9pPr marL="365668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8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1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8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2" indent="0">
              <a:buNone/>
              <a:defRPr sz="1000"/>
            </a:lvl3pPr>
            <a:lvl4pPr marL="1371258" indent="0">
              <a:buNone/>
              <a:defRPr sz="900"/>
            </a:lvl4pPr>
            <a:lvl5pPr marL="1828344" indent="0">
              <a:buNone/>
              <a:defRPr sz="900"/>
            </a:lvl5pPr>
            <a:lvl6pPr marL="2285430" indent="0">
              <a:buNone/>
              <a:defRPr sz="900"/>
            </a:lvl6pPr>
            <a:lvl7pPr marL="2742516" indent="0">
              <a:buNone/>
              <a:defRPr sz="900"/>
            </a:lvl7pPr>
            <a:lvl8pPr marL="3199602" indent="0">
              <a:buNone/>
              <a:defRPr sz="900"/>
            </a:lvl8pPr>
            <a:lvl9pPr marL="365668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86" indent="0">
              <a:buNone/>
              <a:defRPr sz="2800"/>
            </a:lvl2pPr>
            <a:lvl3pPr marL="914172" indent="0">
              <a:buNone/>
              <a:defRPr sz="2400"/>
            </a:lvl3pPr>
            <a:lvl4pPr marL="1371258" indent="0">
              <a:buNone/>
              <a:defRPr sz="2000"/>
            </a:lvl4pPr>
            <a:lvl5pPr marL="1828344" indent="0">
              <a:buNone/>
              <a:defRPr sz="2000"/>
            </a:lvl5pPr>
            <a:lvl6pPr marL="2285430" indent="0">
              <a:buNone/>
              <a:defRPr sz="2000"/>
            </a:lvl6pPr>
            <a:lvl7pPr marL="2742516" indent="0">
              <a:buNone/>
              <a:defRPr sz="2000"/>
            </a:lvl7pPr>
            <a:lvl8pPr marL="3199602" indent="0">
              <a:buNone/>
              <a:defRPr sz="2000"/>
            </a:lvl8pPr>
            <a:lvl9pPr marL="365668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6" indent="0">
              <a:buNone/>
              <a:defRPr sz="1200"/>
            </a:lvl2pPr>
            <a:lvl3pPr marL="914172" indent="0">
              <a:buNone/>
              <a:defRPr sz="1000"/>
            </a:lvl3pPr>
            <a:lvl4pPr marL="1371258" indent="0">
              <a:buNone/>
              <a:defRPr sz="900"/>
            </a:lvl4pPr>
            <a:lvl5pPr marL="1828344" indent="0">
              <a:buNone/>
              <a:defRPr sz="900"/>
            </a:lvl5pPr>
            <a:lvl6pPr marL="2285430" indent="0">
              <a:buNone/>
              <a:defRPr sz="900"/>
            </a:lvl6pPr>
            <a:lvl7pPr marL="2742516" indent="0">
              <a:buNone/>
              <a:defRPr sz="900"/>
            </a:lvl7pPr>
            <a:lvl8pPr marL="3199602" indent="0">
              <a:buNone/>
              <a:defRPr sz="900"/>
            </a:lvl8pPr>
            <a:lvl9pPr marL="365668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8/28/14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17" tIns="45709" rIns="91417" bIns="457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17" tIns="45709" rIns="91417" bIns="457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17" tIns="45709" rIns="91417" bIns="4570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20C2-EEC8-4B3E-825C-12D1B6D3BEB7}" type="datetimeFigureOut">
              <a:rPr lang="en-US" smtClean="0"/>
              <a:t>8/28/14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17" tIns="45709" rIns="91417" bIns="4570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17" tIns="45709" rIns="91417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3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7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14" indent="-342814" algn="l" defTabSz="91417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65" indent="-285679" algn="l" defTabSz="91417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3" algn="l" defTabSz="91417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1" indent="-228543" algn="l" defTabSz="91417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7" indent="-228543" algn="l" defTabSz="91417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3" indent="-228543" algn="l" defTabSz="91417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9" indent="-228543" algn="l" defTabSz="91417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3" algn="l" defTabSz="91417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31" indent="-228543" algn="l" defTabSz="91417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8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8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5947" y="0"/>
            <a:ext cx="9065385" cy="806505"/>
          </a:xfrm>
          <a:prstGeom prst="rect">
            <a:avLst/>
          </a:prstGeom>
          <a:solidFill>
            <a:srgbClr val="CE1126"/>
          </a:solidFill>
          <a:ln w="127000">
            <a:solidFill>
              <a:srgbClr val="F2BF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220" tIns="11110" rIns="22220" bIns="11110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7020" y="164575"/>
            <a:ext cx="8871555" cy="561046"/>
          </a:xfrm>
          <a:prstGeom prst="rect">
            <a:avLst/>
          </a:prstGeom>
          <a:noFill/>
        </p:spPr>
        <p:txBody>
          <a:bodyPr wrap="square" lIns="22220" tIns="11110" rIns="22220" bIns="11110" rtlCol="0">
            <a:spAutoFit/>
          </a:bodyPr>
          <a:lstStyle/>
          <a:p>
            <a:pPr algn="ctr"/>
            <a:r>
              <a:rPr lang="en-US" sz="1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Twenty Year Ecological Analyses of Adult Mosquito Communities in Iowa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Ignacio Alvarez, Natalia da Silva, Mike Dunbar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Department of Statistics, Iowa State University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93544"/>
              </p:ext>
            </p:extLst>
          </p:nvPr>
        </p:nvGraphicFramePr>
        <p:xfrm>
          <a:off x="71457" y="7214048"/>
          <a:ext cx="1120083" cy="1409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87"/>
                <a:gridCol w="736096"/>
              </a:tblGrid>
              <a:tr h="115888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Aberdeen, SD</a:t>
                      </a:r>
                    </a:p>
                  </a:txBody>
                  <a:tcPr marL="19050" marR="19050" marT="14288" marB="1428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Northern State University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</a:tr>
              <a:tr h="115888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Duluth,</a:t>
                      </a:r>
                      <a:r>
                        <a:rPr lang="en-US" sz="500" baseline="0" dirty="0" smtClean="0">
                          <a:latin typeface="Arial" pitchFamily="34" charset="0"/>
                          <a:cs typeface="Arial" pitchFamily="34" charset="0"/>
                        </a:rPr>
                        <a:t> MN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University of Minnesota Duluth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</a:tr>
              <a:tr h="115888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Grand Forks, ND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The University of North</a:t>
                      </a:r>
                      <a:r>
                        <a:rPr lang="en-US" sz="500" baseline="0" dirty="0" smtClean="0">
                          <a:latin typeface="Arial" pitchFamily="34" charset="0"/>
                          <a:cs typeface="Arial" pitchFamily="34" charset="0"/>
                        </a:rPr>
                        <a:t> Dakota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</a:tr>
              <a:tr h="352425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St. Paul, MN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Saint Catherine University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Concordia University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Hamline University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The</a:t>
                      </a:r>
                      <a:r>
                        <a:rPr lang="en-US" sz="5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500" dirty="0" smtClean="0">
                          <a:latin typeface="Arial" pitchFamily="34" charset="0"/>
                          <a:cs typeface="Arial" pitchFamily="34" charset="0"/>
                        </a:rPr>
                        <a:t>University of St. Thomas</a:t>
                      </a:r>
                      <a:endParaRPr lang="en-US" sz="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050" marR="19050" marT="14288" marB="14288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1457" y="7113480"/>
            <a:ext cx="984128" cy="145548"/>
          </a:xfrm>
          <a:prstGeom prst="rect">
            <a:avLst/>
          </a:prstGeom>
          <a:noFill/>
        </p:spPr>
        <p:txBody>
          <a:bodyPr wrap="square" lIns="22220" tIns="11110" rIns="22220" bIns="11110" rtlCol="0">
            <a:spAutoFit/>
          </a:bodyPr>
          <a:lstStyle/>
          <a:p>
            <a:r>
              <a:rPr lang="en-US" sz="400" dirty="0">
                <a:latin typeface="Arial" pitchFamily="34" charset="0"/>
                <a:cs typeface="Arial" pitchFamily="34" charset="0"/>
              </a:rPr>
              <a:t>Universities in the Great Plains Communities: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r="5501" b="4995"/>
          <a:stretch/>
        </p:blipFill>
        <p:spPr>
          <a:xfrm>
            <a:off x="4614329" y="6969461"/>
            <a:ext cx="688675" cy="107775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5199" b="4995"/>
          <a:stretch/>
        </p:blipFill>
        <p:spPr>
          <a:xfrm>
            <a:off x="5329775" y="6969461"/>
            <a:ext cx="692737" cy="107775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r="2869" b="4907"/>
          <a:stretch/>
        </p:blipFill>
        <p:spPr>
          <a:xfrm>
            <a:off x="6050133" y="6968961"/>
            <a:ext cx="708475" cy="1078758"/>
          </a:xfrm>
          <a:prstGeom prst="rect">
            <a:avLst/>
          </a:prstGeom>
        </p:spPr>
      </p:pic>
      <p:sp>
        <p:nvSpPr>
          <p:cNvPr id="78" name="Oval 77"/>
          <p:cNvSpPr/>
          <p:nvPr/>
        </p:nvSpPr>
        <p:spPr>
          <a:xfrm>
            <a:off x="5992985" y="1124700"/>
            <a:ext cx="768100" cy="76809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Week</a:t>
            </a:r>
            <a:endParaRPr lang="en-US" sz="1100" dirty="0"/>
          </a:p>
        </p:txBody>
      </p:sp>
      <p:sp>
        <p:nvSpPr>
          <p:cNvPr id="83" name="Oval 82"/>
          <p:cNvSpPr/>
          <p:nvPr/>
        </p:nvSpPr>
        <p:spPr>
          <a:xfrm>
            <a:off x="5378505" y="1739180"/>
            <a:ext cx="768100" cy="76809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Spece</a:t>
            </a:r>
            <a:r>
              <a:rPr lang="en-US" sz="1100" dirty="0" smtClean="0"/>
              <a:t>-site</a:t>
            </a:r>
            <a:endParaRPr lang="en-US" sz="1100" dirty="0"/>
          </a:p>
        </p:txBody>
      </p:sp>
      <p:sp>
        <p:nvSpPr>
          <p:cNvPr id="84" name="Oval 83"/>
          <p:cNvSpPr/>
          <p:nvPr/>
        </p:nvSpPr>
        <p:spPr>
          <a:xfrm>
            <a:off x="4956050" y="2507280"/>
            <a:ext cx="768100" cy="76809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Genotype-Site</a:t>
            </a:r>
            <a:endParaRPr lang="en-US" sz="800" dirty="0"/>
          </a:p>
        </p:txBody>
      </p:sp>
      <p:sp>
        <p:nvSpPr>
          <p:cNvPr id="85" name="Oval 84"/>
          <p:cNvSpPr/>
          <p:nvPr/>
        </p:nvSpPr>
        <p:spPr>
          <a:xfrm>
            <a:off x="4917645" y="3390595"/>
            <a:ext cx="768100" cy="76809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Rare Communities</a:t>
            </a:r>
          </a:p>
          <a:p>
            <a:pPr algn="ctr"/>
            <a:endParaRPr lang="en-US" sz="800" dirty="0"/>
          </a:p>
        </p:txBody>
      </p:sp>
      <p:sp>
        <p:nvSpPr>
          <p:cNvPr id="86" name="Oval 85"/>
          <p:cNvSpPr/>
          <p:nvPr/>
        </p:nvSpPr>
        <p:spPr>
          <a:xfrm>
            <a:off x="5301695" y="4273910"/>
            <a:ext cx="768100" cy="76809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MDS</a:t>
            </a:r>
            <a:endParaRPr lang="en-US" sz="800" dirty="0"/>
          </a:p>
        </p:txBody>
      </p:sp>
      <p:sp>
        <p:nvSpPr>
          <p:cNvPr id="89" name="Rounded Rectangle 88"/>
          <p:cNvSpPr/>
          <p:nvPr/>
        </p:nvSpPr>
        <p:spPr>
          <a:xfrm>
            <a:off x="6953110" y="1086295"/>
            <a:ext cx="1997060" cy="46086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6000"/>
                </a:schemeClr>
              </a:gs>
              <a:gs pos="35000">
                <a:schemeClr val="dk1">
                  <a:tint val="37000"/>
                  <a:satMod val="300000"/>
                  <a:alpha val="16000"/>
                </a:schemeClr>
              </a:gs>
              <a:gs pos="100000">
                <a:schemeClr val="dk1">
                  <a:tint val="15000"/>
                  <a:satMod val="350000"/>
                  <a:alpha val="16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fkaldsfjalkdsjf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5800960" y="2660900"/>
            <a:ext cx="1997060" cy="46086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6000"/>
                </a:schemeClr>
              </a:gs>
              <a:gs pos="35000">
                <a:schemeClr val="dk1">
                  <a:tint val="37000"/>
                  <a:satMod val="300000"/>
                  <a:alpha val="16000"/>
                </a:schemeClr>
              </a:gs>
              <a:gs pos="100000">
                <a:schemeClr val="dk1">
                  <a:tint val="15000"/>
                  <a:satMod val="350000"/>
                  <a:alpha val="16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fkaldsfjalkdsjf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6223415" y="4235505"/>
            <a:ext cx="1997060" cy="46086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6000"/>
                </a:schemeClr>
              </a:gs>
              <a:gs pos="35000">
                <a:schemeClr val="dk1">
                  <a:tint val="37000"/>
                  <a:satMod val="300000"/>
                  <a:alpha val="16000"/>
                </a:schemeClr>
              </a:gs>
              <a:gs pos="100000">
                <a:schemeClr val="dk1">
                  <a:tint val="15000"/>
                  <a:satMod val="350000"/>
                  <a:alpha val="16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faldsfjalkdsjf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5954580" y="3429000"/>
            <a:ext cx="1997060" cy="46086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6000"/>
                </a:schemeClr>
              </a:gs>
              <a:gs pos="35000">
                <a:schemeClr val="dk1">
                  <a:tint val="37000"/>
                  <a:satMod val="300000"/>
                  <a:alpha val="16000"/>
                </a:schemeClr>
              </a:gs>
              <a:gs pos="100000">
                <a:schemeClr val="dk1">
                  <a:tint val="15000"/>
                  <a:satMod val="350000"/>
                  <a:alpha val="16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fkaldsfjalkdsjf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261820" y="2008015"/>
            <a:ext cx="1997060" cy="46086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6000"/>
                </a:schemeClr>
              </a:gs>
              <a:gs pos="35000">
                <a:schemeClr val="dk1">
                  <a:tint val="37000"/>
                  <a:satMod val="300000"/>
                  <a:alpha val="16000"/>
                </a:schemeClr>
              </a:gs>
              <a:gs pos="100000">
                <a:schemeClr val="dk1">
                  <a:tint val="15000"/>
                  <a:satMod val="350000"/>
                  <a:alpha val="16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fkaldsfjalkdsjf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-1" y="1009486"/>
            <a:ext cx="3151015" cy="122896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5000"/>
                </a:schemeClr>
              </a:gs>
              <a:gs pos="35000">
                <a:schemeClr val="dk1">
                  <a:tint val="37000"/>
                  <a:satMod val="300000"/>
                  <a:alpha val="55000"/>
                </a:schemeClr>
              </a:gs>
              <a:gs pos="100000">
                <a:schemeClr val="dk1">
                  <a:tint val="15000"/>
                  <a:satMod val="350000"/>
                  <a:alpha val="5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>
            <a:off x="3304635" y="1662370"/>
            <a:ext cx="2112275" cy="2304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/>
          <p:cNvSpPr/>
          <p:nvPr/>
        </p:nvSpPr>
        <p:spPr>
          <a:xfrm>
            <a:off x="3304635" y="2430470"/>
            <a:ext cx="1613010" cy="2688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/>
          <p:cNvSpPr/>
          <p:nvPr/>
        </p:nvSpPr>
        <p:spPr>
          <a:xfrm>
            <a:off x="3227825" y="3505810"/>
            <a:ext cx="1613010" cy="2688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3" descr="Screen Shot 2014-08-28 at 11.14.5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5" y="4235505"/>
            <a:ext cx="3151015" cy="2358235"/>
          </a:xfrm>
          <a:prstGeom prst="rect">
            <a:avLst/>
          </a:prstGeom>
        </p:spPr>
      </p:pic>
      <p:sp>
        <p:nvSpPr>
          <p:cNvPr id="109" name="Rounded Rectangle 108"/>
          <p:cNvSpPr/>
          <p:nvPr/>
        </p:nvSpPr>
        <p:spPr>
          <a:xfrm>
            <a:off x="0" y="2353660"/>
            <a:ext cx="3151015" cy="165141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5000"/>
                </a:schemeClr>
              </a:gs>
              <a:gs pos="35000">
                <a:schemeClr val="dk1">
                  <a:tint val="37000"/>
                  <a:satMod val="300000"/>
                  <a:alpha val="55000"/>
                </a:schemeClr>
              </a:gs>
              <a:gs pos="100000">
                <a:schemeClr val="dk1">
                  <a:tint val="15000"/>
                  <a:satMod val="350000"/>
                  <a:alpha val="5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63869" y="2108828"/>
            <a:ext cx="2998826" cy="2286000"/>
            <a:chOff x="16645710" y="6426406"/>
            <a:chExt cx="14394366" cy="7315200"/>
          </a:xfrm>
        </p:grpSpPr>
        <p:grpSp>
          <p:nvGrpSpPr>
            <p:cNvPr id="41" name="Group 40"/>
            <p:cNvGrpSpPr>
              <a:grpSpLocks noChangeAspect="1"/>
            </p:cNvGrpSpPr>
            <p:nvPr/>
          </p:nvGrpSpPr>
          <p:grpSpPr>
            <a:xfrm>
              <a:off x="16998309" y="6426406"/>
              <a:ext cx="14041767" cy="7315200"/>
              <a:chOff x="17003601" y="6426406"/>
              <a:chExt cx="22526494" cy="11735404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03601" y="6426406"/>
                <a:ext cx="22526494" cy="11735404"/>
              </a:xfrm>
              <a:prstGeom prst="rect">
                <a:avLst/>
              </a:prstGeom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18873200" y="10665561"/>
                <a:ext cx="7258545" cy="345645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7245490" y="7746780"/>
                <a:ext cx="3072400" cy="52614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0893964" y="9590220"/>
                <a:ext cx="5376701" cy="299558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198265" y="12585811"/>
                <a:ext cx="2265895" cy="5410997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0625129" y="12585810"/>
                <a:ext cx="2573136" cy="334123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5710" y="6426406"/>
              <a:ext cx="241935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494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12026</TotalTime>
  <Words>89</Words>
  <Application>Microsoft Macintosh PowerPoint</Application>
  <PresentationFormat>On-screen Show (4:3)</PresentationFormat>
  <Paragraphs>26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Natalia  da Silva</cp:lastModifiedBy>
  <cp:revision>97</cp:revision>
  <dcterms:created xsi:type="dcterms:W3CDTF">2013-07-29T20:50:59Z</dcterms:created>
  <dcterms:modified xsi:type="dcterms:W3CDTF">2014-08-30T05:10:53Z</dcterms:modified>
</cp:coreProperties>
</file>