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3891200" cy="32918400"/>
  <p:notesSz cx="6858000" cy="9144000"/>
  <p:defaultTextStyle>
    <a:defPPr>
      <a:defRPr lang="en-US"/>
    </a:defPPr>
    <a:lvl1pPr marL="0" algn="l" defTabSz="3761424" rtl="0" eaLnBrk="1" latinLnBrk="0" hangingPunct="1">
      <a:defRPr sz="7200" kern="1200">
        <a:solidFill>
          <a:schemeClr val="tx1"/>
        </a:solidFill>
        <a:latin typeface="+mn-lt"/>
        <a:ea typeface="+mn-ea"/>
        <a:cs typeface="+mn-cs"/>
      </a:defRPr>
    </a:lvl1pPr>
    <a:lvl2pPr marL="1880712" algn="l" defTabSz="3761424" rtl="0" eaLnBrk="1" latinLnBrk="0" hangingPunct="1">
      <a:defRPr sz="7200" kern="1200">
        <a:solidFill>
          <a:schemeClr val="tx1"/>
        </a:solidFill>
        <a:latin typeface="+mn-lt"/>
        <a:ea typeface="+mn-ea"/>
        <a:cs typeface="+mn-cs"/>
      </a:defRPr>
    </a:lvl2pPr>
    <a:lvl3pPr marL="3761424" algn="l" defTabSz="3761424" rtl="0" eaLnBrk="1" latinLnBrk="0" hangingPunct="1">
      <a:defRPr sz="7200" kern="1200">
        <a:solidFill>
          <a:schemeClr val="tx1"/>
        </a:solidFill>
        <a:latin typeface="+mn-lt"/>
        <a:ea typeface="+mn-ea"/>
        <a:cs typeface="+mn-cs"/>
      </a:defRPr>
    </a:lvl3pPr>
    <a:lvl4pPr marL="5642136" algn="l" defTabSz="3761424" rtl="0" eaLnBrk="1" latinLnBrk="0" hangingPunct="1">
      <a:defRPr sz="7200" kern="1200">
        <a:solidFill>
          <a:schemeClr val="tx1"/>
        </a:solidFill>
        <a:latin typeface="+mn-lt"/>
        <a:ea typeface="+mn-ea"/>
        <a:cs typeface="+mn-cs"/>
      </a:defRPr>
    </a:lvl4pPr>
    <a:lvl5pPr marL="7522843" algn="l" defTabSz="3761424" rtl="0" eaLnBrk="1" latinLnBrk="0" hangingPunct="1">
      <a:defRPr sz="7200" kern="1200">
        <a:solidFill>
          <a:schemeClr val="tx1"/>
        </a:solidFill>
        <a:latin typeface="+mn-lt"/>
        <a:ea typeface="+mn-ea"/>
        <a:cs typeface="+mn-cs"/>
      </a:defRPr>
    </a:lvl5pPr>
    <a:lvl6pPr marL="9403555" algn="l" defTabSz="3761424" rtl="0" eaLnBrk="1" latinLnBrk="0" hangingPunct="1">
      <a:defRPr sz="7200" kern="1200">
        <a:solidFill>
          <a:schemeClr val="tx1"/>
        </a:solidFill>
        <a:latin typeface="+mn-lt"/>
        <a:ea typeface="+mn-ea"/>
        <a:cs typeface="+mn-cs"/>
      </a:defRPr>
    </a:lvl6pPr>
    <a:lvl7pPr marL="11284267" algn="l" defTabSz="3761424" rtl="0" eaLnBrk="1" latinLnBrk="0" hangingPunct="1">
      <a:defRPr sz="7200" kern="1200">
        <a:solidFill>
          <a:schemeClr val="tx1"/>
        </a:solidFill>
        <a:latin typeface="+mn-lt"/>
        <a:ea typeface="+mn-ea"/>
        <a:cs typeface="+mn-cs"/>
      </a:defRPr>
    </a:lvl7pPr>
    <a:lvl8pPr marL="13164979" algn="l" defTabSz="3761424" rtl="0" eaLnBrk="1" latinLnBrk="0" hangingPunct="1">
      <a:defRPr sz="7200" kern="1200">
        <a:solidFill>
          <a:schemeClr val="tx1"/>
        </a:solidFill>
        <a:latin typeface="+mn-lt"/>
        <a:ea typeface="+mn-ea"/>
        <a:cs typeface="+mn-cs"/>
      </a:defRPr>
    </a:lvl8pPr>
    <a:lvl9pPr marL="15045691" algn="l" defTabSz="3761424"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F49"/>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316" autoAdjust="0"/>
  </p:normalViewPr>
  <p:slideViewPr>
    <p:cSldViewPr>
      <p:cViewPr>
        <p:scale>
          <a:sx n="50" d="100"/>
          <a:sy n="50" d="100"/>
        </p:scale>
        <p:origin x="-104" y="-104"/>
      </p:cViewPr>
      <p:guideLst>
        <p:guide orient="horz" pos="10368"/>
        <p:guide pos="13824"/>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341E4-CD2F-49AF-BE6F-5123F55E34CC}" type="datetimeFigureOut">
              <a:rPr lang="en-US" smtClean="0"/>
              <a:t>8/30/14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91D08-409B-4D30-B779-BC6161565B75}" type="slidenum">
              <a:rPr lang="en-US" smtClean="0"/>
              <a:t>‹#›</a:t>
            </a:fld>
            <a:endParaRPr lang="en-US"/>
          </a:p>
        </p:txBody>
      </p:sp>
    </p:spTree>
    <p:extLst>
      <p:ext uri="{BB962C8B-B14F-4D97-AF65-F5344CB8AC3E}">
        <p14:creationId xmlns:p14="http://schemas.microsoft.com/office/powerpoint/2010/main" val="3756827140"/>
      </p:ext>
    </p:extLst>
  </p:cSld>
  <p:clrMap bg1="lt1" tx1="dk1" bg2="lt2" tx2="dk2" accent1="accent1" accent2="accent2" accent3="accent3" accent4="accent4" accent5="accent5" accent6="accent6" hlink="hlink" folHlink="folHlink"/>
  <p:notesStyle>
    <a:lvl1pPr marL="0" algn="l" defTabSz="3761424" rtl="0" eaLnBrk="1" latinLnBrk="0" hangingPunct="1">
      <a:defRPr sz="4800" kern="1200">
        <a:solidFill>
          <a:schemeClr val="tx1"/>
        </a:solidFill>
        <a:latin typeface="+mn-lt"/>
        <a:ea typeface="+mn-ea"/>
        <a:cs typeface="+mn-cs"/>
      </a:defRPr>
    </a:lvl1pPr>
    <a:lvl2pPr marL="1880712" algn="l" defTabSz="3761424" rtl="0" eaLnBrk="1" latinLnBrk="0" hangingPunct="1">
      <a:defRPr sz="4800" kern="1200">
        <a:solidFill>
          <a:schemeClr val="tx1"/>
        </a:solidFill>
        <a:latin typeface="+mn-lt"/>
        <a:ea typeface="+mn-ea"/>
        <a:cs typeface="+mn-cs"/>
      </a:defRPr>
    </a:lvl2pPr>
    <a:lvl3pPr marL="3761424" algn="l" defTabSz="3761424" rtl="0" eaLnBrk="1" latinLnBrk="0" hangingPunct="1">
      <a:defRPr sz="4800" kern="1200">
        <a:solidFill>
          <a:schemeClr val="tx1"/>
        </a:solidFill>
        <a:latin typeface="+mn-lt"/>
        <a:ea typeface="+mn-ea"/>
        <a:cs typeface="+mn-cs"/>
      </a:defRPr>
    </a:lvl3pPr>
    <a:lvl4pPr marL="5642136" algn="l" defTabSz="3761424" rtl="0" eaLnBrk="1" latinLnBrk="0" hangingPunct="1">
      <a:defRPr sz="4800" kern="1200">
        <a:solidFill>
          <a:schemeClr val="tx1"/>
        </a:solidFill>
        <a:latin typeface="+mn-lt"/>
        <a:ea typeface="+mn-ea"/>
        <a:cs typeface="+mn-cs"/>
      </a:defRPr>
    </a:lvl4pPr>
    <a:lvl5pPr marL="7522843" algn="l" defTabSz="3761424" rtl="0" eaLnBrk="1" latinLnBrk="0" hangingPunct="1">
      <a:defRPr sz="4800" kern="1200">
        <a:solidFill>
          <a:schemeClr val="tx1"/>
        </a:solidFill>
        <a:latin typeface="+mn-lt"/>
        <a:ea typeface="+mn-ea"/>
        <a:cs typeface="+mn-cs"/>
      </a:defRPr>
    </a:lvl5pPr>
    <a:lvl6pPr marL="9403555" algn="l" defTabSz="3761424" rtl="0" eaLnBrk="1" latinLnBrk="0" hangingPunct="1">
      <a:defRPr sz="4800" kern="1200">
        <a:solidFill>
          <a:schemeClr val="tx1"/>
        </a:solidFill>
        <a:latin typeface="+mn-lt"/>
        <a:ea typeface="+mn-ea"/>
        <a:cs typeface="+mn-cs"/>
      </a:defRPr>
    </a:lvl6pPr>
    <a:lvl7pPr marL="11284267" algn="l" defTabSz="3761424" rtl="0" eaLnBrk="1" latinLnBrk="0" hangingPunct="1">
      <a:defRPr sz="4800" kern="1200">
        <a:solidFill>
          <a:schemeClr val="tx1"/>
        </a:solidFill>
        <a:latin typeface="+mn-lt"/>
        <a:ea typeface="+mn-ea"/>
        <a:cs typeface="+mn-cs"/>
      </a:defRPr>
    </a:lvl7pPr>
    <a:lvl8pPr marL="13164979" algn="l" defTabSz="3761424" rtl="0" eaLnBrk="1" latinLnBrk="0" hangingPunct="1">
      <a:defRPr sz="4800" kern="1200">
        <a:solidFill>
          <a:schemeClr val="tx1"/>
        </a:solidFill>
        <a:latin typeface="+mn-lt"/>
        <a:ea typeface="+mn-ea"/>
        <a:cs typeface="+mn-cs"/>
      </a:defRPr>
    </a:lvl8pPr>
    <a:lvl9pPr marL="15045691" algn="l" defTabSz="3761424"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91D08-409B-4D30-B779-BC6161565B75}" type="slidenum">
              <a:rPr lang="en-US" smtClean="0"/>
              <a:t>1</a:t>
            </a:fld>
            <a:endParaRPr lang="en-US"/>
          </a:p>
        </p:txBody>
      </p:sp>
    </p:spTree>
    <p:extLst>
      <p:ext uri="{BB962C8B-B14F-4D97-AF65-F5344CB8AC3E}">
        <p14:creationId xmlns:p14="http://schemas.microsoft.com/office/powerpoint/2010/main" val="6135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7"/>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1880712" indent="0" algn="ctr">
              <a:buNone/>
              <a:defRPr>
                <a:solidFill>
                  <a:schemeClr val="tx1">
                    <a:tint val="75000"/>
                  </a:schemeClr>
                </a:solidFill>
              </a:defRPr>
            </a:lvl2pPr>
            <a:lvl3pPr marL="3761424" indent="0" algn="ctr">
              <a:buNone/>
              <a:defRPr>
                <a:solidFill>
                  <a:schemeClr val="tx1">
                    <a:tint val="75000"/>
                  </a:schemeClr>
                </a:solidFill>
              </a:defRPr>
            </a:lvl3pPr>
            <a:lvl4pPr marL="5642136" indent="0" algn="ctr">
              <a:buNone/>
              <a:defRPr>
                <a:solidFill>
                  <a:schemeClr val="tx1">
                    <a:tint val="75000"/>
                  </a:schemeClr>
                </a:solidFill>
              </a:defRPr>
            </a:lvl4pPr>
            <a:lvl5pPr marL="7522843" indent="0" algn="ctr">
              <a:buNone/>
              <a:defRPr>
                <a:solidFill>
                  <a:schemeClr val="tx1">
                    <a:tint val="75000"/>
                  </a:schemeClr>
                </a:solidFill>
              </a:defRPr>
            </a:lvl5pPr>
            <a:lvl6pPr marL="9403555" indent="0" algn="ctr">
              <a:buNone/>
              <a:defRPr>
                <a:solidFill>
                  <a:schemeClr val="tx1">
                    <a:tint val="75000"/>
                  </a:schemeClr>
                </a:solidFill>
              </a:defRPr>
            </a:lvl6pPr>
            <a:lvl7pPr marL="11284267" indent="0" algn="ctr">
              <a:buNone/>
              <a:defRPr>
                <a:solidFill>
                  <a:schemeClr val="tx1">
                    <a:tint val="75000"/>
                  </a:schemeClr>
                </a:solidFill>
              </a:defRPr>
            </a:lvl7pPr>
            <a:lvl8pPr marL="13164979" indent="0" algn="ctr">
              <a:buNone/>
              <a:defRPr>
                <a:solidFill>
                  <a:schemeClr val="tx1">
                    <a:tint val="75000"/>
                  </a:schemeClr>
                </a:solidFill>
              </a:defRPr>
            </a:lvl8pPr>
            <a:lvl9pPr marL="1504569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56801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89353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48465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76117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0" cy="6537960"/>
          </a:xfrm>
        </p:spPr>
        <p:txBody>
          <a:bodyPr anchor="t"/>
          <a:lstStyle>
            <a:lvl1pPr algn="l">
              <a:defRPr sz="16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8200">
                <a:solidFill>
                  <a:schemeClr val="tx1">
                    <a:tint val="75000"/>
                  </a:schemeClr>
                </a:solidFill>
              </a:defRPr>
            </a:lvl1pPr>
            <a:lvl2pPr marL="1880712" indent="0">
              <a:buNone/>
              <a:defRPr sz="7200">
                <a:solidFill>
                  <a:schemeClr val="tx1">
                    <a:tint val="75000"/>
                  </a:schemeClr>
                </a:solidFill>
              </a:defRPr>
            </a:lvl2pPr>
            <a:lvl3pPr marL="3761424" indent="0">
              <a:buNone/>
              <a:defRPr sz="6700">
                <a:solidFill>
                  <a:schemeClr val="tx1">
                    <a:tint val="75000"/>
                  </a:schemeClr>
                </a:solidFill>
              </a:defRPr>
            </a:lvl3pPr>
            <a:lvl4pPr marL="5642136" indent="0">
              <a:buNone/>
              <a:defRPr sz="5800">
                <a:solidFill>
                  <a:schemeClr val="tx1">
                    <a:tint val="75000"/>
                  </a:schemeClr>
                </a:solidFill>
              </a:defRPr>
            </a:lvl4pPr>
            <a:lvl5pPr marL="7522843" indent="0">
              <a:buNone/>
              <a:defRPr sz="5800">
                <a:solidFill>
                  <a:schemeClr val="tx1">
                    <a:tint val="75000"/>
                  </a:schemeClr>
                </a:solidFill>
              </a:defRPr>
            </a:lvl5pPr>
            <a:lvl6pPr marL="9403555" indent="0">
              <a:buNone/>
              <a:defRPr sz="5800">
                <a:solidFill>
                  <a:schemeClr val="tx1">
                    <a:tint val="75000"/>
                  </a:schemeClr>
                </a:solidFill>
              </a:defRPr>
            </a:lvl6pPr>
            <a:lvl7pPr marL="11284267" indent="0">
              <a:buNone/>
              <a:defRPr sz="5800">
                <a:solidFill>
                  <a:schemeClr val="tx1">
                    <a:tint val="75000"/>
                  </a:schemeClr>
                </a:solidFill>
              </a:defRPr>
            </a:lvl7pPr>
            <a:lvl8pPr marL="13164979" indent="0">
              <a:buNone/>
              <a:defRPr sz="5800">
                <a:solidFill>
                  <a:schemeClr val="tx1">
                    <a:tint val="75000"/>
                  </a:schemeClr>
                </a:solidFill>
              </a:defRPr>
            </a:lvl8pPr>
            <a:lvl9pPr marL="15045691"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820C2-EEC8-4B3E-825C-12D1B6D3BEB7}" type="datetimeFigureOut">
              <a:rPr lang="en-US" smtClean="0"/>
              <a:t>8/30/14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346138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1500"/>
            </a:lvl1pPr>
            <a:lvl2pPr>
              <a:defRPr sz="10100"/>
            </a:lvl2pPr>
            <a:lvl3pPr>
              <a:defRPr sz="82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1500"/>
            </a:lvl1pPr>
            <a:lvl2pPr>
              <a:defRPr sz="10100"/>
            </a:lvl2pPr>
            <a:lvl3pPr>
              <a:defRPr sz="82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820C2-EEC8-4B3E-825C-12D1B6D3BEB7}" type="datetimeFigureOut">
              <a:rPr lang="en-US" smtClean="0"/>
              <a:t>8/30/14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44227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0100" b="1"/>
            </a:lvl1pPr>
            <a:lvl2pPr marL="1880712" indent="0">
              <a:buNone/>
              <a:defRPr sz="8200" b="1"/>
            </a:lvl2pPr>
            <a:lvl3pPr marL="3761424" indent="0">
              <a:buNone/>
              <a:defRPr sz="7200" b="1"/>
            </a:lvl3pPr>
            <a:lvl4pPr marL="5642136" indent="0">
              <a:buNone/>
              <a:defRPr sz="6700" b="1"/>
            </a:lvl4pPr>
            <a:lvl5pPr marL="7522843" indent="0">
              <a:buNone/>
              <a:defRPr sz="6700" b="1"/>
            </a:lvl5pPr>
            <a:lvl6pPr marL="9403555" indent="0">
              <a:buNone/>
              <a:defRPr sz="6700" b="1"/>
            </a:lvl6pPr>
            <a:lvl7pPr marL="11284267" indent="0">
              <a:buNone/>
              <a:defRPr sz="6700" b="1"/>
            </a:lvl7pPr>
            <a:lvl8pPr marL="13164979" indent="0">
              <a:buNone/>
              <a:defRPr sz="6700" b="1"/>
            </a:lvl8pPr>
            <a:lvl9pPr marL="15045691" indent="0">
              <a:buNone/>
              <a:defRPr sz="6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0100"/>
            </a:lvl1pPr>
            <a:lvl2pPr>
              <a:defRPr sz="8200"/>
            </a:lvl2pPr>
            <a:lvl3pPr>
              <a:defRPr sz="7200"/>
            </a:lvl3pPr>
            <a:lvl4pPr>
              <a:defRPr sz="6700"/>
            </a:lvl4pPr>
            <a:lvl5pPr>
              <a:defRPr sz="6700"/>
            </a:lvl5pPr>
            <a:lvl6pPr>
              <a:defRPr sz="6700"/>
            </a:lvl6pPr>
            <a:lvl7pPr>
              <a:defRPr sz="6700"/>
            </a:lvl7pPr>
            <a:lvl8pPr>
              <a:defRPr sz="6700"/>
            </a:lvl8pPr>
            <a:lvl9pPr>
              <a:defRPr sz="6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0100" b="1"/>
            </a:lvl1pPr>
            <a:lvl2pPr marL="1880712" indent="0">
              <a:buNone/>
              <a:defRPr sz="8200" b="1"/>
            </a:lvl2pPr>
            <a:lvl3pPr marL="3761424" indent="0">
              <a:buNone/>
              <a:defRPr sz="7200" b="1"/>
            </a:lvl3pPr>
            <a:lvl4pPr marL="5642136" indent="0">
              <a:buNone/>
              <a:defRPr sz="6700" b="1"/>
            </a:lvl4pPr>
            <a:lvl5pPr marL="7522843" indent="0">
              <a:buNone/>
              <a:defRPr sz="6700" b="1"/>
            </a:lvl5pPr>
            <a:lvl6pPr marL="9403555" indent="0">
              <a:buNone/>
              <a:defRPr sz="6700" b="1"/>
            </a:lvl6pPr>
            <a:lvl7pPr marL="11284267" indent="0">
              <a:buNone/>
              <a:defRPr sz="6700" b="1"/>
            </a:lvl7pPr>
            <a:lvl8pPr marL="13164979" indent="0">
              <a:buNone/>
              <a:defRPr sz="6700" b="1"/>
            </a:lvl8pPr>
            <a:lvl9pPr marL="15045691" indent="0">
              <a:buNone/>
              <a:defRPr sz="6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0100"/>
            </a:lvl1pPr>
            <a:lvl2pPr>
              <a:defRPr sz="8200"/>
            </a:lvl2pPr>
            <a:lvl3pPr>
              <a:defRPr sz="7200"/>
            </a:lvl3pPr>
            <a:lvl4pPr>
              <a:defRPr sz="6700"/>
            </a:lvl4pPr>
            <a:lvl5pPr>
              <a:defRPr sz="6700"/>
            </a:lvl5pPr>
            <a:lvl6pPr>
              <a:defRPr sz="6700"/>
            </a:lvl6pPr>
            <a:lvl7pPr>
              <a:defRPr sz="6700"/>
            </a:lvl7pPr>
            <a:lvl8pPr>
              <a:defRPr sz="6700"/>
            </a:lvl8pPr>
            <a:lvl9pPr>
              <a:defRPr sz="6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820C2-EEC8-4B3E-825C-12D1B6D3BEB7}" type="datetimeFigureOut">
              <a:rPr lang="en-US" smtClean="0"/>
              <a:t>8/30/14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6003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820C2-EEC8-4B3E-825C-12D1B6D3BEB7}" type="datetimeFigureOut">
              <a:rPr lang="en-US" smtClean="0"/>
              <a:t>8/30/14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51241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820C2-EEC8-4B3E-825C-12D1B6D3BEB7}" type="datetimeFigureOut">
              <a:rPr lang="en-US" smtClean="0"/>
              <a:t>8/30/14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10888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3000"/>
            </a:lvl1pPr>
            <a:lvl2pPr>
              <a:defRPr sz="11500"/>
            </a:lvl2pPr>
            <a:lvl3pPr>
              <a:defRPr sz="10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5800"/>
            </a:lvl1pPr>
            <a:lvl2pPr marL="1880712" indent="0">
              <a:buNone/>
              <a:defRPr sz="4800"/>
            </a:lvl2pPr>
            <a:lvl3pPr marL="3761424" indent="0">
              <a:buNone/>
              <a:defRPr sz="4300"/>
            </a:lvl3pPr>
            <a:lvl4pPr marL="5642136" indent="0">
              <a:buNone/>
              <a:defRPr sz="3800"/>
            </a:lvl4pPr>
            <a:lvl5pPr marL="7522843" indent="0">
              <a:buNone/>
              <a:defRPr sz="3800"/>
            </a:lvl5pPr>
            <a:lvl6pPr marL="9403555" indent="0">
              <a:buNone/>
              <a:defRPr sz="3800"/>
            </a:lvl6pPr>
            <a:lvl7pPr marL="11284267" indent="0">
              <a:buNone/>
              <a:defRPr sz="3800"/>
            </a:lvl7pPr>
            <a:lvl8pPr marL="13164979" indent="0">
              <a:buNone/>
              <a:defRPr sz="3800"/>
            </a:lvl8pPr>
            <a:lvl9pPr marL="15045691"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71633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3000"/>
            </a:lvl1pPr>
            <a:lvl2pPr marL="1880712" indent="0">
              <a:buNone/>
              <a:defRPr sz="11500"/>
            </a:lvl2pPr>
            <a:lvl3pPr marL="3761424" indent="0">
              <a:buNone/>
              <a:defRPr sz="10100"/>
            </a:lvl3pPr>
            <a:lvl4pPr marL="5642136" indent="0">
              <a:buNone/>
              <a:defRPr sz="8200"/>
            </a:lvl4pPr>
            <a:lvl5pPr marL="7522843" indent="0">
              <a:buNone/>
              <a:defRPr sz="8200"/>
            </a:lvl5pPr>
            <a:lvl6pPr marL="9403555" indent="0">
              <a:buNone/>
              <a:defRPr sz="8200"/>
            </a:lvl6pPr>
            <a:lvl7pPr marL="11284267" indent="0">
              <a:buNone/>
              <a:defRPr sz="8200"/>
            </a:lvl7pPr>
            <a:lvl8pPr marL="13164979" indent="0">
              <a:buNone/>
              <a:defRPr sz="8200"/>
            </a:lvl8pPr>
            <a:lvl9pPr marL="15045691" indent="0">
              <a:buNone/>
              <a:defRPr sz="82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5800"/>
            </a:lvl1pPr>
            <a:lvl2pPr marL="1880712" indent="0">
              <a:buNone/>
              <a:defRPr sz="4800"/>
            </a:lvl2pPr>
            <a:lvl3pPr marL="3761424" indent="0">
              <a:buNone/>
              <a:defRPr sz="4300"/>
            </a:lvl3pPr>
            <a:lvl4pPr marL="5642136" indent="0">
              <a:buNone/>
              <a:defRPr sz="3800"/>
            </a:lvl4pPr>
            <a:lvl5pPr marL="7522843" indent="0">
              <a:buNone/>
              <a:defRPr sz="3800"/>
            </a:lvl5pPr>
            <a:lvl6pPr marL="9403555" indent="0">
              <a:buNone/>
              <a:defRPr sz="3800"/>
            </a:lvl6pPr>
            <a:lvl7pPr marL="11284267" indent="0">
              <a:buNone/>
              <a:defRPr sz="3800"/>
            </a:lvl7pPr>
            <a:lvl8pPr marL="13164979" indent="0">
              <a:buNone/>
              <a:defRPr sz="3800"/>
            </a:lvl8pPr>
            <a:lvl9pPr marL="15045691"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9874515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76142" tIns="188069" rIns="376142" bIns="18806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376142" tIns="188069" rIns="376142" bIns="1880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7"/>
            <a:ext cx="10241280" cy="1752600"/>
          </a:xfrm>
          <a:prstGeom prst="rect">
            <a:avLst/>
          </a:prstGeom>
        </p:spPr>
        <p:txBody>
          <a:bodyPr vert="horz" lIns="376142" tIns="188069" rIns="376142" bIns="188069" rtlCol="0" anchor="ctr"/>
          <a:lstStyle>
            <a:lvl1pPr algn="l">
              <a:defRPr sz="4800">
                <a:solidFill>
                  <a:schemeClr val="tx1">
                    <a:tint val="75000"/>
                  </a:schemeClr>
                </a:solidFill>
              </a:defRPr>
            </a:lvl1pPr>
          </a:lstStyle>
          <a:p>
            <a:fld id="{EC5820C2-EEC8-4B3E-825C-12D1B6D3BEB7}" type="datetimeFigureOut">
              <a:rPr lang="en-US" smtClean="0"/>
              <a:t>8/30/14</a:t>
            </a:fld>
            <a:endParaRPr lang="en-US"/>
          </a:p>
        </p:txBody>
      </p:sp>
      <p:sp>
        <p:nvSpPr>
          <p:cNvPr id="5" name="Footer Placeholder 4"/>
          <p:cNvSpPr>
            <a:spLocks noGrp="1"/>
          </p:cNvSpPr>
          <p:nvPr>
            <p:ph type="ftr" sz="quarter" idx="3"/>
          </p:nvPr>
        </p:nvSpPr>
        <p:spPr>
          <a:xfrm>
            <a:off x="14996160" y="30510487"/>
            <a:ext cx="13898880" cy="1752600"/>
          </a:xfrm>
          <a:prstGeom prst="rect">
            <a:avLst/>
          </a:prstGeom>
        </p:spPr>
        <p:txBody>
          <a:bodyPr vert="horz" lIns="376142" tIns="188069" rIns="376142" bIns="188069"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7"/>
            <a:ext cx="10241280" cy="1752600"/>
          </a:xfrm>
          <a:prstGeom prst="rect">
            <a:avLst/>
          </a:prstGeom>
        </p:spPr>
        <p:txBody>
          <a:bodyPr vert="horz" lIns="376142" tIns="188069" rIns="376142" bIns="188069" rtlCol="0" anchor="ctr"/>
          <a:lstStyle>
            <a:lvl1pPr algn="r">
              <a:defRPr sz="4800">
                <a:solidFill>
                  <a:schemeClr val="tx1">
                    <a:tint val="75000"/>
                  </a:schemeClr>
                </a:solidFill>
              </a:defRPr>
            </a:lvl1pPr>
          </a:lstStyle>
          <a:p>
            <a:fld id="{91C0BC40-01E3-43AA-A294-74283D1AD790}" type="slidenum">
              <a:rPr lang="en-US" smtClean="0"/>
              <a:t>‹#›</a:t>
            </a:fld>
            <a:endParaRPr lang="en-US"/>
          </a:p>
        </p:txBody>
      </p:sp>
    </p:spTree>
    <p:extLst>
      <p:ext uri="{BB962C8B-B14F-4D97-AF65-F5344CB8AC3E}">
        <p14:creationId xmlns:p14="http://schemas.microsoft.com/office/powerpoint/2010/main" val="117493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1424" rtl="0" eaLnBrk="1" latinLnBrk="0" hangingPunct="1">
        <a:spcBef>
          <a:spcPct val="0"/>
        </a:spcBef>
        <a:buNone/>
        <a:defRPr sz="18200" kern="1200">
          <a:solidFill>
            <a:schemeClr val="tx1"/>
          </a:solidFill>
          <a:latin typeface="+mj-lt"/>
          <a:ea typeface="+mj-ea"/>
          <a:cs typeface="+mj-cs"/>
        </a:defRPr>
      </a:lvl1pPr>
    </p:titleStyle>
    <p:bodyStyle>
      <a:lvl1pPr marL="1410533" indent="-1410533" algn="l" defTabSz="3761424" rtl="0" eaLnBrk="1" latinLnBrk="0" hangingPunct="1">
        <a:spcBef>
          <a:spcPct val="20000"/>
        </a:spcBef>
        <a:buFont typeface="Arial" pitchFamily="34" charset="0"/>
        <a:buChar char="•"/>
        <a:defRPr sz="13000" kern="1200">
          <a:solidFill>
            <a:schemeClr val="tx1"/>
          </a:solidFill>
          <a:latin typeface="+mn-lt"/>
          <a:ea typeface="+mn-ea"/>
          <a:cs typeface="+mn-cs"/>
        </a:defRPr>
      </a:lvl1pPr>
      <a:lvl2pPr marL="3056155" indent="-1175443" algn="l" defTabSz="37614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778" indent="-940354" algn="l" defTabSz="3761424" rtl="0" eaLnBrk="1" latinLnBrk="0" hangingPunct="1">
        <a:spcBef>
          <a:spcPct val="20000"/>
        </a:spcBef>
        <a:buFont typeface="Arial" pitchFamily="34" charset="0"/>
        <a:buChar char="•"/>
        <a:defRPr sz="10100" kern="1200">
          <a:solidFill>
            <a:schemeClr val="tx1"/>
          </a:solidFill>
          <a:latin typeface="+mn-lt"/>
          <a:ea typeface="+mn-ea"/>
          <a:cs typeface="+mn-cs"/>
        </a:defRPr>
      </a:lvl3pPr>
      <a:lvl4pPr marL="6582490" indent="-940354" algn="l" defTabSz="37614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3202" indent="-940354" algn="l" defTabSz="37614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3914" indent="-940354" algn="l" defTabSz="37614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4626" indent="-940354" algn="l" defTabSz="37614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5333" indent="-940354" algn="l" defTabSz="37614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6045" indent="-940354" algn="l" defTabSz="37614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424" rtl="0" eaLnBrk="1" latinLnBrk="0" hangingPunct="1">
        <a:defRPr sz="7200" kern="1200">
          <a:solidFill>
            <a:schemeClr val="tx1"/>
          </a:solidFill>
          <a:latin typeface="+mn-lt"/>
          <a:ea typeface="+mn-ea"/>
          <a:cs typeface="+mn-cs"/>
        </a:defRPr>
      </a:lvl1pPr>
      <a:lvl2pPr marL="1880712" algn="l" defTabSz="3761424" rtl="0" eaLnBrk="1" latinLnBrk="0" hangingPunct="1">
        <a:defRPr sz="7200" kern="1200">
          <a:solidFill>
            <a:schemeClr val="tx1"/>
          </a:solidFill>
          <a:latin typeface="+mn-lt"/>
          <a:ea typeface="+mn-ea"/>
          <a:cs typeface="+mn-cs"/>
        </a:defRPr>
      </a:lvl2pPr>
      <a:lvl3pPr marL="3761424" algn="l" defTabSz="3761424" rtl="0" eaLnBrk="1" latinLnBrk="0" hangingPunct="1">
        <a:defRPr sz="7200" kern="1200">
          <a:solidFill>
            <a:schemeClr val="tx1"/>
          </a:solidFill>
          <a:latin typeface="+mn-lt"/>
          <a:ea typeface="+mn-ea"/>
          <a:cs typeface="+mn-cs"/>
        </a:defRPr>
      </a:lvl3pPr>
      <a:lvl4pPr marL="5642136" algn="l" defTabSz="3761424" rtl="0" eaLnBrk="1" latinLnBrk="0" hangingPunct="1">
        <a:defRPr sz="7200" kern="1200">
          <a:solidFill>
            <a:schemeClr val="tx1"/>
          </a:solidFill>
          <a:latin typeface="+mn-lt"/>
          <a:ea typeface="+mn-ea"/>
          <a:cs typeface="+mn-cs"/>
        </a:defRPr>
      </a:lvl4pPr>
      <a:lvl5pPr marL="7522843" algn="l" defTabSz="3761424" rtl="0" eaLnBrk="1" latinLnBrk="0" hangingPunct="1">
        <a:defRPr sz="7200" kern="1200">
          <a:solidFill>
            <a:schemeClr val="tx1"/>
          </a:solidFill>
          <a:latin typeface="+mn-lt"/>
          <a:ea typeface="+mn-ea"/>
          <a:cs typeface="+mn-cs"/>
        </a:defRPr>
      </a:lvl5pPr>
      <a:lvl6pPr marL="9403555" algn="l" defTabSz="3761424" rtl="0" eaLnBrk="1" latinLnBrk="0" hangingPunct="1">
        <a:defRPr sz="7200" kern="1200">
          <a:solidFill>
            <a:schemeClr val="tx1"/>
          </a:solidFill>
          <a:latin typeface="+mn-lt"/>
          <a:ea typeface="+mn-ea"/>
          <a:cs typeface="+mn-cs"/>
        </a:defRPr>
      </a:lvl6pPr>
      <a:lvl7pPr marL="11284267" algn="l" defTabSz="3761424" rtl="0" eaLnBrk="1" latinLnBrk="0" hangingPunct="1">
        <a:defRPr sz="7200" kern="1200">
          <a:solidFill>
            <a:schemeClr val="tx1"/>
          </a:solidFill>
          <a:latin typeface="+mn-lt"/>
          <a:ea typeface="+mn-ea"/>
          <a:cs typeface="+mn-cs"/>
        </a:defRPr>
      </a:lvl7pPr>
      <a:lvl8pPr marL="13164979" algn="l" defTabSz="3761424" rtl="0" eaLnBrk="1" latinLnBrk="0" hangingPunct="1">
        <a:defRPr sz="7200" kern="1200">
          <a:solidFill>
            <a:schemeClr val="tx1"/>
          </a:solidFill>
          <a:latin typeface="+mn-lt"/>
          <a:ea typeface="+mn-ea"/>
          <a:cs typeface="+mn-cs"/>
        </a:defRPr>
      </a:lvl8pPr>
      <a:lvl9pPr marL="15045691" algn="l" defTabSz="3761424"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emf"/><Relationship Id="rId10"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0" y="0"/>
            <a:ext cx="43891199" cy="4382030"/>
          </a:xfrm>
          <a:prstGeom prst="rect">
            <a:avLst/>
          </a:prstGeom>
          <a:solidFill>
            <a:srgbClr val="CE1126"/>
          </a:solidFill>
          <a:ln w="127000">
            <a:solidFill>
              <a:srgbClr val="F2BF49"/>
            </a:solid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cxnSp>
        <p:nvCxnSpPr>
          <p:cNvPr id="64" name="Straight Connector 63"/>
          <p:cNvCxnSpPr/>
          <p:nvPr/>
        </p:nvCxnSpPr>
        <p:spPr>
          <a:xfrm flipH="1">
            <a:off x="12843615" y="21720685"/>
            <a:ext cx="17659075" cy="2864251"/>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Flowchart: Manual Operation 26"/>
          <p:cNvSpPr/>
          <p:nvPr/>
        </p:nvSpPr>
        <p:spPr>
          <a:xfrm>
            <a:off x="8158205" y="9008630"/>
            <a:ext cx="15333557" cy="20072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37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186 w 10000"/>
              <a:gd name="connsiteY2" fmla="*/ 10000 h 10000"/>
              <a:gd name="connsiteX3" fmla="*/ 3756 w 10000"/>
              <a:gd name="connsiteY3" fmla="*/ 10000 h 10000"/>
              <a:gd name="connsiteX4" fmla="*/ 0 w 10000"/>
              <a:gd name="connsiteY4" fmla="*/ 0 h 10000"/>
              <a:gd name="connsiteX0" fmla="*/ 0 w 13377"/>
              <a:gd name="connsiteY0" fmla="*/ 143 h 10000"/>
              <a:gd name="connsiteX1" fmla="*/ 13377 w 13377"/>
              <a:gd name="connsiteY1" fmla="*/ 0 h 10000"/>
              <a:gd name="connsiteX2" fmla="*/ 9563 w 13377"/>
              <a:gd name="connsiteY2" fmla="*/ 10000 h 10000"/>
              <a:gd name="connsiteX3" fmla="*/ 7133 w 13377"/>
              <a:gd name="connsiteY3" fmla="*/ 10000 h 10000"/>
              <a:gd name="connsiteX4" fmla="*/ 0 w 13377"/>
              <a:gd name="connsiteY4" fmla="*/ 143 h 10000"/>
              <a:gd name="connsiteX0" fmla="*/ 0 w 13377"/>
              <a:gd name="connsiteY0" fmla="*/ 143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143 h 10000"/>
              <a:gd name="connsiteX0" fmla="*/ 0 w 13362"/>
              <a:gd name="connsiteY0" fmla="*/ 0 h 10000"/>
              <a:gd name="connsiteX1" fmla="*/ 13362 w 13362"/>
              <a:gd name="connsiteY1" fmla="*/ 0 h 10000"/>
              <a:gd name="connsiteX2" fmla="*/ 9548 w 13362"/>
              <a:gd name="connsiteY2" fmla="*/ 10000 h 10000"/>
              <a:gd name="connsiteX3" fmla="*/ 7043 w 13362"/>
              <a:gd name="connsiteY3" fmla="*/ 10000 h 10000"/>
              <a:gd name="connsiteX4" fmla="*/ 0 w 13362"/>
              <a:gd name="connsiteY4" fmla="*/ 0 h 10000"/>
              <a:gd name="connsiteX0" fmla="*/ 0 w 13377"/>
              <a:gd name="connsiteY0" fmla="*/ 0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0 h 10000"/>
              <a:gd name="connsiteX0" fmla="*/ 0 w 13377"/>
              <a:gd name="connsiteY0" fmla="*/ 0 h 10000"/>
              <a:gd name="connsiteX1" fmla="*/ 13377 w 13377"/>
              <a:gd name="connsiteY1" fmla="*/ 0 h 10000"/>
              <a:gd name="connsiteX2" fmla="*/ 9473 w 13377"/>
              <a:gd name="connsiteY2" fmla="*/ 9905 h 10000"/>
              <a:gd name="connsiteX3" fmla="*/ 7058 w 13377"/>
              <a:gd name="connsiteY3" fmla="*/ 10000 h 10000"/>
              <a:gd name="connsiteX4" fmla="*/ 0 w 13377"/>
              <a:gd name="connsiteY4" fmla="*/ 0 h 10000"/>
              <a:gd name="connsiteX0" fmla="*/ 0 w 13377"/>
              <a:gd name="connsiteY0" fmla="*/ 0 h 10048"/>
              <a:gd name="connsiteX1" fmla="*/ 13377 w 13377"/>
              <a:gd name="connsiteY1" fmla="*/ 0 h 10048"/>
              <a:gd name="connsiteX2" fmla="*/ 9488 w 13377"/>
              <a:gd name="connsiteY2" fmla="*/ 10048 h 10048"/>
              <a:gd name="connsiteX3" fmla="*/ 7058 w 13377"/>
              <a:gd name="connsiteY3" fmla="*/ 10000 h 10048"/>
              <a:gd name="connsiteX4" fmla="*/ 0 w 13377"/>
              <a:gd name="connsiteY4" fmla="*/ 0 h 10048"/>
              <a:gd name="connsiteX0" fmla="*/ 0 w 13377"/>
              <a:gd name="connsiteY0" fmla="*/ 0 h 10000"/>
              <a:gd name="connsiteX1" fmla="*/ 13377 w 13377"/>
              <a:gd name="connsiteY1" fmla="*/ 0 h 10000"/>
              <a:gd name="connsiteX2" fmla="*/ 9488 w 13377"/>
              <a:gd name="connsiteY2" fmla="*/ 9905 h 10000"/>
              <a:gd name="connsiteX3" fmla="*/ 7058 w 13377"/>
              <a:gd name="connsiteY3" fmla="*/ 10000 h 10000"/>
              <a:gd name="connsiteX4" fmla="*/ 0 w 13377"/>
              <a:gd name="connsiteY4" fmla="*/ 0 h 10000"/>
              <a:gd name="connsiteX0" fmla="*/ 0 w 14322"/>
              <a:gd name="connsiteY0" fmla="*/ 48 h 10048"/>
              <a:gd name="connsiteX1" fmla="*/ 14322 w 14322"/>
              <a:gd name="connsiteY1" fmla="*/ 0 h 10048"/>
              <a:gd name="connsiteX2" fmla="*/ 9488 w 14322"/>
              <a:gd name="connsiteY2" fmla="*/ 9953 h 10048"/>
              <a:gd name="connsiteX3" fmla="*/ 7058 w 14322"/>
              <a:gd name="connsiteY3" fmla="*/ 10048 h 10048"/>
              <a:gd name="connsiteX4" fmla="*/ 0 w 14322"/>
              <a:gd name="connsiteY4" fmla="*/ 48 h 10048"/>
              <a:gd name="connsiteX0" fmla="*/ 0 w 14633"/>
              <a:gd name="connsiteY0" fmla="*/ 48 h 10048"/>
              <a:gd name="connsiteX1" fmla="*/ 14633 w 14633"/>
              <a:gd name="connsiteY1" fmla="*/ 0 h 10048"/>
              <a:gd name="connsiteX2" fmla="*/ 9488 w 14633"/>
              <a:gd name="connsiteY2" fmla="*/ 9953 h 10048"/>
              <a:gd name="connsiteX3" fmla="*/ 7058 w 14633"/>
              <a:gd name="connsiteY3" fmla="*/ 10048 h 10048"/>
              <a:gd name="connsiteX4" fmla="*/ 0 w 14633"/>
              <a:gd name="connsiteY4" fmla="*/ 48 h 10048"/>
              <a:gd name="connsiteX0" fmla="*/ 0 w 14322"/>
              <a:gd name="connsiteY0" fmla="*/ 48 h 10048"/>
              <a:gd name="connsiteX1" fmla="*/ 14322 w 14322"/>
              <a:gd name="connsiteY1" fmla="*/ 0 h 10048"/>
              <a:gd name="connsiteX2" fmla="*/ 9177 w 14322"/>
              <a:gd name="connsiteY2" fmla="*/ 9953 h 10048"/>
              <a:gd name="connsiteX3" fmla="*/ 6747 w 14322"/>
              <a:gd name="connsiteY3" fmla="*/ 10048 h 10048"/>
              <a:gd name="connsiteX4" fmla="*/ 0 w 14322"/>
              <a:gd name="connsiteY4" fmla="*/ 48 h 1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2" h="10048">
                <a:moveTo>
                  <a:pt x="0" y="48"/>
                </a:moveTo>
                <a:lnTo>
                  <a:pt x="14322" y="0"/>
                </a:lnTo>
                <a:lnTo>
                  <a:pt x="9177" y="9953"/>
                </a:lnTo>
                <a:lnTo>
                  <a:pt x="6747" y="10048"/>
                </a:lnTo>
                <a:lnTo>
                  <a:pt x="0" y="4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4" name="Rounded Rectangle 3"/>
          <p:cNvSpPr/>
          <p:nvPr/>
        </p:nvSpPr>
        <p:spPr>
          <a:xfrm>
            <a:off x="361990" y="4630460"/>
            <a:ext cx="12366408" cy="20009005"/>
          </a:xfrm>
          <a:prstGeom prst="roundRect">
            <a:avLst>
              <a:gd name="adj" fmla="val 1806"/>
            </a:avLst>
          </a:prstGeom>
          <a:solidFill>
            <a:schemeClr val="bg1">
              <a:lumMod val="9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marL="857250" indent="-857250" algn="ctr">
              <a:buFont typeface="Arial"/>
              <a:buChar char="•"/>
            </a:pPr>
            <a:endParaRPr lang="en-US"/>
          </a:p>
        </p:txBody>
      </p:sp>
      <p:sp>
        <p:nvSpPr>
          <p:cNvPr id="6" name="TextBox 5"/>
          <p:cNvSpPr txBox="1"/>
          <p:nvPr/>
        </p:nvSpPr>
        <p:spPr>
          <a:xfrm>
            <a:off x="369509" y="531415"/>
            <a:ext cx="43148256" cy="2185193"/>
          </a:xfrm>
          <a:prstGeom prst="rect">
            <a:avLst/>
          </a:prstGeom>
          <a:noFill/>
        </p:spPr>
        <p:txBody>
          <a:bodyPr wrap="square" lIns="91426" tIns="45710" rIns="91426" bIns="45710" rtlCol="0">
            <a:spAutoFit/>
          </a:bodyPr>
          <a:lstStyle/>
          <a:p>
            <a:pPr algn="ctr"/>
            <a:r>
              <a:rPr lang="en-US" sz="6000" b="1" dirty="0"/>
              <a:t>	</a:t>
            </a:r>
            <a:r>
              <a:rPr lang="en-US" sz="5800" dirty="0" smtClean="0">
                <a:solidFill>
                  <a:schemeClr val="bg1"/>
                </a:solidFill>
                <a:latin typeface="Arial" pitchFamily="34" charset="0"/>
                <a:cs typeface="Arial" pitchFamily="34" charset="0"/>
              </a:rPr>
              <a:t>Twenty Years Ecological Analysis if Adult Mosquito Communities in Iowa</a:t>
            </a:r>
          </a:p>
          <a:p>
            <a:pPr algn="ctr"/>
            <a:r>
              <a:rPr lang="en-US" sz="3800" dirty="0" smtClean="0">
                <a:solidFill>
                  <a:schemeClr val="bg1"/>
                </a:solidFill>
                <a:latin typeface="Arial" pitchFamily="34" charset="0"/>
                <a:cs typeface="Arial" pitchFamily="34" charset="0"/>
              </a:rPr>
              <a:t>Ignacio Alvarez, Natalia da Silva, Mike Dunbar</a:t>
            </a:r>
          </a:p>
          <a:p>
            <a:pPr algn="ctr"/>
            <a:r>
              <a:rPr lang="en-US" sz="3800" dirty="0" smtClean="0">
                <a:solidFill>
                  <a:schemeClr val="bg1"/>
                </a:solidFill>
                <a:latin typeface="Arial" pitchFamily="34" charset="0"/>
                <a:cs typeface="Arial" pitchFamily="34" charset="0"/>
              </a:rPr>
              <a:t>Department of Statistics, Iowa State University</a:t>
            </a:r>
            <a:endParaRPr lang="en-US" sz="3800" dirty="0">
              <a:solidFill>
                <a:schemeClr val="bg1"/>
              </a:solidFill>
              <a:latin typeface="Arial" pitchFamily="34" charset="0"/>
              <a:cs typeface="Arial" pitchFamily="34" charset="0"/>
            </a:endParaRPr>
          </a:p>
        </p:txBody>
      </p:sp>
      <p:sp>
        <p:nvSpPr>
          <p:cNvPr id="8" name="Rounded Rectangle 7"/>
          <p:cNvSpPr/>
          <p:nvPr/>
        </p:nvSpPr>
        <p:spPr>
          <a:xfrm>
            <a:off x="629976" y="4976105"/>
            <a:ext cx="11810995" cy="3878905"/>
          </a:xfrm>
          <a:prstGeom prst="roundRect">
            <a:avLst>
              <a:gd name="adj" fmla="val 5110"/>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11" name="TextBox 10"/>
          <p:cNvSpPr txBox="1"/>
          <p:nvPr/>
        </p:nvSpPr>
        <p:spPr>
          <a:xfrm>
            <a:off x="726230" y="5225741"/>
            <a:ext cx="11714746" cy="461645"/>
          </a:xfrm>
          <a:prstGeom prst="rect">
            <a:avLst/>
          </a:prstGeom>
          <a:noFill/>
          <a:ln>
            <a:noFill/>
          </a:ln>
        </p:spPr>
        <p:txBody>
          <a:bodyPr wrap="square" lIns="91426" tIns="45710" rIns="91426" bIns="45710" rtlCol="0">
            <a:spAutoFit/>
          </a:bodyPr>
          <a:lstStyle/>
          <a:p>
            <a:r>
              <a:rPr lang="en-US" sz="2400" b="1" dirty="0" smtClean="0">
                <a:latin typeface="Arial" pitchFamily="34" charset="0"/>
                <a:cs typeface="Arial" pitchFamily="34" charset="0"/>
              </a:rPr>
              <a:t>Introduction</a:t>
            </a:r>
            <a:endParaRPr lang="en-US" sz="2400" b="1" dirty="0">
              <a:latin typeface="Arial" pitchFamily="34" charset="0"/>
              <a:cs typeface="Arial" pitchFamily="34" charset="0"/>
            </a:endParaRPr>
          </a:p>
        </p:txBody>
      </p:sp>
      <p:sp>
        <p:nvSpPr>
          <p:cNvPr id="12" name="TextBox 11"/>
          <p:cNvSpPr txBox="1"/>
          <p:nvPr/>
        </p:nvSpPr>
        <p:spPr>
          <a:xfrm>
            <a:off x="707635" y="9661515"/>
            <a:ext cx="11714746" cy="461645"/>
          </a:xfrm>
          <a:prstGeom prst="rect">
            <a:avLst/>
          </a:prstGeom>
          <a:noFill/>
          <a:ln>
            <a:noFill/>
          </a:ln>
        </p:spPr>
        <p:txBody>
          <a:bodyPr wrap="square" lIns="91426" tIns="45710" rIns="91426" bIns="45710" rtlCol="0">
            <a:spAutoFit/>
          </a:bodyPr>
          <a:lstStyle/>
          <a:p>
            <a:r>
              <a:rPr lang="en-US" sz="2400" b="1" dirty="0" smtClean="0">
                <a:latin typeface="Arial" pitchFamily="34" charset="0"/>
                <a:cs typeface="Arial" pitchFamily="34" charset="0"/>
              </a:rPr>
              <a:t>Goals</a:t>
            </a:r>
            <a:endParaRPr lang="en-US" sz="2400" b="1" dirty="0">
              <a:latin typeface="Arial" pitchFamily="34" charset="0"/>
              <a:cs typeface="Arial" pitchFamily="34" charset="0"/>
            </a:endParaRPr>
          </a:p>
        </p:txBody>
      </p:sp>
      <p:sp>
        <p:nvSpPr>
          <p:cNvPr id="13" name="TextBox 12"/>
          <p:cNvSpPr txBox="1"/>
          <p:nvPr/>
        </p:nvSpPr>
        <p:spPr>
          <a:xfrm>
            <a:off x="13918955" y="25599590"/>
            <a:ext cx="11714746" cy="461645"/>
          </a:xfrm>
          <a:prstGeom prst="rect">
            <a:avLst/>
          </a:prstGeom>
          <a:noFill/>
          <a:ln>
            <a:noFill/>
          </a:ln>
        </p:spPr>
        <p:txBody>
          <a:bodyPr wrap="square" lIns="91426" tIns="45710" rIns="91426" bIns="45710" rtlCol="0">
            <a:spAutoFit/>
          </a:bodyPr>
          <a:lstStyle/>
          <a:p>
            <a:r>
              <a:rPr lang="en-US" sz="2400" dirty="0" err="1" smtClean="0">
                <a:latin typeface="Arial" pitchFamily="34" charset="0"/>
                <a:cs typeface="Arial" pitchFamily="34" charset="0"/>
              </a:rPr>
              <a:t>Sofware</a:t>
            </a:r>
            <a:endParaRPr lang="en-US" sz="2400" dirty="0">
              <a:latin typeface="Arial" pitchFamily="34" charset="0"/>
              <a:cs typeface="Arial" pitchFamily="34" charset="0"/>
            </a:endParaRPr>
          </a:p>
        </p:txBody>
      </p:sp>
      <p:sp>
        <p:nvSpPr>
          <p:cNvPr id="15" name="Rectangle 14"/>
          <p:cNvSpPr/>
          <p:nvPr/>
        </p:nvSpPr>
        <p:spPr>
          <a:xfrm>
            <a:off x="8158204" y="14385330"/>
            <a:ext cx="4032525" cy="2649946"/>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16" name="Rectangle 15"/>
          <p:cNvSpPr/>
          <p:nvPr/>
        </p:nvSpPr>
        <p:spPr>
          <a:xfrm>
            <a:off x="29857030" y="16574415"/>
            <a:ext cx="2803566" cy="7892227"/>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cxnSp>
        <p:nvCxnSpPr>
          <p:cNvPr id="21" name="Straight Connector 20"/>
          <p:cNvCxnSpPr/>
          <p:nvPr/>
        </p:nvCxnSpPr>
        <p:spPr>
          <a:xfrm flipH="1" flipV="1">
            <a:off x="12613185" y="10275995"/>
            <a:ext cx="1420986" cy="38405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0625128" y="18878717"/>
            <a:ext cx="2573136" cy="5011853"/>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cxnSp>
        <p:nvCxnSpPr>
          <p:cNvPr id="40" name="Straight Connector 39"/>
          <p:cNvCxnSpPr>
            <a:endCxn id="135" idx="1"/>
          </p:cNvCxnSpPr>
          <p:nvPr/>
        </p:nvCxnSpPr>
        <p:spPr>
          <a:xfrm flipH="1">
            <a:off x="11893147" y="15998340"/>
            <a:ext cx="927021" cy="169447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6938250" y="4860890"/>
            <a:ext cx="706253" cy="11162434"/>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9895435" y="35892130"/>
            <a:ext cx="8244926" cy="63368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30825" y="5821015"/>
            <a:ext cx="11791320" cy="2862302"/>
          </a:xfrm>
          <a:prstGeom prst="rect">
            <a:avLst/>
          </a:prstGeom>
          <a:noFill/>
        </p:spPr>
        <p:txBody>
          <a:bodyPr wrap="square" lIns="91426" tIns="45710" rIns="91426" bIns="45710" rtlCol="0">
            <a:spAutoFit/>
          </a:bodyPr>
          <a:lstStyle/>
          <a:p>
            <a:pPr algn="just"/>
            <a:r>
              <a:rPr lang="en-US" sz="2000" dirty="0">
                <a:latin typeface="Arial"/>
                <a:cs typeface="Arial"/>
              </a:rPr>
              <a:t>Species do not exist alone in a black box and therefore must interact with other species and the environment.  The objectives of this study were to characterize mosquitoes at the community level over a multi-year period and identify communities with rare composition, a regionally relevant vector species.  Ecological indices, including abundance, species richness, and various measures of diversity, were calculated to reveal differences among common and rare communities.  Differences in abiotic factors such as precipitation and degree day accumulation were also used for comparison among mosquito communities.  Observing communities of sympatric species may reveal population dynamics terms that could not be explained by observations of a single species, describing sympatric species </a:t>
            </a:r>
            <a:r>
              <a:rPr lang="en-US" sz="2000" dirty="0" smtClean="0">
                <a:latin typeface="Arial"/>
                <a:cs typeface="Arial"/>
              </a:rPr>
              <a:t>interactions could </a:t>
            </a:r>
            <a:r>
              <a:rPr lang="en-US" sz="2000" dirty="0">
                <a:latin typeface="Arial"/>
                <a:cs typeface="Arial"/>
              </a:rPr>
              <a:t>better inform vector management decision making</a:t>
            </a:r>
            <a:r>
              <a:rPr lang="en-US" sz="2000" dirty="0" smtClean="0">
                <a:latin typeface="Arial"/>
                <a:cs typeface="Arial"/>
              </a:rPr>
              <a:t>.</a:t>
            </a:r>
            <a:endParaRPr lang="en-US" sz="2000" dirty="0">
              <a:latin typeface="Arial"/>
              <a:cs typeface="Arial"/>
            </a:endParaRPr>
          </a:p>
        </p:txBody>
      </p:sp>
      <p:sp>
        <p:nvSpPr>
          <p:cNvPr id="112" name="TextBox 111"/>
          <p:cNvSpPr txBox="1"/>
          <p:nvPr/>
        </p:nvSpPr>
        <p:spPr>
          <a:xfrm>
            <a:off x="726230" y="27889284"/>
            <a:ext cx="11714746" cy="384701"/>
          </a:xfrm>
          <a:prstGeom prst="rect">
            <a:avLst/>
          </a:prstGeom>
          <a:noFill/>
        </p:spPr>
        <p:txBody>
          <a:bodyPr wrap="square" lIns="91426" tIns="45710" rIns="91426" bIns="45710" rtlCol="0">
            <a:spAutoFit/>
          </a:bodyPr>
          <a:lstStyle/>
          <a:p>
            <a:endParaRPr lang="en-US" sz="1900" dirty="0">
              <a:latin typeface="Arial" pitchFamily="34" charset="0"/>
              <a:cs typeface="Arial" pitchFamily="34" charset="0"/>
            </a:endParaRPr>
          </a:p>
        </p:txBody>
      </p:sp>
      <p:sp>
        <p:nvSpPr>
          <p:cNvPr id="78" name="TextBox 77"/>
          <p:cNvSpPr txBox="1"/>
          <p:nvPr/>
        </p:nvSpPr>
        <p:spPr>
          <a:xfrm>
            <a:off x="707635" y="10122375"/>
            <a:ext cx="11791320" cy="1015642"/>
          </a:xfrm>
          <a:prstGeom prst="rect">
            <a:avLst/>
          </a:prstGeom>
          <a:noFill/>
        </p:spPr>
        <p:txBody>
          <a:bodyPr wrap="square" lIns="91426" tIns="45710" rIns="91426" bIns="45710" rtlCol="0">
            <a:spAutoFit/>
          </a:bodyPr>
          <a:lstStyle/>
          <a:p>
            <a:pPr marL="342900" indent="-342900" algn="just">
              <a:buFont typeface="Arial"/>
              <a:buChar char="•"/>
            </a:pPr>
            <a:r>
              <a:rPr lang="en-US" sz="2000" dirty="0">
                <a:latin typeface="Arial"/>
                <a:cs typeface="Arial"/>
              </a:rPr>
              <a:t>C</a:t>
            </a:r>
            <a:r>
              <a:rPr lang="en-US" sz="2000" dirty="0" smtClean="0">
                <a:latin typeface="Arial"/>
                <a:cs typeface="Arial"/>
              </a:rPr>
              <a:t>haracterize </a:t>
            </a:r>
            <a:r>
              <a:rPr lang="en-US" sz="2000" dirty="0">
                <a:latin typeface="Arial"/>
                <a:cs typeface="Arial"/>
              </a:rPr>
              <a:t>mosquito </a:t>
            </a:r>
            <a:r>
              <a:rPr lang="en-US" sz="2000" dirty="0" smtClean="0">
                <a:latin typeface="Arial"/>
                <a:cs typeface="Arial"/>
              </a:rPr>
              <a:t>population dynamics and interactions over the course of 2 decades.</a:t>
            </a:r>
          </a:p>
          <a:p>
            <a:pPr marL="342900" indent="-342900" algn="just">
              <a:buFont typeface="Arial"/>
              <a:buChar char="•"/>
            </a:pPr>
            <a:r>
              <a:rPr lang="en-US" sz="2000" dirty="0" smtClean="0">
                <a:latin typeface="Arial"/>
                <a:cs typeface="Arial"/>
              </a:rPr>
              <a:t>Identify rare communities base on ecological measures.</a:t>
            </a:r>
          </a:p>
          <a:p>
            <a:pPr marL="342900" indent="-342900" algn="just">
              <a:buFont typeface="Arial"/>
              <a:buChar char="•"/>
            </a:pPr>
            <a:r>
              <a:rPr lang="en-US" sz="2000" dirty="0" smtClean="0">
                <a:latin typeface="Arial"/>
                <a:cs typeface="Arial"/>
              </a:rPr>
              <a:t>Design a friendly interactive  tool to analyze the data.</a:t>
            </a:r>
          </a:p>
        </p:txBody>
      </p:sp>
      <p:sp>
        <p:nvSpPr>
          <p:cNvPr id="81" name="TextBox 80"/>
          <p:cNvSpPr txBox="1"/>
          <p:nvPr/>
        </p:nvSpPr>
        <p:spPr>
          <a:xfrm>
            <a:off x="669230" y="15998340"/>
            <a:ext cx="11714746" cy="461645"/>
          </a:xfrm>
          <a:prstGeom prst="rect">
            <a:avLst/>
          </a:prstGeom>
          <a:noFill/>
          <a:ln>
            <a:noFill/>
          </a:ln>
        </p:spPr>
        <p:txBody>
          <a:bodyPr wrap="square" lIns="91426" tIns="45710" rIns="91426" bIns="45710" rtlCol="0">
            <a:spAutoFit/>
          </a:bodyPr>
          <a:lstStyle/>
          <a:p>
            <a:r>
              <a:rPr lang="en-US" sz="2400" b="1" dirty="0" smtClean="0">
                <a:latin typeface="Arial" pitchFamily="34" charset="0"/>
                <a:cs typeface="Arial" pitchFamily="34" charset="0"/>
              </a:rPr>
              <a:t>Trapping mosquito sites in Iowa used</a:t>
            </a:r>
            <a:endParaRPr lang="en-US" sz="2400" b="1" dirty="0">
              <a:latin typeface="Arial" pitchFamily="34" charset="0"/>
              <a:cs typeface="Arial" pitchFamily="34" charset="0"/>
            </a:endParaRPr>
          </a:p>
        </p:txBody>
      </p:sp>
      <p:sp>
        <p:nvSpPr>
          <p:cNvPr id="82" name="TextBox 81"/>
          <p:cNvSpPr txBox="1"/>
          <p:nvPr/>
        </p:nvSpPr>
        <p:spPr>
          <a:xfrm>
            <a:off x="669230" y="12964345"/>
            <a:ext cx="11791320" cy="1631196"/>
          </a:xfrm>
          <a:prstGeom prst="rect">
            <a:avLst/>
          </a:prstGeom>
          <a:noFill/>
        </p:spPr>
        <p:txBody>
          <a:bodyPr wrap="square" lIns="91426" tIns="45710" rIns="91426" bIns="45710" rtlCol="0">
            <a:spAutoFit/>
          </a:bodyPr>
          <a:lstStyle/>
          <a:p>
            <a:pPr algn="just"/>
            <a:r>
              <a:rPr lang="en-US" sz="2000" dirty="0" smtClean="0">
                <a:latin typeface="Arial"/>
                <a:cs typeface="Arial"/>
              </a:rPr>
              <a:t>Mosquito </a:t>
            </a:r>
            <a:r>
              <a:rPr lang="en-US" sz="2000" dirty="0">
                <a:latin typeface="Arial"/>
                <a:cs typeface="Arial"/>
              </a:rPr>
              <a:t>population dynamics have been monitored annually since 1969, at numerous sites across the state of Iowa. The traps used have run on a daily basis from late spring through early fall. Eight of these trapping sites were chosen for ecological and statistical analyses based on the availability of 20 years of unbroken data (1994 to 2013). During this 20 year period, over 385,000 specimens of 36 species were trapped and identified. </a:t>
            </a:r>
            <a:endParaRPr lang="en-US" sz="2000" dirty="0">
              <a:latin typeface="Arial"/>
              <a:cs typeface="Arial"/>
            </a:endParaRPr>
          </a:p>
        </p:txBody>
      </p:sp>
      <p:sp>
        <p:nvSpPr>
          <p:cNvPr id="83" name="Rounded Rectangle 82"/>
          <p:cNvSpPr/>
          <p:nvPr/>
        </p:nvSpPr>
        <p:spPr>
          <a:xfrm>
            <a:off x="592420" y="12119435"/>
            <a:ext cx="11810995" cy="3187615"/>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86" name="Rounded Rectangle 85"/>
          <p:cNvSpPr/>
          <p:nvPr/>
        </p:nvSpPr>
        <p:spPr>
          <a:xfrm>
            <a:off x="592420" y="9239060"/>
            <a:ext cx="11810995" cy="2457921"/>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pic>
        <p:nvPicPr>
          <p:cNvPr id="23" name="Picture 22" descr="map.iow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15" y="15345455"/>
            <a:ext cx="10100515" cy="9101985"/>
          </a:xfrm>
          <a:prstGeom prst="rect">
            <a:avLst/>
          </a:prstGeom>
        </p:spPr>
      </p:pic>
      <p:sp>
        <p:nvSpPr>
          <p:cNvPr id="87" name="Rounded Rectangle 86"/>
          <p:cNvSpPr/>
          <p:nvPr/>
        </p:nvSpPr>
        <p:spPr>
          <a:xfrm>
            <a:off x="592420" y="15652693"/>
            <a:ext cx="11810995" cy="8602721"/>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90" name="Flowchart: Manual Operation 26"/>
          <p:cNvSpPr/>
          <p:nvPr/>
        </p:nvSpPr>
        <p:spPr>
          <a:xfrm>
            <a:off x="3664820" y="20668315"/>
            <a:ext cx="8814666" cy="34988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37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186 w 10000"/>
              <a:gd name="connsiteY2" fmla="*/ 10000 h 10000"/>
              <a:gd name="connsiteX3" fmla="*/ 3756 w 10000"/>
              <a:gd name="connsiteY3" fmla="*/ 10000 h 10000"/>
              <a:gd name="connsiteX4" fmla="*/ 0 w 10000"/>
              <a:gd name="connsiteY4" fmla="*/ 0 h 10000"/>
              <a:gd name="connsiteX0" fmla="*/ 0 w 13377"/>
              <a:gd name="connsiteY0" fmla="*/ 143 h 10000"/>
              <a:gd name="connsiteX1" fmla="*/ 13377 w 13377"/>
              <a:gd name="connsiteY1" fmla="*/ 0 h 10000"/>
              <a:gd name="connsiteX2" fmla="*/ 9563 w 13377"/>
              <a:gd name="connsiteY2" fmla="*/ 10000 h 10000"/>
              <a:gd name="connsiteX3" fmla="*/ 7133 w 13377"/>
              <a:gd name="connsiteY3" fmla="*/ 10000 h 10000"/>
              <a:gd name="connsiteX4" fmla="*/ 0 w 13377"/>
              <a:gd name="connsiteY4" fmla="*/ 143 h 10000"/>
              <a:gd name="connsiteX0" fmla="*/ 0 w 13377"/>
              <a:gd name="connsiteY0" fmla="*/ 143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143 h 10000"/>
              <a:gd name="connsiteX0" fmla="*/ 0 w 13362"/>
              <a:gd name="connsiteY0" fmla="*/ 0 h 10000"/>
              <a:gd name="connsiteX1" fmla="*/ 13362 w 13362"/>
              <a:gd name="connsiteY1" fmla="*/ 0 h 10000"/>
              <a:gd name="connsiteX2" fmla="*/ 9548 w 13362"/>
              <a:gd name="connsiteY2" fmla="*/ 10000 h 10000"/>
              <a:gd name="connsiteX3" fmla="*/ 7043 w 13362"/>
              <a:gd name="connsiteY3" fmla="*/ 10000 h 10000"/>
              <a:gd name="connsiteX4" fmla="*/ 0 w 13362"/>
              <a:gd name="connsiteY4" fmla="*/ 0 h 10000"/>
              <a:gd name="connsiteX0" fmla="*/ 0 w 13377"/>
              <a:gd name="connsiteY0" fmla="*/ 0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0 h 10000"/>
              <a:gd name="connsiteX0" fmla="*/ 0 w 13377"/>
              <a:gd name="connsiteY0" fmla="*/ 0 h 10000"/>
              <a:gd name="connsiteX1" fmla="*/ 13377 w 13377"/>
              <a:gd name="connsiteY1" fmla="*/ 0 h 10000"/>
              <a:gd name="connsiteX2" fmla="*/ 9473 w 13377"/>
              <a:gd name="connsiteY2" fmla="*/ 9905 h 10000"/>
              <a:gd name="connsiteX3" fmla="*/ 7058 w 13377"/>
              <a:gd name="connsiteY3" fmla="*/ 10000 h 10000"/>
              <a:gd name="connsiteX4" fmla="*/ 0 w 13377"/>
              <a:gd name="connsiteY4" fmla="*/ 0 h 10000"/>
              <a:gd name="connsiteX0" fmla="*/ 0 w 13377"/>
              <a:gd name="connsiteY0" fmla="*/ 0 h 10048"/>
              <a:gd name="connsiteX1" fmla="*/ 13377 w 13377"/>
              <a:gd name="connsiteY1" fmla="*/ 0 h 10048"/>
              <a:gd name="connsiteX2" fmla="*/ 9488 w 13377"/>
              <a:gd name="connsiteY2" fmla="*/ 10048 h 10048"/>
              <a:gd name="connsiteX3" fmla="*/ 7058 w 13377"/>
              <a:gd name="connsiteY3" fmla="*/ 10000 h 10048"/>
              <a:gd name="connsiteX4" fmla="*/ 0 w 13377"/>
              <a:gd name="connsiteY4" fmla="*/ 0 h 10048"/>
              <a:gd name="connsiteX0" fmla="*/ 0 w 13377"/>
              <a:gd name="connsiteY0" fmla="*/ 0 h 10000"/>
              <a:gd name="connsiteX1" fmla="*/ 13377 w 13377"/>
              <a:gd name="connsiteY1" fmla="*/ 0 h 10000"/>
              <a:gd name="connsiteX2" fmla="*/ 9488 w 13377"/>
              <a:gd name="connsiteY2" fmla="*/ 9905 h 10000"/>
              <a:gd name="connsiteX3" fmla="*/ 7058 w 13377"/>
              <a:gd name="connsiteY3" fmla="*/ 10000 h 10000"/>
              <a:gd name="connsiteX4" fmla="*/ 0 w 13377"/>
              <a:gd name="connsiteY4" fmla="*/ 0 h 10000"/>
              <a:gd name="connsiteX0" fmla="*/ 0 w 14322"/>
              <a:gd name="connsiteY0" fmla="*/ 48 h 10048"/>
              <a:gd name="connsiteX1" fmla="*/ 14322 w 14322"/>
              <a:gd name="connsiteY1" fmla="*/ 0 h 10048"/>
              <a:gd name="connsiteX2" fmla="*/ 9488 w 14322"/>
              <a:gd name="connsiteY2" fmla="*/ 9953 h 10048"/>
              <a:gd name="connsiteX3" fmla="*/ 7058 w 14322"/>
              <a:gd name="connsiteY3" fmla="*/ 10048 h 10048"/>
              <a:gd name="connsiteX4" fmla="*/ 0 w 14322"/>
              <a:gd name="connsiteY4" fmla="*/ 48 h 10048"/>
              <a:gd name="connsiteX0" fmla="*/ 0 w 14633"/>
              <a:gd name="connsiteY0" fmla="*/ 48 h 10048"/>
              <a:gd name="connsiteX1" fmla="*/ 14633 w 14633"/>
              <a:gd name="connsiteY1" fmla="*/ 0 h 10048"/>
              <a:gd name="connsiteX2" fmla="*/ 9488 w 14633"/>
              <a:gd name="connsiteY2" fmla="*/ 9953 h 10048"/>
              <a:gd name="connsiteX3" fmla="*/ 7058 w 14633"/>
              <a:gd name="connsiteY3" fmla="*/ 10048 h 10048"/>
              <a:gd name="connsiteX4" fmla="*/ 0 w 14633"/>
              <a:gd name="connsiteY4" fmla="*/ 48 h 10048"/>
              <a:gd name="connsiteX0" fmla="*/ 0 w 14322"/>
              <a:gd name="connsiteY0" fmla="*/ 48 h 10048"/>
              <a:gd name="connsiteX1" fmla="*/ 14322 w 14322"/>
              <a:gd name="connsiteY1" fmla="*/ 0 h 10048"/>
              <a:gd name="connsiteX2" fmla="*/ 9177 w 14322"/>
              <a:gd name="connsiteY2" fmla="*/ 9953 h 10048"/>
              <a:gd name="connsiteX3" fmla="*/ 6747 w 14322"/>
              <a:gd name="connsiteY3" fmla="*/ 10048 h 10048"/>
              <a:gd name="connsiteX4" fmla="*/ 0 w 14322"/>
              <a:gd name="connsiteY4" fmla="*/ 48 h 10048"/>
              <a:gd name="connsiteX0" fmla="*/ 0 w 14322"/>
              <a:gd name="connsiteY0" fmla="*/ 3446 h 13446"/>
              <a:gd name="connsiteX1" fmla="*/ 14322 w 14322"/>
              <a:gd name="connsiteY1" fmla="*/ 3398 h 13446"/>
              <a:gd name="connsiteX2" fmla="*/ 8692 w 14322"/>
              <a:gd name="connsiteY2" fmla="*/ 0 h 13446"/>
              <a:gd name="connsiteX3" fmla="*/ 6747 w 14322"/>
              <a:gd name="connsiteY3" fmla="*/ 13446 h 13446"/>
              <a:gd name="connsiteX4" fmla="*/ 0 w 14322"/>
              <a:gd name="connsiteY4" fmla="*/ 3446 h 13446"/>
              <a:gd name="connsiteX0" fmla="*/ 0 w 14322"/>
              <a:gd name="connsiteY0" fmla="*/ 7388 h 17388"/>
              <a:gd name="connsiteX1" fmla="*/ 14322 w 14322"/>
              <a:gd name="connsiteY1" fmla="*/ 7340 h 17388"/>
              <a:gd name="connsiteX2" fmla="*/ 8304 w 14322"/>
              <a:gd name="connsiteY2" fmla="*/ 0 h 17388"/>
              <a:gd name="connsiteX3" fmla="*/ 6747 w 14322"/>
              <a:gd name="connsiteY3" fmla="*/ 17388 h 17388"/>
              <a:gd name="connsiteX4" fmla="*/ 0 w 14322"/>
              <a:gd name="connsiteY4" fmla="*/ 7388 h 17388"/>
              <a:gd name="connsiteX0" fmla="*/ 0 w 14322"/>
              <a:gd name="connsiteY0" fmla="*/ 9168 h 19168"/>
              <a:gd name="connsiteX1" fmla="*/ 14322 w 14322"/>
              <a:gd name="connsiteY1" fmla="*/ 9120 h 19168"/>
              <a:gd name="connsiteX2" fmla="*/ 8272 w 14322"/>
              <a:gd name="connsiteY2" fmla="*/ 0 h 19168"/>
              <a:gd name="connsiteX3" fmla="*/ 6747 w 14322"/>
              <a:gd name="connsiteY3" fmla="*/ 19168 h 19168"/>
              <a:gd name="connsiteX4" fmla="*/ 0 w 14322"/>
              <a:gd name="connsiteY4" fmla="*/ 9168 h 19168"/>
              <a:gd name="connsiteX0" fmla="*/ 0 w 11542"/>
              <a:gd name="connsiteY0" fmla="*/ 9168 h 19168"/>
              <a:gd name="connsiteX1" fmla="*/ 11542 w 11542"/>
              <a:gd name="connsiteY1" fmla="*/ 13952 h 19168"/>
              <a:gd name="connsiteX2" fmla="*/ 8272 w 11542"/>
              <a:gd name="connsiteY2" fmla="*/ 0 h 19168"/>
              <a:gd name="connsiteX3" fmla="*/ 6747 w 11542"/>
              <a:gd name="connsiteY3" fmla="*/ 19168 h 19168"/>
              <a:gd name="connsiteX4" fmla="*/ 0 w 11542"/>
              <a:gd name="connsiteY4" fmla="*/ 9168 h 19168"/>
              <a:gd name="connsiteX0" fmla="*/ 0 w 11219"/>
              <a:gd name="connsiteY0" fmla="*/ 9168 h 19168"/>
              <a:gd name="connsiteX1" fmla="*/ 11219 w 11219"/>
              <a:gd name="connsiteY1" fmla="*/ 10519 h 19168"/>
              <a:gd name="connsiteX2" fmla="*/ 8272 w 11219"/>
              <a:gd name="connsiteY2" fmla="*/ 0 h 19168"/>
              <a:gd name="connsiteX3" fmla="*/ 6747 w 11219"/>
              <a:gd name="connsiteY3" fmla="*/ 19168 h 19168"/>
              <a:gd name="connsiteX4" fmla="*/ 0 w 11219"/>
              <a:gd name="connsiteY4" fmla="*/ 9168 h 19168"/>
              <a:gd name="connsiteX0" fmla="*/ 0 w 11219"/>
              <a:gd name="connsiteY0" fmla="*/ 7515 h 17515"/>
              <a:gd name="connsiteX1" fmla="*/ 11219 w 11219"/>
              <a:gd name="connsiteY1" fmla="*/ 8866 h 17515"/>
              <a:gd name="connsiteX2" fmla="*/ 8337 w 11219"/>
              <a:gd name="connsiteY2" fmla="*/ 0 h 17515"/>
              <a:gd name="connsiteX3" fmla="*/ 6747 w 11219"/>
              <a:gd name="connsiteY3" fmla="*/ 17515 h 17515"/>
              <a:gd name="connsiteX4" fmla="*/ 0 w 11219"/>
              <a:gd name="connsiteY4" fmla="*/ 7515 h 17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19" h="17515">
                <a:moveTo>
                  <a:pt x="0" y="7515"/>
                </a:moveTo>
                <a:lnTo>
                  <a:pt x="11219" y="8866"/>
                </a:lnTo>
                <a:lnTo>
                  <a:pt x="8337" y="0"/>
                </a:lnTo>
                <a:lnTo>
                  <a:pt x="6747" y="17515"/>
                </a:lnTo>
                <a:lnTo>
                  <a:pt x="0" y="751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pic>
        <p:nvPicPr>
          <p:cNvPr id="47" name="Picture 46" descr="mosquito.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3420" y="14423735"/>
            <a:ext cx="3843819" cy="2573135"/>
          </a:xfrm>
          <a:prstGeom prst="rect">
            <a:avLst/>
          </a:prstGeom>
        </p:spPr>
      </p:pic>
      <p:sp>
        <p:nvSpPr>
          <p:cNvPr id="91" name="Flowchart: Manual Operation 50"/>
          <p:cNvSpPr/>
          <p:nvPr/>
        </p:nvSpPr>
        <p:spPr>
          <a:xfrm rot="16200000">
            <a:off x="-1243843" y="19093112"/>
            <a:ext cx="6988612" cy="24142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65 w 10000"/>
              <a:gd name="connsiteY3" fmla="*/ 10000 h 10000"/>
              <a:gd name="connsiteX4" fmla="*/ 0 w 10000"/>
              <a:gd name="connsiteY4" fmla="*/ 0 h 10000"/>
              <a:gd name="connsiteX0" fmla="*/ 0 w 10000"/>
              <a:gd name="connsiteY0" fmla="*/ 0 h 10135"/>
              <a:gd name="connsiteX1" fmla="*/ 10000 w 10000"/>
              <a:gd name="connsiteY1" fmla="*/ 0 h 10135"/>
              <a:gd name="connsiteX2" fmla="*/ 4034 w 10000"/>
              <a:gd name="connsiteY2" fmla="*/ 10135 h 10135"/>
              <a:gd name="connsiteX3" fmla="*/ 1265 w 10000"/>
              <a:gd name="connsiteY3" fmla="*/ 10000 h 10135"/>
              <a:gd name="connsiteX4" fmla="*/ 0 w 10000"/>
              <a:gd name="connsiteY4" fmla="*/ 0 h 10135"/>
              <a:gd name="connsiteX0" fmla="*/ 0 w 10025"/>
              <a:gd name="connsiteY0" fmla="*/ 0 h 10135"/>
              <a:gd name="connsiteX1" fmla="*/ 10025 w 10025"/>
              <a:gd name="connsiteY1" fmla="*/ 4911 h 10135"/>
              <a:gd name="connsiteX2" fmla="*/ 4034 w 10025"/>
              <a:gd name="connsiteY2" fmla="*/ 10135 h 10135"/>
              <a:gd name="connsiteX3" fmla="*/ 1265 w 10025"/>
              <a:gd name="connsiteY3" fmla="*/ 10000 h 10135"/>
              <a:gd name="connsiteX4" fmla="*/ 0 w 10025"/>
              <a:gd name="connsiteY4" fmla="*/ 0 h 10135"/>
              <a:gd name="connsiteX0" fmla="*/ 0 w 11559"/>
              <a:gd name="connsiteY0" fmla="*/ 0 h 5224"/>
              <a:gd name="connsiteX1" fmla="*/ 11559 w 11559"/>
              <a:gd name="connsiteY1" fmla="*/ 0 h 5224"/>
              <a:gd name="connsiteX2" fmla="*/ 5568 w 11559"/>
              <a:gd name="connsiteY2" fmla="*/ 5224 h 5224"/>
              <a:gd name="connsiteX3" fmla="*/ 2799 w 11559"/>
              <a:gd name="connsiteY3" fmla="*/ 5089 h 5224"/>
              <a:gd name="connsiteX4" fmla="*/ 0 w 11559"/>
              <a:gd name="connsiteY4" fmla="*/ 0 h 5224"/>
              <a:gd name="connsiteX0" fmla="*/ 0 w 10000"/>
              <a:gd name="connsiteY0" fmla="*/ 0 h 18606"/>
              <a:gd name="connsiteX1" fmla="*/ 10000 w 10000"/>
              <a:gd name="connsiteY1" fmla="*/ 0 h 18606"/>
              <a:gd name="connsiteX2" fmla="*/ 2722 w 10000"/>
              <a:gd name="connsiteY2" fmla="*/ 18606 h 18606"/>
              <a:gd name="connsiteX3" fmla="*/ 2421 w 10000"/>
              <a:gd name="connsiteY3" fmla="*/ 9742 h 18606"/>
              <a:gd name="connsiteX4" fmla="*/ 0 w 10000"/>
              <a:gd name="connsiteY4" fmla="*/ 0 h 18606"/>
              <a:gd name="connsiteX0" fmla="*/ 0 w 8234"/>
              <a:gd name="connsiteY0" fmla="*/ 0 h 18606"/>
              <a:gd name="connsiteX1" fmla="*/ 8234 w 8234"/>
              <a:gd name="connsiteY1" fmla="*/ 3098 h 18606"/>
              <a:gd name="connsiteX2" fmla="*/ 2722 w 8234"/>
              <a:gd name="connsiteY2" fmla="*/ 18606 h 18606"/>
              <a:gd name="connsiteX3" fmla="*/ 2421 w 8234"/>
              <a:gd name="connsiteY3" fmla="*/ 9742 h 18606"/>
              <a:gd name="connsiteX4" fmla="*/ 0 w 8234"/>
              <a:gd name="connsiteY4" fmla="*/ 0 h 18606"/>
              <a:gd name="connsiteX0" fmla="*/ 0 w 10000"/>
              <a:gd name="connsiteY0" fmla="*/ 0 h 17585"/>
              <a:gd name="connsiteX1" fmla="*/ 10000 w 10000"/>
              <a:gd name="connsiteY1" fmla="*/ 1665 h 17585"/>
              <a:gd name="connsiteX2" fmla="*/ 1162 w 10000"/>
              <a:gd name="connsiteY2" fmla="*/ 17585 h 17585"/>
              <a:gd name="connsiteX3" fmla="*/ 2940 w 10000"/>
              <a:gd name="connsiteY3" fmla="*/ 5236 h 17585"/>
              <a:gd name="connsiteX4" fmla="*/ 0 w 10000"/>
              <a:gd name="connsiteY4" fmla="*/ 0 h 17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7585">
                <a:moveTo>
                  <a:pt x="0" y="0"/>
                </a:moveTo>
                <a:lnTo>
                  <a:pt x="10000" y="1665"/>
                </a:lnTo>
                <a:lnTo>
                  <a:pt x="1162" y="17585"/>
                </a:lnTo>
                <a:cubicBezTo>
                  <a:pt x="1040" y="15997"/>
                  <a:pt x="3062" y="6824"/>
                  <a:pt x="2940" y="5236"/>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pic>
        <p:nvPicPr>
          <p:cNvPr id="50" name="Picture 49" descr="isu.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420" y="329100"/>
            <a:ext cx="4339765" cy="3379640"/>
          </a:xfrm>
          <a:prstGeom prst="rect">
            <a:avLst/>
          </a:prstGeom>
        </p:spPr>
      </p:pic>
      <p:cxnSp>
        <p:nvCxnSpPr>
          <p:cNvPr id="92" name="Straight Connector 91"/>
          <p:cNvCxnSpPr/>
          <p:nvPr/>
        </p:nvCxnSpPr>
        <p:spPr>
          <a:xfrm flipH="1" flipV="1">
            <a:off x="9656000" y="22411975"/>
            <a:ext cx="2918780" cy="7681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flipV="1">
            <a:off x="1322115" y="16843250"/>
            <a:ext cx="2227491" cy="6260016"/>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1898190" y="21682280"/>
            <a:ext cx="1689824" cy="1420987"/>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976470" y="16958465"/>
            <a:ext cx="345645" cy="683609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91" idx="3"/>
          </p:cNvCxnSpPr>
          <p:nvPr/>
        </p:nvCxnSpPr>
        <p:spPr>
          <a:xfrm flipH="1">
            <a:off x="1053281" y="21739904"/>
            <a:ext cx="708904" cy="2093056"/>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9003115" y="22411975"/>
            <a:ext cx="499266" cy="1651415"/>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90" idx="0"/>
          </p:cNvCxnSpPr>
          <p:nvPr/>
        </p:nvCxnSpPr>
        <p:spPr>
          <a:xfrm flipH="1" flipV="1">
            <a:off x="3664820" y="22169540"/>
            <a:ext cx="5146271" cy="1855445"/>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856845" y="22143140"/>
            <a:ext cx="5760750" cy="268835"/>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90" idx="2"/>
          </p:cNvCxnSpPr>
          <p:nvPr/>
        </p:nvCxnSpPr>
        <p:spPr>
          <a:xfrm>
            <a:off x="10215125" y="20668315"/>
            <a:ext cx="2282845" cy="1782065"/>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9617595" y="20837370"/>
            <a:ext cx="652885" cy="1613011"/>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5" name="Flowchart: Manual Operation 26"/>
          <p:cNvSpPr/>
          <p:nvPr/>
        </p:nvSpPr>
        <p:spPr>
          <a:xfrm>
            <a:off x="11122018" y="15921853"/>
            <a:ext cx="1816131" cy="50382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37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186 w 10000"/>
              <a:gd name="connsiteY2" fmla="*/ 10000 h 10000"/>
              <a:gd name="connsiteX3" fmla="*/ 3756 w 10000"/>
              <a:gd name="connsiteY3" fmla="*/ 10000 h 10000"/>
              <a:gd name="connsiteX4" fmla="*/ 0 w 10000"/>
              <a:gd name="connsiteY4" fmla="*/ 0 h 10000"/>
              <a:gd name="connsiteX0" fmla="*/ 0 w 13377"/>
              <a:gd name="connsiteY0" fmla="*/ 143 h 10000"/>
              <a:gd name="connsiteX1" fmla="*/ 13377 w 13377"/>
              <a:gd name="connsiteY1" fmla="*/ 0 h 10000"/>
              <a:gd name="connsiteX2" fmla="*/ 9563 w 13377"/>
              <a:gd name="connsiteY2" fmla="*/ 10000 h 10000"/>
              <a:gd name="connsiteX3" fmla="*/ 7133 w 13377"/>
              <a:gd name="connsiteY3" fmla="*/ 10000 h 10000"/>
              <a:gd name="connsiteX4" fmla="*/ 0 w 13377"/>
              <a:gd name="connsiteY4" fmla="*/ 143 h 10000"/>
              <a:gd name="connsiteX0" fmla="*/ 0 w 13377"/>
              <a:gd name="connsiteY0" fmla="*/ 143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143 h 10000"/>
              <a:gd name="connsiteX0" fmla="*/ 0 w 13362"/>
              <a:gd name="connsiteY0" fmla="*/ 0 h 10000"/>
              <a:gd name="connsiteX1" fmla="*/ 13362 w 13362"/>
              <a:gd name="connsiteY1" fmla="*/ 0 h 10000"/>
              <a:gd name="connsiteX2" fmla="*/ 9548 w 13362"/>
              <a:gd name="connsiteY2" fmla="*/ 10000 h 10000"/>
              <a:gd name="connsiteX3" fmla="*/ 7043 w 13362"/>
              <a:gd name="connsiteY3" fmla="*/ 10000 h 10000"/>
              <a:gd name="connsiteX4" fmla="*/ 0 w 13362"/>
              <a:gd name="connsiteY4" fmla="*/ 0 h 10000"/>
              <a:gd name="connsiteX0" fmla="*/ 0 w 13377"/>
              <a:gd name="connsiteY0" fmla="*/ 0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0 h 10000"/>
              <a:gd name="connsiteX0" fmla="*/ 0 w 13377"/>
              <a:gd name="connsiteY0" fmla="*/ 0 h 10000"/>
              <a:gd name="connsiteX1" fmla="*/ 13377 w 13377"/>
              <a:gd name="connsiteY1" fmla="*/ 0 h 10000"/>
              <a:gd name="connsiteX2" fmla="*/ 9473 w 13377"/>
              <a:gd name="connsiteY2" fmla="*/ 9905 h 10000"/>
              <a:gd name="connsiteX3" fmla="*/ 7058 w 13377"/>
              <a:gd name="connsiteY3" fmla="*/ 10000 h 10000"/>
              <a:gd name="connsiteX4" fmla="*/ 0 w 13377"/>
              <a:gd name="connsiteY4" fmla="*/ 0 h 10000"/>
              <a:gd name="connsiteX0" fmla="*/ 0 w 13377"/>
              <a:gd name="connsiteY0" fmla="*/ 0 h 10048"/>
              <a:gd name="connsiteX1" fmla="*/ 13377 w 13377"/>
              <a:gd name="connsiteY1" fmla="*/ 0 h 10048"/>
              <a:gd name="connsiteX2" fmla="*/ 9488 w 13377"/>
              <a:gd name="connsiteY2" fmla="*/ 10048 h 10048"/>
              <a:gd name="connsiteX3" fmla="*/ 7058 w 13377"/>
              <a:gd name="connsiteY3" fmla="*/ 10000 h 10048"/>
              <a:gd name="connsiteX4" fmla="*/ 0 w 13377"/>
              <a:gd name="connsiteY4" fmla="*/ 0 h 10048"/>
              <a:gd name="connsiteX0" fmla="*/ 0 w 13377"/>
              <a:gd name="connsiteY0" fmla="*/ 0 h 10000"/>
              <a:gd name="connsiteX1" fmla="*/ 13377 w 13377"/>
              <a:gd name="connsiteY1" fmla="*/ 0 h 10000"/>
              <a:gd name="connsiteX2" fmla="*/ 9488 w 13377"/>
              <a:gd name="connsiteY2" fmla="*/ 9905 h 10000"/>
              <a:gd name="connsiteX3" fmla="*/ 7058 w 13377"/>
              <a:gd name="connsiteY3" fmla="*/ 10000 h 10000"/>
              <a:gd name="connsiteX4" fmla="*/ 0 w 13377"/>
              <a:gd name="connsiteY4" fmla="*/ 0 h 10000"/>
              <a:gd name="connsiteX0" fmla="*/ 0 w 14322"/>
              <a:gd name="connsiteY0" fmla="*/ 48 h 10048"/>
              <a:gd name="connsiteX1" fmla="*/ 14322 w 14322"/>
              <a:gd name="connsiteY1" fmla="*/ 0 h 10048"/>
              <a:gd name="connsiteX2" fmla="*/ 9488 w 14322"/>
              <a:gd name="connsiteY2" fmla="*/ 9953 h 10048"/>
              <a:gd name="connsiteX3" fmla="*/ 7058 w 14322"/>
              <a:gd name="connsiteY3" fmla="*/ 10048 h 10048"/>
              <a:gd name="connsiteX4" fmla="*/ 0 w 14322"/>
              <a:gd name="connsiteY4" fmla="*/ 48 h 10048"/>
              <a:gd name="connsiteX0" fmla="*/ 0 w 14633"/>
              <a:gd name="connsiteY0" fmla="*/ 48 h 10048"/>
              <a:gd name="connsiteX1" fmla="*/ 14633 w 14633"/>
              <a:gd name="connsiteY1" fmla="*/ 0 h 10048"/>
              <a:gd name="connsiteX2" fmla="*/ 9488 w 14633"/>
              <a:gd name="connsiteY2" fmla="*/ 9953 h 10048"/>
              <a:gd name="connsiteX3" fmla="*/ 7058 w 14633"/>
              <a:gd name="connsiteY3" fmla="*/ 10048 h 10048"/>
              <a:gd name="connsiteX4" fmla="*/ 0 w 14633"/>
              <a:gd name="connsiteY4" fmla="*/ 48 h 10048"/>
              <a:gd name="connsiteX0" fmla="*/ 0 w 14322"/>
              <a:gd name="connsiteY0" fmla="*/ 48 h 10048"/>
              <a:gd name="connsiteX1" fmla="*/ 14322 w 14322"/>
              <a:gd name="connsiteY1" fmla="*/ 0 h 10048"/>
              <a:gd name="connsiteX2" fmla="*/ 9177 w 14322"/>
              <a:gd name="connsiteY2" fmla="*/ 9953 h 10048"/>
              <a:gd name="connsiteX3" fmla="*/ 6747 w 14322"/>
              <a:gd name="connsiteY3" fmla="*/ 10048 h 10048"/>
              <a:gd name="connsiteX4" fmla="*/ 0 w 14322"/>
              <a:gd name="connsiteY4" fmla="*/ 48 h 10048"/>
              <a:gd name="connsiteX0" fmla="*/ 0 w 14322"/>
              <a:gd name="connsiteY0" fmla="*/ 3446 h 13446"/>
              <a:gd name="connsiteX1" fmla="*/ 14322 w 14322"/>
              <a:gd name="connsiteY1" fmla="*/ 3398 h 13446"/>
              <a:gd name="connsiteX2" fmla="*/ 8692 w 14322"/>
              <a:gd name="connsiteY2" fmla="*/ 0 h 13446"/>
              <a:gd name="connsiteX3" fmla="*/ 6747 w 14322"/>
              <a:gd name="connsiteY3" fmla="*/ 13446 h 13446"/>
              <a:gd name="connsiteX4" fmla="*/ 0 w 14322"/>
              <a:gd name="connsiteY4" fmla="*/ 3446 h 13446"/>
              <a:gd name="connsiteX0" fmla="*/ 0 w 14322"/>
              <a:gd name="connsiteY0" fmla="*/ 7388 h 17388"/>
              <a:gd name="connsiteX1" fmla="*/ 14322 w 14322"/>
              <a:gd name="connsiteY1" fmla="*/ 7340 h 17388"/>
              <a:gd name="connsiteX2" fmla="*/ 8304 w 14322"/>
              <a:gd name="connsiteY2" fmla="*/ 0 h 17388"/>
              <a:gd name="connsiteX3" fmla="*/ 6747 w 14322"/>
              <a:gd name="connsiteY3" fmla="*/ 17388 h 17388"/>
              <a:gd name="connsiteX4" fmla="*/ 0 w 14322"/>
              <a:gd name="connsiteY4" fmla="*/ 7388 h 17388"/>
              <a:gd name="connsiteX0" fmla="*/ 0 w 14322"/>
              <a:gd name="connsiteY0" fmla="*/ 9168 h 19168"/>
              <a:gd name="connsiteX1" fmla="*/ 14322 w 14322"/>
              <a:gd name="connsiteY1" fmla="*/ 9120 h 19168"/>
              <a:gd name="connsiteX2" fmla="*/ 8272 w 14322"/>
              <a:gd name="connsiteY2" fmla="*/ 0 h 19168"/>
              <a:gd name="connsiteX3" fmla="*/ 6747 w 14322"/>
              <a:gd name="connsiteY3" fmla="*/ 19168 h 19168"/>
              <a:gd name="connsiteX4" fmla="*/ 0 w 14322"/>
              <a:gd name="connsiteY4" fmla="*/ 9168 h 19168"/>
              <a:gd name="connsiteX0" fmla="*/ 0 w 11542"/>
              <a:gd name="connsiteY0" fmla="*/ 9168 h 19168"/>
              <a:gd name="connsiteX1" fmla="*/ 11542 w 11542"/>
              <a:gd name="connsiteY1" fmla="*/ 13952 h 19168"/>
              <a:gd name="connsiteX2" fmla="*/ 8272 w 11542"/>
              <a:gd name="connsiteY2" fmla="*/ 0 h 19168"/>
              <a:gd name="connsiteX3" fmla="*/ 6747 w 11542"/>
              <a:gd name="connsiteY3" fmla="*/ 19168 h 19168"/>
              <a:gd name="connsiteX4" fmla="*/ 0 w 11542"/>
              <a:gd name="connsiteY4" fmla="*/ 9168 h 19168"/>
              <a:gd name="connsiteX0" fmla="*/ 0 w 11219"/>
              <a:gd name="connsiteY0" fmla="*/ 9168 h 19168"/>
              <a:gd name="connsiteX1" fmla="*/ 11219 w 11219"/>
              <a:gd name="connsiteY1" fmla="*/ 10519 h 19168"/>
              <a:gd name="connsiteX2" fmla="*/ 8272 w 11219"/>
              <a:gd name="connsiteY2" fmla="*/ 0 h 19168"/>
              <a:gd name="connsiteX3" fmla="*/ 6747 w 11219"/>
              <a:gd name="connsiteY3" fmla="*/ 19168 h 19168"/>
              <a:gd name="connsiteX4" fmla="*/ 0 w 11219"/>
              <a:gd name="connsiteY4" fmla="*/ 9168 h 19168"/>
              <a:gd name="connsiteX0" fmla="*/ 0 w 11219"/>
              <a:gd name="connsiteY0" fmla="*/ 7515 h 17515"/>
              <a:gd name="connsiteX1" fmla="*/ 11219 w 11219"/>
              <a:gd name="connsiteY1" fmla="*/ 8866 h 17515"/>
              <a:gd name="connsiteX2" fmla="*/ 8337 w 11219"/>
              <a:gd name="connsiteY2" fmla="*/ 0 h 17515"/>
              <a:gd name="connsiteX3" fmla="*/ 6747 w 11219"/>
              <a:gd name="connsiteY3" fmla="*/ 17515 h 17515"/>
              <a:gd name="connsiteX4" fmla="*/ 0 w 11219"/>
              <a:gd name="connsiteY4" fmla="*/ 7515 h 17515"/>
              <a:gd name="connsiteX0" fmla="*/ 0 w 11219"/>
              <a:gd name="connsiteY0" fmla="*/ 0 h 10000"/>
              <a:gd name="connsiteX1" fmla="*/ 11219 w 11219"/>
              <a:gd name="connsiteY1" fmla="*/ 1351 h 10000"/>
              <a:gd name="connsiteX2" fmla="*/ 8778 w 11219"/>
              <a:gd name="connsiteY2" fmla="*/ 7126 h 10000"/>
              <a:gd name="connsiteX3" fmla="*/ 6747 w 11219"/>
              <a:gd name="connsiteY3" fmla="*/ 10000 h 10000"/>
              <a:gd name="connsiteX4" fmla="*/ 0 w 11219"/>
              <a:gd name="connsiteY4" fmla="*/ 0 h 10000"/>
              <a:gd name="connsiteX0" fmla="*/ 0 w 7349"/>
              <a:gd name="connsiteY0" fmla="*/ 0 h 9422"/>
              <a:gd name="connsiteX1" fmla="*/ 7349 w 7349"/>
              <a:gd name="connsiteY1" fmla="*/ 773 h 9422"/>
              <a:gd name="connsiteX2" fmla="*/ 4908 w 7349"/>
              <a:gd name="connsiteY2" fmla="*/ 6548 h 9422"/>
              <a:gd name="connsiteX3" fmla="*/ 2877 w 7349"/>
              <a:gd name="connsiteY3" fmla="*/ 9422 h 9422"/>
              <a:gd name="connsiteX4" fmla="*/ 0 w 7349"/>
              <a:gd name="connsiteY4" fmla="*/ 0 h 9422"/>
              <a:gd name="connsiteX0" fmla="*/ 0 w 6678"/>
              <a:gd name="connsiteY0" fmla="*/ 15333 h 25333"/>
              <a:gd name="connsiteX1" fmla="*/ 1535 w 6678"/>
              <a:gd name="connsiteY1" fmla="*/ 0 h 25333"/>
              <a:gd name="connsiteX2" fmla="*/ 6678 w 6678"/>
              <a:gd name="connsiteY2" fmla="*/ 22283 h 25333"/>
              <a:gd name="connsiteX3" fmla="*/ 3915 w 6678"/>
              <a:gd name="connsiteY3" fmla="*/ 25333 h 25333"/>
              <a:gd name="connsiteX4" fmla="*/ 0 w 6678"/>
              <a:gd name="connsiteY4" fmla="*/ 15333 h 25333"/>
              <a:gd name="connsiteX0" fmla="*/ 0 w 10000"/>
              <a:gd name="connsiteY0" fmla="*/ 6053 h 13632"/>
              <a:gd name="connsiteX1" fmla="*/ 2299 w 10000"/>
              <a:gd name="connsiteY1" fmla="*/ 0 h 13632"/>
              <a:gd name="connsiteX2" fmla="*/ 10000 w 10000"/>
              <a:gd name="connsiteY2" fmla="*/ 8796 h 13632"/>
              <a:gd name="connsiteX3" fmla="*/ 374 w 10000"/>
              <a:gd name="connsiteY3" fmla="*/ 13632 h 13632"/>
              <a:gd name="connsiteX4" fmla="*/ 0 w 10000"/>
              <a:gd name="connsiteY4" fmla="*/ 6053 h 13632"/>
              <a:gd name="connsiteX0" fmla="*/ 0 w 10000"/>
              <a:gd name="connsiteY0" fmla="*/ 0 h 7579"/>
              <a:gd name="connsiteX1" fmla="*/ 2000 w 10000"/>
              <a:gd name="connsiteY1" fmla="*/ 4036 h 7579"/>
              <a:gd name="connsiteX2" fmla="*/ 10000 w 10000"/>
              <a:gd name="connsiteY2" fmla="*/ 2743 h 7579"/>
              <a:gd name="connsiteX3" fmla="*/ 374 w 10000"/>
              <a:gd name="connsiteY3" fmla="*/ 7579 h 7579"/>
              <a:gd name="connsiteX4" fmla="*/ 0 w 10000"/>
              <a:gd name="connsiteY4" fmla="*/ 0 h 7579"/>
              <a:gd name="connsiteX0" fmla="*/ 0 w 4710"/>
              <a:gd name="connsiteY0" fmla="*/ 3942 h 13942"/>
              <a:gd name="connsiteX1" fmla="*/ 2000 w 4710"/>
              <a:gd name="connsiteY1" fmla="*/ 9267 h 13942"/>
              <a:gd name="connsiteX2" fmla="*/ 4710 w 4710"/>
              <a:gd name="connsiteY2" fmla="*/ 0 h 13942"/>
              <a:gd name="connsiteX3" fmla="*/ 374 w 4710"/>
              <a:gd name="connsiteY3" fmla="*/ 13942 h 13942"/>
              <a:gd name="connsiteX4" fmla="*/ 0 w 4710"/>
              <a:gd name="connsiteY4" fmla="*/ 3942 h 13942"/>
              <a:gd name="connsiteX0" fmla="*/ 0 w 10000"/>
              <a:gd name="connsiteY0" fmla="*/ 2827 h 10000"/>
              <a:gd name="connsiteX1" fmla="*/ 4246 w 10000"/>
              <a:gd name="connsiteY1" fmla="*/ 3515 h 10000"/>
              <a:gd name="connsiteX2" fmla="*/ 10000 w 10000"/>
              <a:gd name="connsiteY2" fmla="*/ 0 h 10000"/>
              <a:gd name="connsiteX3" fmla="*/ 794 w 10000"/>
              <a:gd name="connsiteY3" fmla="*/ 10000 h 10000"/>
              <a:gd name="connsiteX4" fmla="*/ 0 w 10000"/>
              <a:gd name="connsiteY4" fmla="*/ 2827 h 10000"/>
              <a:gd name="connsiteX0" fmla="*/ 0 w 10000"/>
              <a:gd name="connsiteY0" fmla="*/ 2521 h 10000"/>
              <a:gd name="connsiteX1" fmla="*/ 4246 w 10000"/>
              <a:gd name="connsiteY1" fmla="*/ 3515 h 10000"/>
              <a:gd name="connsiteX2" fmla="*/ 10000 w 10000"/>
              <a:gd name="connsiteY2" fmla="*/ 0 h 10000"/>
              <a:gd name="connsiteX3" fmla="*/ 794 w 10000"/>
              <a:gd name="connsiteY3" fmla="*/ 10000 h 10000"/>
              <a:gd name="connsiteX4" fmla="*/ 0 w 10000"/>
              <a:gd name="connsiteY4" fmla="*/ 2521 h 10000"/>
              <a:gd name="connsiteX0" fmla="*/ 0 w 10000"/>
              <a:gd name="connsiteY0" fmla="*/ 2521 h 10000"/>
              <a:gd name="connsiteX1" fmla="*/ 4246 w 10000"/>
              <a:gd name="connsiteY1" fmla="*/ 3515 h 10000"/>
              <a:gd name="connsiteX2" fmla="*/ 10000 w 10000"/>
              <a:gd name="connsiteY2" fmla="*/ 0 h 10000"/>
              <a:gd name="connsiteX3" fmla="*/ 4873 w 10000"/>
              <a:gd name="connsiteY3" fmla="*/ 5750 h 10000"/>
              <a:gd name="connsiteX4" fmla="*/ 794 w 10000"/>
              <a:gd name="connsiteY4" fmla="*/ 10000 h 10000"/>
              <a:gd name="connsiteX5" fmla="*/ 0 w 10000"/>
              <a:gd name="connsiteY5" fmla="*/ 252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2521"/>
                </a:moveTo>
                <a:lnTo>
                  <a:pt x="4246" y="3515"/>
                </a:lnTo>
                <a:lnTo>
                  <a:pt x="10000" y="0"/>
                </a:lnTo>
                <a:cubicBezTo>
                  <a:pt x="8220" y="1891"/>
                  <a:pt x="6653" y="3859"/>
                  <a:pt x="4873" y="5750"/>
                </a:cubicBezTo>
                <a:lnTo>
                  <a:pt x="794" y="10000"/>
                </a:lnTo>
                <a:cubicBezTo>
                  <a:pt x="529" y="7609"/>
                  <a:pt x="265" y="4912"/>
                  <a:pt x="0" y="252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cxnSp>
        <p:nvCxnSpPr>
          <p:cNvPr id="136" name="Straight Connector 135"/>
          <p:cNvCxnSpPr/>
          <p:nvPr/>
        </p:nvCxnSpPr>
        <p:spPr>
          <a:xfrm flipH="1">
            <a:off x="11230605" y="15998340"/>
            <a:ext cx="1613011" cy="5107865"/>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1115390" y="17304110"/>
            <a:ext cx="192025" cy="384050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26706600" y="14384110"/>
            <a:ext cx="706248" cy="521532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1076985" y="17188895"/>
            <a:ext cx="844910" cy="52991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13496500" y="15883125"/>
            <a:ext cx="6375230" cy="384701"/>
          </a:xfrm>
          <a:prstGeom prst="rect">
            <a:avLst/>
          </a:prstGeom>
          <a:noFill/>
        </p:spPr>
        <p:txBody>
          <a:bodyPr wrap="square" lIns="91426" tIns="45710" rIns="91426" bIns="45710" rtlCol="0">
            <a:spAutoFit/>
          </a:bodyPr>
          <a:lstStyle/>
          <a:p>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157" name="TextBox 156"/>
          <p:cNvSpPr txBox="1"/>
          <p:nvPr/>
        </p:nvSpPr>
        <p:spPr>
          <a:xfrm>
            <a:off x="22291245" y="14923000"/>
            <a:ext cx="7335355" cy="384701"/>
          </a:xfrm>
          <a:prstGeom prst="rect">
            <a:avLst/>
          </a:prstGeom>
          <a:noFill/>
        </p:spPr>
        <p:txBody>
          <a:bodyPr wrap="square" lIns="91426" tIns="45710" rIns="91426" bIns="45710" rtlCol="0">
            <a:spAutoFit/>
          </a:bodyPr>
          <a:lstStyle/>
          <a:p>
            <a:r>
              <a:rPr lang="en-US" sz="1800" b="1" i="1" dirty="0" smtClean="0">
                <a:latin typeface="Arial"/>
                <a:cs typeface="Arial"/>
              </a:rPr>
              <a:t>Within specie Level</a:t>
            </a:r>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173" name="Rounded Rectangle 172"/>
          <p:cNvSpPr/>
          <p:nvPr/>
        </p:nvSpPr>
        <p:spPr>
          <a:xfrm>
            <a:off x="13266070" y="4668865"/>
            <a:ext cx="30301546" cy="19970600"/>
          </a:xfrm>
          <a:prstGeom prst="roundRect">
            <a:avLst>
              <a:gd name="adj" fmla="val 1806"/>
            </a:avLst>
          </a:prstGeom>
          <a:solidFill>
            <a:schemeClr val="bg1">
              <a:lumMod val="9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marL="857250" indent="-857250" algn="ctr">
              <a:buFont typeface="Arial"/>
              <a:buChar char="•"/>
            </a:pPr>
            <a:endParaRPr lang="en-US"/>
          </a:p>
        </p:txBody>
      </p:sp>
      <p:sp>
        <p:nvSpPr>
          <p:cNvPr id="20" name="TextBox 19"/>
          <p:cNvSpPr txBox="1"/>
          <p:nvPr/>
        </p:nvSpPr>
        <p:spPr>
          <a:xfrm>
            <a:off x="13842145" y="8931820"/>
            <a:ext cx="8141860" cy="5016738"/>
          </a:xfrm>
          <a:prstGeom prst="rect">
            <a:avLst/>
          </a:prstGeom>
          <a:noFill/>
        </p:spPr>
        <p:txBody>
          <a:bodyPr wrap="square" lIns="91426" tIns="45710" rIns="91426" bIns="45710" rtlCol="0">
            <a:spAutoFit/>
          </a:bodyPr>
          <a:lstStyle/>
          <a:p>
            <a:pPr algn="just"/>
            <a:r>
              <a:rPr lang="en-US" sz="2000" b="1" i="1" dirty="0">
                <a:latin typeface="Arial"/>
                <a:cs typeface="Arial"/>
              </a:rPr>
              <a:t>Within specie:  </a:t>
            </a:r>
            <a:r>
              <a:rPr lang="en-US" sz="2000" dirty="0">
                <a:latin typeface="Arial"/>
                <a:cs typeface="Arial"/>
              </a:rPr>
              <a:t>the objective is to analyze the individual behavior of one specie across years and for different sites. Does the specie behavior have changed across the years? For a particular specie, is there any difference between sites?   How many years the proportion of each specie is above the mean proportion of the specie across sites</a:t>
            </a:r>
            <a:r>
              <a:rPr lang="en-US" sz="2000" dirty="0" smtClean="0">
                <a:latin typeface="Arial"/>
                <a:cs typeface="Arial"/>
              </a:rPr>
              <a:t>?</a:t>
            </a:r>
          </a:p>
          <a:p>
            <a:pPr algn="just"/>
            <a:endParaRPr lang="en-US" sz="2000" dirty="0">
              <a:latin typeface="Arial"/>
              <a:cs typeface="Arial"/>
            </a:endParaRPr>
          </a:p>
          <a:p>
            <a:pPr algn="just"/>
            <a:r>
              <a:rPr lang="en-US" sz="2000" b="1" i="1" dirty="0">
                <a:latin typeface="Arial"/>
                <a:cs typeface="Arial"/>
              </a:rPr>
              <a:t>Between genotypes and species:</a:t>
            </a:r>
            <a:r>
              <a:rPr lang="en-US" sz="2000" b="1" dirty="0">
                <a:latin typeface="Arial"/>
                <a:cs typeface="Arial"/>
              </a:rPr>
              <a:t> </a:t>
            </a:r>
            <a:r>
              <a:rPr lang="en-US" sz="2000" dirty="0">
                <a:latin typeface="Arial"/>
                <a:cs typeface="Arial"/>
              </a:rPr>
              <a:t>the objective is to </a:t>
            </a:r>
            <a:r>
              <a:rPr lang="en-US" sz="2000" dirty="0" smtClean="0">
                <a:latin typeface="Arial"/>
                <a:cs typeface="Arial"/>
              </a:rPr>
              <a:t>analyze </a:t>
            </a:r>
            <a:r>
              <a:rPr lang="en-US" sz="2000" dirty="0">
                <a:latin typeface="Arial"/>
                <a:cs typeface="Arial"/>
              </a:rPr>
              <a:t>more than one genotype at the same time or more than one </a:t>
            </a:r>
            <a:r>
              <a:rPr lang="en-US" sz="2000" dirty="0" smtClean="0">
                <a:latin typeface="Arial"/>
                <a:cs typeface="Arial"/>
              </a:rPr>
              <a:t>specie</a:t>
            </a:r>
            <a:r>
              <a:rPr lang="en-US" sz="2000" dirty="0">
                <a:latin typeface="Arial"/>
                <a:cs typeface="Arial"/>
              </a:rPr>
              <a:t>. We want to answer: which genotype are more relevant in each site along all the years? Are there some years where some genotype is more relevant in one site? What are the </a:t>
            </a:r>
            <a:r>
              <a:rPr lang="en-US" sz="2000" dirty="0" smtClean="0">
                <a:latin typeface="Arial"/>
                <a:cs typeface="Arial"/>
              </a:rPr>
              <a:t>spatial </a:t>
            </a:r>
            <a:r>
              <a:rPr lang="en-US" sz="2000" dirty="0">
                <a:latin typeface="Arial"/>
                <a:cs typeface="Arial"/>
              </a:rPr>
              <a:t>abundance by specie</a:t>
            </a:r>
            <a:r>
              <a:rPr lang="en-US" sz="2000" dirty="0" smtClean="0">
                <a:latin typeface="Arial"/>
                <a:cs typeface="Arial"/>
              </a:rPr>
              <a:t>?</a:t>
            </a:r>
          </a:p>
          <a:p>
            <a:pPr algn="just"/>
            <a:endParaRPr lang="en-US" sz="2000" dirty="0">
              <a:latin typeface="Arial"/>
              <a:cs typeface="Arial"/>
            </a:endParaRPr>
          </a:p>
          <a:p>
            <a:pPr algn="just"/>
            <a:r>
              <a:rPr lang="en-US" sz="2000" b="1" i="1" dirty="0">
                <a:latin typeface="Arial"/>
                <a:cs typeface="Arial"/>
              </a:rPr>
              <a:t>Community level: </a:t>
            </a:r>
            <a:r>
              <a:rPr lang="en-US" sz="2000" dirty="0">
                <a:latin typeface="Arial"/>
                <a:cs typeface="Arial"/>
              </a:rPr>
              <a:t>we want to see the community dynamic, we want to answer:  which communities are rare? Which environmental factors are important to distinguish rare </a:t>
            </a:r>
            <a:r>
              <a:rPr lang="en-US" sz="2000" dirty="0" smtClean="0">
                <a:latin typeface="Arial"/>
                <a:cs typeface="Arial"/>
              </a:rPr>
              <a:t>communities</a:t>
            </a:r>
            <a:r>
              <a:rPr lang="en-US" sz="2000" dirty="0">
                <a:latin typeface="Arial"/>
                <a:cs typeface="Arial"/>
              </a:rPr>
              <a:t>?</a:t>
            </a:r>
            <a:endParaRPr lang="en-US" sz="2000" dirty="0">
              <a:latin typeface="Arial"/>
              <a:cs typeface="Arial"/>
            </a:endParaRPr>
          </a:p>
        </p:txBody>
      </p:sp>
      <p:sp>
        <p:nvSpPr>
          <p:cNvPr id="33" name="TextBox 32"/>
          <p:cNvSpPr txBox="1"/>
          <p:nvPr/>
        </p:nvSpPr>
        <p:spPr>
          <a:xfrm>
            <a:off x="13918955" y="8355745"/>
            <a:ext cx="5195549" cy="461645"/>
          </a:xfrm>
          <a:prstGeom prst="rect">
            <a:avLst/>
          </a:prstGeom>
          <a:noFill/>
          <a:ln>
            <a:noFill/>
          </a:ln>
        </p:spPr>
        <p:txBody>
          <a:bodyPr wrap="square" lIns="91426" tIns="45710" rIns="91426" bIns="45710" rtlCol="0">
            <a:spAutoFit/>
          </a:bodyPr>
          <a:lstStyle/>
          <a:p>
            <a:r>
              <a:rPr lang="en-US" sz="2400" b="1" dirty="0" smtClean="0">
                <a:latin typeface="Arial" pitchFamily="34" charset="0"/>
                <a:cs typeface="Arial" pitchFamily="34" charset="0"/>
              </a:rPr>
              <a:t>Levels of Analysis</a:t>
            </a:r>
            <a:endParaRPr lang="en-US" sz="2400" b="1" dirty="0">
              <a:latin typeface="Arial" pitchFamily="34" charset="0"/>
              <a:cs typeface="Arial" pitchFamily="34" charset="0"/>
            </a:endParaRPr>
          </a:p>
        </p:txBody>
      </p:sp>
      <p:sp>
        <p:nvSpPr>
          <p:cNvPr id="175" name="Rounded Rectangle 174"/>
          <p:cNvSpPr/>
          <p:nvPr/>
        </p:nvSpPr>
        <p:spPr>
          <a:xfrm>
            <a:off x="13496500" y="14846189"/>
            <a:ext cx="29879090" cy="9409226"/>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pic>
        <p:nvPicPr>
          <p:cNvPr id="153" name="Picture 152" descr="mosquito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18955" y="5321750"/>
            <a:ext cx="3994119" cy="2150679"/>
          </a:xfrm>
          <a:prstGeom prst="rect">
            <a:avLst/>
          </a:prstGeom>
        </p:spPr>
      </p:pic>
      <p:sp>
        <p:nvSpPr>
          <p:cNvPr id="176" name="Rounded Rectangle 175"/>
          <p:cNvSpPr/>
          <p:nvPr/>
        </p:nvSpPr>
        <p:spPr>
          <a:xfrm>
            <a:off x="13496500" y="4976105"/>
            <a:ext cx="8986770" cy="9639655"/>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pic>
        <p:nvPicPr>
          <p:cNvPr id="152" name="Picture 151" descr="mosquito6.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97125" y="5936230"/>
            <a:ext cx="3917310" cy="2496325"/>
          </a:xfrm>
          <a:prstGeom prst="rect">
            <a:avLst/>
          </a:prstGeom>
        </p:spPr>
      </p:pic>
      <p:sp>
        <p:nvSpPr>
          <p:cNvPr id="185" name="Rounded Rectangle 184"/>
          <p:cNvSpPr/>
          <p:nvPr/>
        </p:nvSpPr>
        <p:spPr>
          <a:xfrm>
            <a:off x="22752105" y="4976105"/>
            <a:ext cx="13787395" cy="9639655"/>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188" name="Rounded Rectangle 187"/>
          <p:cNvSpPr/>
          <p:nvPr/>
        </p:nvSpPr>
        <p:spPr>
          <a:xfrm>
            <a:off x="361990" y="24908300"/>
            <a:ext cx="42975195" cy="7565785"/>
          </a:xfrm>
          <a:prstGeom prst="roundRect">
            <a:avLst>
              <a:gd name="adj" fmla="val 1806"/>
            </a:avLst>
          </a:prstGeom>
          <a:solidFill>
            <a:schemeClr val="bg1">
              <a:lumMod val="9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marL="857250" indent="-857250" algn="ctr">
              <a:buFont typeface="Arial"/>
              <a:buChar char="•"/>
            </a:pPr>
            <a:endParaRPr lang="en-US" dirty="0"/>
          </a:p>
        </p:txBody>
      </p:sp>
      <p:sp>
        <p:nvSpPr>
          <p:cNvPr id="186" name="Rounded Rectangle 185"/>
          <p:cNvSpPr/>
          <p:nvPr/>
        </p:nvSpPr>
        <p:spPr>
          <a:xfrm>
            <a:off x="23558612" y="25177135"/>
            <a:ext cx="9793274" cy="7143330"/>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dirty="0"/>
          </a:p>
        </p:txBody>
      </p:sp>
      <p:sp>
        <p:nvSpPr>
          <p:cNvPr id="85" name="TextBox 84"/>
          <p:cNvSpPr txBox="1"/>
          <p:nvPr/>
        </p:nvSpPr>
        <p:spPr>
          <a:xfrm>
            <a:off x="669230" y="25177135"/>
            <a:ext cx="5568725" cy="830977"/>
          </a:xfrm>
          <a:prstGeom prst="rect">
            <a:avLst/>
          </a:prstGeom>
          <a:noFill/>
          <a:ln>
            <a:noFill/>
          </a:ln>
        </p:spPr>
        <p:txBody>
          <a:bodyPr wrap="square" lIns="91426" tIns="45710" rIns="91426" bIns="45710" rtlCol="0">
            <a:spAutoFit/>
          </a:bodyPr>
          <a:lstStyle/>
          <a:p>
            <a:r>
              <a:rPr lang="en-US" sz="2400" b="1" dirty="0" smtClean="0">
                <a:latin typeface="Arial" pitchFamily="34" charset="0"/>
                <a:cs typeface="Arial" pitchFamily="34" charset="0"/>
              </a:rPr>
              <a:t>Shiny App: </a:t>
            </a:r>
            <a:r>
              <a:rPr lang="en-US" sz="2400" b="1" dirty="0">
                <a:latin typeface="Arial" pitchFamily="34" charset="0"/>
                <a:cs typeface="Arial" pitchFamily="34" charset="0"/>
              </a:rPr>
              <a:t>Shine mosquito Shine!!!</a:t>
            </a:r>
          </a:p>
          <a:p>
            <a:endParaRPr lang="en-US" sz="2400" b="1" dirty="0">
              <a:latin typeface="Arial" pitchFamily="34" charset="0"/>
              <a:cs typeface="Arial" pitchFamily="34" charset="0"/>
            </a:endParaRPr>
          </a:p>
        </p:txBody>
      </p:sp>
      <p:pic>
        <p:nvPicPr>
          <p:cNvPr id="190" name="Picture 189" descr="Mosquito_da_Dengue_by_Lukemaciel.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230" y="25714805"/>
            <a:ext cx="2112275" cy="1881845"/>
          </a:xfrm>
          <a:prstGeom prst="rect">
            <a:avLst/>
          </a:prstGeom>
        </p:spPr>
      </p:pic>
      <p:pic>
        <p:nvPicPr>
          <p:cNvPr id="194" name="Picture 193" descr="stresshorn.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19360" y="22104735"/>
            <a:ext cx="4282820" cy="1881845"/>
          </a:xfrm>
          <a:prstGeom prst="rect">
            <a:avLst/>
          </a:prstGeom>
        </p:spPr>
      </p:pic>
      <p:pic>
        <p:nvPicPr>
          <p:cNvPr id="205" name="Picture 204" descr="pipiens.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20940" y="6051445"/>
            <a:ext cx="6797685" cy="5530320"/>
          </a:xfrm>
          <a:prstGeom prst="rect">
            <a:avLst/>
          </a:prstGeom>
        </p:spPr>
      </p:pic>
      <p:sp>
        <p:nvSpPr>
          <p:cNvPr id="206" name="TextBox 205"/>
          <p:cNvSpPr txBox="1"/>
          <p:nvPr/>
        </p:nvSpPr>
        <p:spPr>
          <a:xfrm>
            <a:off x="23212965" y="5628990"/>
            <a:ext cx="7719405" cy="400089"/>
          </a:xfrm>
          <a:prstGeom prst="rect">
            <a:avLst/>
          </a:prstGeom>
          <a:noFill/>
        </p:spPr>
        <p:txBody>
          <a:bodyPr wrap="square" lIns="91426" tIns="45710" rIns="91426" bIns="45710" rtlCol="0">
            <a:spAutoFit/>
          </a:bodyPr>
          <a:lstStyle/>
          <a:p>
            <a:r>
              <a:rPr lang="en-US" sz="2000" dirty="0" smtClean="0">
                <a:latin typeface="Arial"/>
                <a:cs typeface="Arial"/>
              </a:rPr>
              <a:t>Proportion of </a:t>
            </a:r>
            <a:r>
              <a:rPr lang="en-US" sz="2000" dirty="0" err="1" smtClean="0">
                <a:latin typeface="Arial"/>
                <a:cs typeface="Arial"/>
              </a:rPr>
              <a:t>Culex</a:t>
            </a:r>
            <a:r>
              <a:rPr lang="en-US" sz="2000" dirty="0" smtClean="0">
                <a:latin typeface="Arial"/>
                <a:cs typeface="Arial"/>
              </a:rPr>
              <a:t> </a:t>
            </a:r>
            <a:r>
              <a:rPr lang="en-US" sz="2000" dirty="0" err="1" smtClean="0">
                <a:latin typeface="Arial"/>
                <a:cs typeface="Arial"/>
              </a:rPr>
              <a:t>Pipens</a:t>
            </a:r>
            <a:r>
              <a:rPr lang="en-US" sz="2000" dirty="0" smtClean="0">
                <a:latin typeface="Arial"/>
                <a:cs typeface="Arial"/>
              </a:rPr>
              <a:t> in  selected Iowa sites</a:t>
            </a:r>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207" name="TextBox 206"/>
          <p:cNvSpPr txBox="1"/>
          <p:nvPr/>
        </p:nvSpPr>
        <p:spPr>
          <a:xfrm>
            <a:off x="23558610" y="11504955"/>
            <a:ext cx="12980889" cy="3447077"/>
          </a:xfrm>
          <a:prstGeom prst="rect">
            <a:avLst/>
          </a:prstGeom>
          <a:noFill/>
        </p:spPr>
        <p:txBody>
          <a:bodyPr wrap="square" lIns="91426" tIns="45710" rIns="91426" bIns="45710" rtlCol="0">
            <a:spAutoFit/>
          </a:bodyPr>
          <a:lstStyle/>
          <a:p>
            <a:pPr algn="just"/>
            <a:r>
              <a:rPr lang="en-US" sz="2000" dirty="0">
                <a:latin typeface="Arial"/>
                <a:cs typeface="Arial"/>
              </a:rPr>
              <a:t>T</a:t>
            </a:r>
            <a:r>
              <a:rPr lang="en-US" sz="2000" dirty="0" smtClean="0">
                <a:latin typeface="Arial"/>
                <a:cs typeface="Arial"/>
              </a:rPr>
              <a:t>he </a:t>
            </a:r>
            <a:r>
              <a:rPr lang="en-US" sz="2000" dirty="0">
                <a:latin typeface="Arial"/>
                <a:cs typeface="Arial"/>
              </a:rPr>
              <a:t>red line represents the average proportion of this species on each year. So on average across all years and sites, </a:t>
            </a:r>
            <a:r>
              <a:rPr lang="en-US" sz="2000" dirty="0" err="1" smtClean="0">
                <a:latin typeface="Arial"/>
                <a:cs typeface="Arial"/>
              </a:rPr>
              <a:t>Culex</a:t>
            </a:r>
            <a:r>
              <a:rPr lang="en-US" sz="2000" dirty="0" smtClean="0">
                <a:latin typeface="Arial"/>
                <a:cs typeface="Arial"/>
              </a:rPr>
              <a:t> </a:t>
            </a:r>
            <a:r>
              <a:rPr lang="en-US" sz="2000" dirty="0" err="1" smtClean="0">
                <a:latin typeface="Arial"/>
                <a:cs typeface="Arial"/>
              </a:rPr>
              <a:t>Pipens</a:t>
            </a:r>
            <a:r>
              <a:rPr lang="en-US" sz="2000" dirty="0" smtClean="0">
                <a:latin typeface="Arial"/>
                <a:cs typeface="Arial"/>
              </a:rPr>
              <a:t> </a:t>
            </a:r>
            <a:r>
              <a:rPr lang="en-US" sz="2000" dirty="0">
                <a:latin typeface="Arial"/>
                <a:cs typeface="Arial"/>
              </a:rPr>
              <a:t>represents around </a:t>
            </a:r>
            <a:r>
              <a:rPr lang="en-US" sz="2000" dirty="0" smtClean="0">
                <a:latin typeface="Arial"/>
                <a:cs typeface="Arial"/>
              </a:rPr>
              <a:t>10% while </a:t>
            </a:r>
            <a:r>
              <a:rPr lang="en-US" sz="2000" dirty="0" err="1" smtClean="0">
                <a:latin typeface="Arial"/>
                <a:cs typeface="Arial"/>
              </a:rPr>
              <a:t>Aedes</a:t>
            </a:r>
            <a:r>
              <a:rPr lang="en-US" sz="2000" dirty="0" smtClean="0">
                <a:latin typeface="Arial"/>
                <a:cs typeface="Arial"/>
              </a:rPr>
              <a:t> </a:t>
            </a:r>
            <a:r>
              <a:rPr lang="en-US" sz="2000" dirty="0" err="1" smtClean="0">
                <a:latin typeface="Arial"/>
                <a:cs typeface="Arial"/>
              </a:rPr>
              <a:t>vexans</a:t>
            </a:r>
            <a:r>
              <a:rPr lang="en-US" sz="2000" dirty="0" smtClean="0">
                <a:latin typeface="Arial"/>
                <a:cs typeface="Arial"/>
              </a:rPr>
              <a:t> represents 80% </a:t>
            </a:r>
            <a:r>
              <a:rPr lang="en-US" sz="2000" dirty="0">
                <a:latin typeface="Arial"/>
                <a:cs typeface="Arial"/>
              </a:rPr>
              <a:t>of the mosquito </a:t>
            </a:r>
            <a:r>
              <a:rPr lang="en-US" sz="2000" dirty="0" smtClean="0">
                <a:latin typeface="Arial"/>
                <a:cs typeface="Arial"/>
              </a:rPr>
              <a:t>counts. </a:t>
            </a:r>
          </a:p>
          <a:p>
            <a:pPr marL="285750" indent="-285750" algn="just">
              <a:buFont typeface="Arial"/>
              <a:buChar char="•"/>
            </a:pPr>
            <a:r>
              <a:rPr lang="en-US" sz="2000" dirty="0">
                <a:latin typeface="Arial"/>
                <a:cs typeface="Arial"/>
              </a:rPr>
              <a:t>O</a:t>
            </a:r>
            <a:r>
              <a:rPr lang="en-US" sz="2000" dirty="0" smtClean="0">
                <a:latin typeface="Arial"/>
                <a:cs typeface="Arial"/>
              </a:rPr>
              <a:t>n Cedar Falls the </a:t>
            </a:r>
            <a:r>
              <a:rPr lang="en-US" sz="2000" dirty="0" err="1" smtClean="0">
                <a:latin typeface="Arial"/>
                <a:cs typeface="Arial"/>
              </a:rPr>
              <a:t>Culex</a:t>
            </a:r>
            <a:r>
              <a:rPr lang="en-US" sz="2000" dirty="0" smtClean="0">
                <a:latin typeface="Arial"/>
                <a:cs typeface="Arial"/>
              </a:rPr>
              <a:t> </a:t>
            </a:r>
            <a:r>
              <a:rPr lang="en-US" sz="2000" dirty="0" err="1" smtClean="0">
                <a:latin typeface="Arial"/>
                <a:cs typeface="Arial"/>
              </a:rPr>
              <a:t>Pipens</a:t>
            </a:r>
            <a:r>
              <a:rPr lang="en-US" sz="2000" dirty="0" smtClean="0">
                <a:latin typeface="Arial"/>
                <a:cs typeface="Arial"/>
              </a:rPr>
              <a:t> proportion </a:t>
            </a:r>
            <a:r>
              <a:rPr lang="en-US" sz="2000" dirty="0">
                <a:latin typeface="Arial"/>
                <a:cs typeface="Arial"/>
              </a:rPr>
              <a:t>is most of the time below the mean, </a:t>
            </a:r>
            <a:r>
              <a:rPr lang="en-US" sz="2000" dirty="0" smtClean="0">
                <a:latin typeface="Arial"/>
                <a:cs typeface="Arial"/>
              </a:rPr>
              <a:t>with a huge pick on 1995.</a:t>
            </a:r>
          </a:p>
          <a:p>
            <a:pPr marL="285750" indent="-285750" algn="just">
              <a:buFont typeface="Arial"/>
              <a:buChar char="•"/>
            </a:pPr>
            <a:r>
              <a:rPr lang="en-US" sz="2000" dirty="0" err="1" smtClean="0">
                <a:latin typeface="Arial"/>
                <a:cs typeface="Arial"/>
              </a:rPr>
              <a:t>Edale</a:t>
            </a:r>
            <a:r>
              <a:rPr lang="en-US" sz="2000" dirty="0" smtClean="0">
                <a:latin typeface="Arial"/>
                <a:cs typeface="Arial"/>
              </a:rPr>
              <a:t> presents maximum proportion of </a:t>
            </a:r>
            <a:r>
              <a:rPr lang="en-US" sz="2000" dirty="0" err="1" smtClean="0">
                <a:latin typeface="Arial"/>
                <a:cs typeface="Arial"/>
              </a:rPr>
              <a:t>Culex</a:t>
            </a:r>
            <a:r>
              <a:rPr lang="en-US" sz="2000" dirty="0" smtClean="0">
                <a:latin typeface="Arial"/>
                <a:cs typeface="Arial"/>
              </a:rPr>
              <a:t> </a:t>
            </a:r>
            <a:r>
              <a:rPr lang="en-US" sz="2000" dirty="0" err="1" smtClean="0">
                <a:latin typeface="Arial"/>
                <a:cs typeface="Arial"/>
              </a:rPr>
              <a:t>Pipens</a:t>
            </a:r>
            <a:r>
              <a:rPr lang="en-US" sz="2000" dirty="0" smtClean="0">
                <a:latin typeface="Arial"/>
                <a:cs typeface="Arial"/>
              </a:rPr>
              <a:t> in one year.</a:t>
            </a:r>
          </a:p>
          <a:p>
            <a:pPr marL="285750" indent="-285750" algn="just">
              <a:buFont typeface="Arial"/>
              <a:buChar char="•"/>
            </a:pPr>
            <a:r>
              <a:rPr lang="en-US" sz="2000" dirty="0" err="1" smtClean="0">
                <a:latin typeface="Arial"/>
                <a:cs typeface="Arial"/>
              </a:rPr>
              <a:t>Edwing</a:t>
            </a:r>
            <a:r>
              <a:rPr lang="en-US" sz="2000" dirty="0" smtClean="0">
                <a:latin typeface="Arial"/>
                <a:cs typeface="Arial"/>
              </a:rPr>
              <a:t> and Union presents a similar proportion of </a:t>
            </a:r>
            <a:r>
              <a:rPr lang="en-US" sz="2000" dirty="0" err="1" smtClean="0">
                <a:latin typeface="Arial"/>
                <a:cs typeface="Arial"/>
              </a:rPr>
              <a:t>Culex</a:t>
            </a:r>
            <a:r>
              <a:rPr lang="en-US" sz="2000" dirty="0" smtClean="0">
                <a:latin typeface="Arial"/>
                <a:cs typeface="Arial"/>
              </a:rPr>
              <a:t> </a:t>
            </a:r>
            <a:r>
              <a:rPr lang="en-US" sz="2000" dirty="0" err="1" smtClean="0">
                <a:latin typeface="Arial"/>
                <a:cs typeface="Arial"/>
              </a:rPr>
              <a:t>Pipesns</a:t>
            </a:r>
            <a:r>
              <a:rPr lang="en-US" sz="2000" dirty="0" smtClean="0">
                <a:latin typeface="Arial"/>
                <a:cs typeface="Arial"/>
              </a:rPr>
              <a:t> until 2007 below the mean.</a:t>
            </a:r>
          </a:p>
          <a:p>
            <a:pPr marL="285750" indent="-285750" algn="just">
              <a:buFont typeface="Arial"/>
              <a:buChar char="•"/>
            </a:pPr>
            <a:r>
              <a:rPr lang="en-US" sz="2000" dirty="0" smtClean="0">
                <a:latin typeface="Arial"/>
                <a:cs typeface="Arial"/>
              </a:rPr>
              <a:t>On </a:t>
            </a:r>
            <a:r>
              <a:rPr lang="en-US" sz="2000" dirty="0">
                <a:latin typeface="Arial"/>
                <a:cs typeface="Arial"/>
              </a:rPr>
              <a:t>Green Valley the </a:t>
            </a:r>
            <a:r>
              <a:rPr lang="en-US" sz="2000" dirty="0" err="1">
                <a:latin typeface="Arial"/>
                <a:cs typeface="Arial"/>
              </a:rPr>
              <a:t>Aedes</a:t>
            </a:r>
            <a:r>
              <a:rPr lang="en-US" sz="2000" dirty="0">
                <a:latin typeface="Arial"/>
                <a:cs typeface="Arial"/>
              </a:rPr>
              <a:t> </a:t>
            </a:r>
            <a:r>
              <a:rPr lang="en-US" sz="2000" dirty="0" err="1">
                <a:latin typeface="Arial"/>
                <a:cs typeface="Arial"/>
              </a:rPr>
              <a:t>vexan</a:t>
            </a:r>
            <a:r>
              <a:rPr lang="en-US" sz="2000" dirty="0">
                <a:latin typeface="Arial"/>
                <a:cs typeface="Arial"/>
              </a:rPr>
              <a:t> proportion is most of the time below the mean, What happen in Green Valley ? The </a:t>
            </a:r>
            <a:r>
              <a:rPr lang="en-US" sz="2000" dirty="0" err="1">
                <a:latin typeface="Arial"/>
                <a:cs typeface="Arial"/>
              </a:rPr>
              <a:t>Vexans</a:t>
            </a:r>
            <a:r>
              <a:rPr lang="en-US" sz="2000" dirty="0">
                <a:latin typeface="Arial"/>
                <a:cs typeface="Arial"/>
              </a:rPr>
              <a:t> don’t like it anymore !!!! </a:t>
            </a:r>
          </a:p>
          <a:p>
            <a:pPr marL="285750" indent="-285750" algn="just">
              <a:buFont typeface="Arial"/>
              <a:buChar char="•"/>
            </a:pPr>
            <a:r>
              <a:rPr lang="en-US" sz="2000" dirty="0">
                <a:latin typeface="Arial"/>
                <a:cs typeface="Arial"/>
              </a:rPr>
              <a:t>Ewing the proportion </a:t>
            </a:r>
            <a:r>
              <a:rPr lang="en-US" sz="2000" dirty="0" smtClean="0">
                <a:latin typeface="Arial"/>
                <a:cs typeface="Arial"/>
              </a:rPr>
              <a:t> of </a:t>
            </a:r>
            <a:r>
              <a:rPr lang="en-US" sz="2000" dirty="0" err="1">
                <a:latin typeface="Arial"/>
                <a:cs typeface="Arial"/>
              </a:rPr>
              <a:t>Aedes</a:t>
            </a:r>
            <a:r>
              <a:rPr lang="en-US" sz="2000" dirty="0">
                <a:latin typeface="Arial"/>
                <a:cs typeface="Arial"/>
              </a:rPr>
              <a:t> </a:t>
            </a:r>
            <a:r>
              <a:rPr lang="en-US" sz="2000" dirty="0" err="1">
                <a:latin typeface="Arial"/>
                <a:cs typeface="Arial"/>
              </a:rPr>
              <a:t>vexan</a:t>
            </a:r>
            <a:r>
              <a:rPr lang="en-US" sz="2000" dirty="0">
                <a:latin typeface="Arial"/>
                <a:cs typeface="Arial"/>
              </a:rPr>
              <a:t> </a:t>
            </a:r>
            <a:r>
              <a:rPr lang="en-US" sz="2000" dirty="0" smtClean="0">
                <a:latin typeface="Arial"/>
                <a:cs typeface="Arial"/>
              </a:rPr>
              <a:t>is </a:t>
            </a:r>
            <a:r>
              <a:rPr lang="en-US" sz="2000" dirty="0">
                <a:latin typeface="Arial"/>
                <a:cs typeface="Arial"/>
              </a:rPr>
              <a:t>always above the mean</a:t>
            </a:r>
          </a:p>
          <a:p>
            <a:pPr marL="285750" indent="-285750" algn="just">
              <a:buFont typeface="Arial"/>
              <a:buChar char="•"/>
            </a:pPr>
            <a:r>
              <a:rPr lang="en-US" sz="2000" dirty="0" err="1" smtClean="0">
                <a:latin typeface="Arial"/>
                <a:cs typeface="Arial"/>
              </a:rPr>
              <a:t>Edale</a:t>
            </a:r>
            <a:r>
              <a:rPr lang="en-US" sz="2000" dirty="0" smtClean="0">
                <a:latin typeface="Arial"/>
                <a:cs typeface="Arial"/>
              </a:rPr>
              <a:t> the proportion of </a:t>
            </a:r>
            <a:r>
              <a:rPr lang="en-US" sz="2000" dirty="0" err="1">
                <a:latin typeface="Arial"/>
                <a:cs typeface="Arial"/>
              </a:rPr>
              <a:t>Aedes</a:t>
            </a:r>
            <a:r>
              <a:rPr lang="en-US" sz="2000" dirty="0">
                <a:latin typeface="Arial"/>
                <a:cs typeface="Arial"/>
              </a:rPr>
              <a:t> </a:t>
            </a:r>
            <a:r>
              <a:rPr lang="en-US" sz="2000" dirty="0" err="1">
                <a:latin typeface="Arial"/>
                <a:cs typeface="Arial"/>
              </a:rPr>
              <a:t>vexan</a:t>
            </a:r>
            <a:r>
              <a:rPr lang="en-US" sz="2000" dirty="0">
                <a:latin typeface="Arial"/>
                <a:cs typeface="Arial"/>
              </a:rPr>
              <a:t> </a:t>
            </a:r>
            <a:r>
              <a:rPr lang="en-US" sz="2000" dirty="0" smtClean="0">
                <a:latin typeface="Arial"/>
                <a:cs typeface="Arial"/>
              </a:rPr>
              <a:t> changes </a:t>
            </a:r>
            <a:r>
              <a:rPr lang="en-US" sz="2000" dirty="0">
                <a:latin typeface="Arial"/>
                <a:cs typeface="Arial"/>
              </a:rPr>
              <a:t>pattern 1997-2002 below the mean and above the mean until now</a:t>
            </a:r>
          </a:p>
          <a:p>
            <a:pPr marL="285750" indent="-285750">
              <a:buFont typeface="Arial"/>
              <a:buChar char="•"/>
            </a:pPr>
            <a:endParaRPr lang="en-US" sz="1800" dirty="0"/>
          </a:p>
        </p:txBody>
      </p:sp>
      <p:sp>
        <p:nvSpPr>
          <p:cNvPr id="208" name="TextBox 207"/>
          <p:cNvSpPr txBox="1"/>
          <p:nvPr/>
        </p:nvSpPr>
        <p:spPr>
          <a:xfrm>
            <a:off x="23251370" y="5206535"/>
            <a:ext cx="7719405" cy="400089"/>
          </a:xfrm>
          <a:prstGeom prst="rect">
            <a:avLst/>
          </a:prstGeom>
          <a:noFill/>
        </p:spPr>
        <p:txBody>
          <a:bodyPr wrap="square" lIns="91426" tIns="45710" rIns="91426" bIns="45710" rtlCol="0">
            <a:spAutoFit/>
          </a:bodyPr>
          <a:lstStyle/>
          <a:p>
            <a:r>
              <a:rPr lang="en-US" sz="2000" b="1" i="1" dirty="0" smtClean="0">
                <a:latin typeface="Arial"/>
                <a:cs typeface="Arial"/>
              </a:rPr>
              <a:t>Within species</a:t>
            </a:r>
            <a:endParaRPr lang="en-US" sz="2000" b="1" i="1" dirty="0">
              <a:latin typeface="Arial" pitchFamily="34" charset="0"/>
              <a:cs typeface="Arial" pitchFamily="34" charset="0"/>
            </a:endParaRPr>
          </a:p>
        </p:txBody>
      </p:sp>
      <p:pic>
        <p:nvPicPr>
          <p:cNvPr id="209" name="Picture 208" descr="vexans.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80220" y="6051446"/>
            <a:ext cx="6759280" cy="5530320"/>
          </a:xfrm>
          <a:prstGeom prst="rect">
            <a:avLst/>
          </a:prstGeom>
        </p:spPr>
      </p:pic>
      <p:sp>
        <p:nvSpPr>
          <p:cNvPr id="210" name="TextBox 209"/>
          <p:cNvSpPr txBox="1"/>
          <p:nvPr/>
        </p:nvSpPr>
        <p:spPr>
          <a:xfrm>
            <a:off x="29626600" y="5628990"/>
            <a:ext cx="7719405" cy="400089"/>
          </a:xfrm>
          <a:prstGeom prst="rect">
            <a:avLst/>
          </a:prstGeom>
          <a:noFill/>
        </p:spPr>
        <p:txBody>
          <a:bodyPr wrap="square" lIns="91426" tIns="45710" rIns="91426" bIns="45710" rtlCol="0">
            <a:spAutoFit/>
          </a:bodyPr>
          <a:lstStyle/>
          <a:p>
            <a:r>
              <a:rPr lang="en-US" sz="2000" dirty="0" smtClean="0">
                <a:latin typeface="Arial"/>
                <a:cs typeface="Arial"/>
              </a:rPr>
              <a:t>Proportion of </a:t>
            </a:r>
            <a:r>
              <a:rPr lang="en-US" sz="2000" dirty="0" err="1" smtClean="0">
                <a:latin typeface="Arial"/>
                <a:cs typeface="Arial"/>
              </a:rPr>
              <a:t>Aedes</a:t>
            </a:r>
            <a:r>
              <a:rPr lang="en-US" sz="2000" dirty="0" smtClean="0">
                <a:latin typeface="Arial"/>
                <a:cs typeface="Arial"/>
              </a:rPr>
              <a:t> </a:t>
            </a:r>
            <a:r>
              <a:rPr lang="en-US" sz="2000" dirty="0" err="1" smtClean="0">
                <a:latin typeface="Arial"/>
                <a:cs typeface="Arial"/>
              </a:rPr>
              <a:t>Vexans</a:t>
            </a:r>
            <a:r>
              <a:rPr lang="en-US" sz="2000" dirty="0" smtClean="0">
                <a:latin typeface="Arial"/>
                <a:cs typeface="Arial"/>
              </a:rPr>
              <a:t> in  selected Iowa sites</a:t>
            </a:r>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212" name="TextBox 211"/>
          <p:cNvSpPr txBox="1"/>
          <p:nvPr/>
        </p:nvSpPr>
        <p:spPr>
          <a:xfrm>
            <a:off x="13650120" y="14999810"/>
            <a:ext cx="3110805" cy="461645"/>
          </a:xfrm>
          <a:prstGeom prst="rect">
            <a:avLst/>
          </a:prstGeom>
          <a:noFill/>
        </p:spPr>
        <p:txBody>
          <a:bodyPr wrap="square" lIns="91426" tIns="45710" rIns="91426" bIns="45710" rtlCol="0">
            <a:spAutoFit/>
          </a:bodyPr>
          <a:lstStyle/>
          <a:p>
            <a:r>
              <a:rPr lang="en-US" sz="2400" b="1" dirty="0" smtClean="0">
                <a:latin typeface="Arial"/>
                <a:cs typeface="Arial"/>
              </a:rPr>
              <a:t>Community Level</a:t>
            </a:r>
            <a:endParaRPr lang="en-US" sz="2400" b="1" dirty="0">
              <a:latin typeface="Arial" pitchFamily="34" charset="0"/>
              <a:cs typeface="Arial" pitchFamily="34" charset="0"/>
            </a:endParaRPr>
          </a:p>
        </p:txBody>
      </p:sp>
      <p:sp>
        <p:nvSpPr>
          <p:cNvPr id="214" name="Rounded Rectangle 213"/>
          <p:cNvSpPr/>
          <p:nvPr/>
        </p:nvSpPr>
        <p:spPr>
          <a:xfrm>
            <a:off x="36769930" y="4976106"/>
            <a:ext cx="6605660" cy="9639654"/>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216" name="TextBox 215"/>
          <p:cNvSpPr txBox="1"/>
          <p:nvPr/>
        </p:nvSpPr>
        <p:spPr>
          <a:xfrm>
            <a:off x="37038765" y="5091320"/>
            <a:ext cx="4339765" cy="369312"/>
          </a:xfrm>
          <a:prstGeom prst="rect">
            <a:avLst/>
          </a:prstGeom>
          <a:noFill/>
        </p:spPr>
        <p:txBody>
          <a:bodyPr wrap="square" lIns="91426" tIns="45710" rIns="91426" bIns="45710" rtlCol="0">
            <a:spAutoFit/>
          </a:bodyPr>
          <a:lstStyle/>
          <a:p>
            <a:r>
              <a:rPr lang="en-US" sz="1800" b="1" i="1" dirty="0">
                <a:latin typeface="Arial"/>
                <a:cs typeface="Arial"/>
              </a:rPr>
              <a:t>B</a:t>
            </a:r>
            <a:r>
              <a:rPr lang="en-US" sz="1800" b="1" i="1" dirty="0" smtClean="0">
                <a:latin typeface="Arial"/>
                <a:cs typeface="Arial"/>
              </a:rPr>
              <a:t>etween species</a:t>
            </a:r>
            <a:endParaRPr lang="en-US" sz="1900" b="1" i="1" dirty="0">
              <a:latin typeface="Arial" pitchFamily="34" charset="0"/>
              <a:cs typeface="Arial" pitchFamily="34" charset="0"/>
            </a:endParaRPr>
          </a:p>
        </p:txBody>
      </p:sp>
      <p:sp>
        <p:nvSpPr>
          <p:cNvPr id="218" name="TextBox 217"/>
          <p:cNvSpPr txBox="1"/>
          <p:nvPr/>
        </p:nvSpPr>
        <p:spPr>
          <a:xfrm>
            <a:off x="37000360" y="5628990"/>
            <a:ext cx="6183205" cy="5632291"/>
          </a:xfrm>
          <a:prstGeom prst="rect">
            <a:avLst/>
          </a:prstGeom>
          <a:noFill/>
        </p:spPr>
        <p:txBody>
          <a:bodyPr wrap="square" lIns="91426" tIns="45710" rIns="91426" bIns="45710" rtlCol="0">
            <a:spAutoFit/>
          </a:bodyPr>
          <a:lstStyle/>
          <a:p>
            <a:r>
              <a:rPr lang="en-US" sz="2000" dirty="0" smtClean="0">
                <a:latin typeface="Arial"/>
                <a:cs typeface="Arial"/>
              </a:rPr>
              <a:t>Check out our shiny app!!! </a:t>
            </a:r>
          </a:p>
          <a:p>
            <a:endParaRPr lang="en-US" sz="2000" dirty="0" smtClean="0">
              <a:latin typeface="Arial"/>
              <a:cs typeface="Arial"/>
            </a:endParaRPr>
          </a:p>
          <a:p>
            <a:r>
              <a:rPr lang="en-US" sz="2000" dirty="0" smtClean="0">
                <a:latin typeface="Arial"/>
                <a:cs typeface="Arial"/>
              </a:rPr>
              <a:t>Two tap sets with this level of comparison “Week” and “Genotype”</a:t>
            </a:r>
          </a:p>
          <a:p>
            <a:endParaRPr lang="en-US" sz="2000" b="1" i="1" dirty="0">
              <a:latin typeface="Arial"/>
              <a:cs typeface="Arial"/>
            </a:endParaRPr>
          </a:p>
          <a:p>
            <a:r>
              <a:rPr lang="en-US" sz="2000" i="1" dirty="0" smtClean="0">
                <a:latin typeface="Arial"/>
                <a:cs typeface="Arial"/>
              </a:rPr>
              <a:t>Week</a:t>
            </a:r>
            <a:r>
              <a:rPr lang="en-US" sz="2000" b="1" i="1" dirty="0" smtClean="0">
                <a:latin typeface="Arial"/>
                <a:cs typeface="Arial"/>
              </a:rPr>
              <a:t>:</a:t>
            </a:r>
          </a:p>
          <a:p>
            <a:pPr marL="285750" indent="-285750">
              <a:buFont typeface="Arial"/>
              <a:buChar char="•"/>
            </a:pPr>
            <a:r>
              <a:rPr lang="en-US" sz="2000" b="1" i="1" dirty="0" smtClean="0">
                <a:latin typeface="Arial"/>
                <a:cs typeface="Arial"/>
              </a:rPr>
              <a:t> </a:t>
            </a:r>
            <a:r>
              <a:rPr lang="en-US" sz="2000" dirty="0" smtClean="0">
                <a:latin typeface="Arial"/>
                <a:cs typeface="Arial"/>
              </a:rPr>
              <a:t>Shows the average  count on each week for a particular specie in each site.</a:t>
            </a:r>
          </a:p>
          <a:p>
            <a:pPr marL="285750" indent="-285750">
              <a:buFont typeface="Arial"/>
              <a:buChar char="•"/>
            </a:pPr>
            <a:r>
              <a:rPr lang="en-US" sz="2000" dirty="0" smtClean="0">
                <a:latin typeface="Arial"/>
                <a:cs typeface="Arial"/>
              </a:rPr>
              <a:t>You can add more species and more site in order to compare.</a:t>
            </a:r>
          </a:p>
          <a:p>
            <a:pPr marL="285750" indent="-285750">
              <a:buFont typeface="Arial"/>
              <a:buChar char="•"/>
            </a:pPr>
            <a:r>
              <a:rPr lang="en-US" sz="2000" dirty="0" smtClean="0">
                <a:latin typeface="Arial"/>
                <a:cs typeface="Arial"/>
              </a:rPr>
              <a:t>Usually each species shows their maximum in the middle of the summer (Try it “</a:t>
            </a:r>
            <a:r>
              <a:rPr lang="en-US" sz="2000" dirty="0" err="1" smtClean="0">
                <a:latin typeface="Arial"/>
                <a:cs typeface="Arial"/>
              </a:rPr>
              <a:t>Inornata</a:t>
            </a:r>
            <a:r>
              <a:rPr lang="en-US" sz="2000" dirty="0" smtClean="0">
                <a:latin typeface="Arial"/>
                <a:cs typeface="Arial"/>
              </a:rPr>
              <a:t>”).</a:t>
            </a:r>
          </a:p>
          <a:p>
            <a:pPr marL="285750" indent="-285750">
              <a:buFont typeface="Arial"/>
              <a:buChar char="•"/>
            </a:pPr>
            <a:r>
              <a:rPr lang="en-US" sz="2000" dirty="0" err="1" smtClean="0">
                <a:latin typeface="Arial"/>
                <a:cs typeface="Arial"/>
              </a:rPr>
              <a:t>Culex</a:t>
            </a:r>
            <a:r>
              <a:rPr lang="en-US" sz="2000" dirty="0" smtClean="0">
                <a:latin typeface="Arial"/>
                <a:cs typeface="Arial"/>
              </a:rPr>
              <a:t> seems to be more tolerant than </a:t>
            </a:r>
            <a:r>
              <a:rPr lang="en-US" sz="2000" dirty="0" err="1" smtClean="0">
                <a:latin typeface="Arial"/>
                <a:cs typeface="Arial"/>
              </a:rPr>
              <a:t>Aedes</a:t>
            </a:r>
            <a:r>
              <a:rPr lang="en-US" sz="2000" dirty="0" smtClean="0">
                <a:latin typeface="Arial"/>
                <a:cs typeface="Arial"/>
              </a:rPr>
              <a:t> to the lack of the water at the end of the summer.</a:t>
            </a:r>
          </a:p>
          <a:p>
            <a:endParaRPr lang="en-US" sz="2000" b="1" i="1" dirty="0">
              <a:latin typeface="Arial"/>
              <a:cs typeface="Arial"/>
            </a:endParaRPr>
          </a:p>
          <a:p>
            <a:r>
              <a:rPr lang="en-US" sz="2000" i="1" dirty="0" smtClean="0">
                <a:latin typeface="Arial"/>
                <a:cs typeface="Arial"/>
              </a:rPr>
              <a:t>Genotype:</a:t>
            </a:r>
          </a:p>
          <a:p>
            <a:pPr marL="285750" indent="-285750">
              <a:buFont typeface="Arial"/>
              <a:buChar char="•"/>
            </a:pPr>
            <a:r>
              <a:rPr lang="en-US" sz="2000" dirty="0" smtClean="0">
                <a:latin typeface="Arial"/>
                <a:cs typeface="Arial"/>
              </a:rPr>
              <a:t>Shows the annual proportion of genotypes</a:t>
            </a:r>
          </a:p>
          <a:p>
            <a:pPr marL="285750" indent="-285750">
              <a:buFont typeface="Arial"/>
              <a:buChar char="•"/>
            </a:pPr>
            <a:r>
              <a:rPr lang="en-US" sz="2000" dirty="0" smtClean="0">
                <a:latin typeface="Arial"/>
                <a:cs typeface="Arial"/>
              </a:rPr>
              <a:t>You can select  more than one genotype and site.</a:t>
            </a:r>
          </a:p>
        </p:txBody>
      </p:sp>
      <p:sp>
        <p:nvSpPr>
          <p:cNvPr id="219" name="TextBox 218"/>
          <p:cNvSpPr txBox="1"/>
          <p:nvPr/>
        </p:nvSpPr>
        <p:spPr>
          <a:xfrm>
            <a:off x="13803740" y="15652695"/>
            <a:ext cx="6605660" cy="4093408"/>
          </a:xfrm>
          <a:prstGeom prst="rect">
            <a:avLst/>
          </a:prstGeom>
          <a:noFill/>
        </p:spPr>
        <p:txBody>
          <a:bodyPr wrap="square" lIns="91426" tIns="45710" rIns="91426" bIns="45710" rtlCol="0">
            <a:spAutoFit/>
          </a:bodyPr>
          <a:lstStyle/>
          <a:p>
            <a:pPr algn="just"/>
            <a:r>
              <a:rPr lang="en-US" sz="2000" dirty="0" smtClean="0">
                <a:latin typeface="Arial"/>
                <a:cs typeface="Arial"/>
              </a:rPr>
              <a:t>At this level we want to identify similarities patterns among the mosquito communities.  </a:t>
            </a:r>
          </a:p>
          <a:p>
            <a:pPr marL="285750" indent="-285750" algn="just">
              <a:buFont typeface="Arial"/>
              <a:buChar char="•"/>
            </a:pPr>
            <a:r>
              <a:rPr lang="en-US" sz="2000" dirty="0" smtClean="0">
                <a:latin typeface="Arial"/>
                <a:cs typeface="Arial"/>
              </a:rPr>
              <a:t>We use the Horn distance to measure dissimilarities. (why?) </a:t>
            </a:r>
          </a:p>
          <a:p>
            <a:pPr marL="285750" indent="-285750" algn="just">
              <a:buFont typeface="Arial"/>
              <a:buChar char="•"/>
            </a:pPr>
            <a:r>
              <a:rPr lang="en-US" sz="2000" dirty="0" smtClean="0">
                <a:latin typeface="Arial"/>
                <a:cs typeface="Arial"/>
              </a:rPr>
              <a:t>We fit and non-metric MDS solution to visualize the horn dissimilarities among communities.</a:t>
            </a:r>
          </a:p>
          <a:p>
            <a:pPr marL="285750" indent="-285750" algn="just">
              <a:buFont typeface="Arial"/>
              <a:buChar char="•"/>
            </a:pPr>
            <a:r>
              <a:rPr lang="en-US" sz="2000" dirty="0" smtClean="0">
                <a:latin typeface="Arial"/>
                <a:cs typeface="Arial"/>
              </a:rPr>
              <a:t>With the MDS solution we compute the Euclidean distance from the center to each of the 160 communities. </a:t>
            </a:r>
          </a:p>
          <a:p>
            <a:pPr marL="285750" indent="-285750" algn="just">
              <a:buFont typeface="Arial"/>
              <a:buChar char="•"/>
            </a:pPr>
            <a:r>
              <a:rPr lang="en-US" sz="2000" dirty="0" smtClean="0">
                <a:latin typeface="Arial"/>
                <a:cs typeface="Arial"/>
              </a:rPr>
              <a:t>Determine a cut point in the 90% </a:t>
            </a:r>
            <a:r>
              <a:rPr lang="en-US" sz="2000" dirty="0" err="1" smtClean="0">
                <a:latin typeface="Arial"/>
                <a:cs typeface="Arial"/>
              </a:rPr>
              <a:t>quantile</a:t>
            </a:r>
            <a:r>
              <a:rPr lang="en-US" sz="2000" dirty="0" smtClean="0">
                <a:latin typeface="Arial"/>
                <a:cs typeface="Arial"/>
              </a:rPr>
              <a:t> of the distance to center variable. </a:t>
            </a:r>
          </a:p>
          <a:p>
            <a:pPr marL="285750" indent="-285750" algn="just">
              <a:buFont typeface="Arial"/>
              <a:buChar char="•"/>
            </a:pPr>
            <a:r>
              <a:rPr lang="en-US" sz="2000" dirty="0" smtClean="0">
                <a:latin typeface="Arial"/>
                <a:cs typeface="Arial"/>
              </a:rPr>
              <a:t>Any community further to center than the cut-off point is considered rare. </a:t>
            </a:r>
          </a:p>
        </p:txBody>
      </p:sp>
      <p:sp>
        <p:nvSpPr>
          <p:cNvPr id="221" name="TextBox 220"/>
          <p:cNvSpPr txBox="1"/>
          <p:nvPr/>
        </p:nvSpPr>
        <p:spPr>
          <a:xfrm>
            <a:off x="13419690" y="19954055"/>
            <a:ext cx="6836090" cy="400089"/>
          </a:xfrm>
          <a:prstGeom prst="rect">
            <a:avLst/>
          </a:prstGeom>
          <a:noFill/>
        </p:spPr>
        <p:txBody>
          <a:bodyPr wrap="square" lIns="91426" tIns="45710" rIns="91426" bIns="45710" rtlCol="0">
            <a:spAutoFit/>
          </a:bodyPr>
          <a:lstStyle/>
          <a:p>
            <a:r>
              <a:rPr lang="en-US" sz="2000" b="1" i="1" dirty="0" smtClean="0">
                <a:latin typeface="Arial"/>
                <a:cs typeface="Arial"/>
              </a:rPr>
              <a:t>Non-metric MDS</a:t>
            </a:r>
            <a:endParaRPr lang="en-US" sz="2000" b="1" i="1" dirty="0">
              <a:latin typeface="Arial" pitchFamily="34" charset="0"/>
              <a:cs typeface="Arial" pitchFamily="34" charset="0"/>
            </a:endParaRPr>
          </a:p>
        </p:txBody>
      </p:sp>
      <p:sp>
        <p:nvSpPr>
          <p:cNvPr id="223" name="TextBox 222"/>
          <p:cNvSpPr txBox="1"/>
          <p:nvPr/>
        </p:nvSpPr>
        <p:spPr>
          <a:xfrm>
            <a:off x="13650120" y="20491725"/>
            <a:ext cx="6605660" cy="3477855"/>
          </a:xfrm>
          <a:prstGeom prst="rect">
            <a:avLst/>
          </a:prstGeom>
          <a:noFill/>
        </p:spPr>
        <p:txBody>
          <a:bodyPr wrap="square" lIns="91426" tIns="45710" rIns="91426" bIns="45710" rtlCol="0">
            <a:spAutoFit/>
          </a:bodyPr>
          <a:lstStyle/>
          <a:p>
            <a:pPr marL="285750" indent="-285750" algn="just">
              <a:buFont typeface="Arial"/>
              <a:buChar char="•"/>
            </a:pPr>
            <a:r>
              <a:rPr lang="en-US" sz="2000" dirty="0" smtClean="0">
                <a:latin typeface="Arial"/>
                <a:cs typeface="Arial"/>
              </a:rPr>
              <a:t>Multi-dimensional scaling is a tool to visualize the ecological dissimilarities among communities. On the the MDS plane, if two points are close it means that the two communities have a similar species composition.  </a:t>
            </a:r>
          </a:p>
          <a:p>
            <a:pPr marL="285750" indent="-285750" algn="just">
              <a:buFont typeface="Arial"/>
              <a:buChar char="•"/>
            </a:pPr>
            <a:r>
              <a:rPr lang="en-US" sz="2000" dirty="0" smtClean="0">
                <a:latin typeface="Arial"/>
                <a:cs typeface="Arial"/>
              </a:rPr>
              <a:t>With 2 dimensions the stress level is close to  5%</a:t>
            </a:r>
          </a:p>
          <a:p>
            <a:pPr marL="285750" indent="-285750" algn="just">
              <a:buFont typeface="Arial"/>
              <a:buChar char="•"/>
            </a:pPr>
            <a:r>
              <a:rPr lang="en-US" sz="2000" dirty="0" smtClean="0">
                <a:latin typeface="Arial"/>
                <a:cs typeface="Arial"/>
              </a:rPr>
              <a:t>The MDS solution shows that most of the communities share a similar specie composition but there are some of them that are far away from all the rest. This suggest the existence of rare communities rather than a grouping structure.  </a:t>
            </a:r>
          </a:p>
        </p:txBody>
      </p:sp>
      <p:sp>
        <p:nvSpPr>
          <p:cNvPr id="225" name="TextBox 224"/>
          <p:cNvSpPr txBox="1"/>
          <p:nvPr/>
        </p:nvSpPr>
        <p:spPr>
          <a:xfrm>
            <a:off x="20601425" y="15038215"/>
            <a:ext cx="7719405" cy="400089"/>
          </a:xfrm>
          <a:prstGeom prst="rect">
            <a:avLst/>
          </a:prstGeom>
          <a:noFill/>
        </p:spPr>
        <p:txBody>
          <a:bodyPr wrap="square" lIns="91426" tIns="45710" rIns="91426" bIns="45710" rtlCol="0">
            <a:spAutoFit/>
          </a:bodyPr>
          <a:lstStyle/>
          <a:p>
            <a:r>
              <a:rPr lang="en-US" sz="2000" dirty="0">
                <a:latin typeface="Arial"/>
                <a:cs typeface="Arial"/>
              </a:rPr>
              <a:t>MDS representation using Horne distance</a:t>
            </a:r>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226" name="TextBox 225"/>
          <p:cNvSpPr txBox="1"/>
          <p:nvPr/>
        </p:nvSpPr>
        <p:spPr>
          <a:xfrm>
            <a:off x="29165741" y="15153430"/>
            <a:ext cx="5376700" cy="400089"/>
          </a:xfrm>
          <a:prstGeom prst="rect">
            <a:avLst/>
          </a:prstGeom>
          <a:noFill/>
        </p:spPr>
        <p:txBody>
          <a:bodyPr wrap="square" lIns="91426" tIns="45710" rIns="91426" bIns="45710" rtlCol="0">
            <a:spAutoFit/>
          </a:bodyPr>
          <a:lstStyle/>
          <a:p>
            <a:r>
              <a:rPr lang="en-US" sz="2000" dirty="0" smtClean="0">
                <a:latin typeface="Arial" pitchFamily="34" charset="0"/>
                <a:cs typeface="Arial" pitchFamily="34" charset="0"/>
              </a:rPr>
              <a:t>Stress plot</a:t>
            </a:r>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228" name="TextBox 227"/>
          <p:cNvSpPr txBox="1"/>
          <p:nvPr/>
        </p:nvSpPr>
        <p:spPr>
          <a:xfrm>
            <a:off x="29204145" y="20338105"/>
            <a:ext cx="4531790" cy="1631196"/>
          </a:xfrm>
          <a:prstGeom prst="rect">
            <a:avLst/>
          </a:prstGeom>
          <a:noFill/>
        </p:spPr>
        <p:txBody>
          <a:bodyPr wrap="square" lIns="91426" tIns="45710" rIns="91426" bIns="45710" rtlCol="0">
            <a:spAutoFit/>
          </a:bodyPr>
          <a:lstStyle/>
          <a:p>
            <a:pPr algn="just"/>
            <a:r>
              <a:rPr lang="en-US" sz="2000" dirty="0" smtClean="0">
                <a:latin typeface="Arial"/>
                <a:cs typeface="Arial"/>
              </a:rPr>
              <a:t>With two dimensions the stress is around 5% and with more dimensions the stress decrease but we use two dimensions because 5% is good enough.</a:t>
            </a:r>
          </a:p>
        </p:txBody>
      </p:sp>
      <p:sp>
        <p:nvSpPr>
          <p:cNvPr id="229" name="TextBox 228"/>
          <p:cNvSpPr txBox="1"/>
          <p:nvPr/>
        </p:nvSpPr>
        <p:spPr>
          <a:xfrm>
            <a:off x="33927960" y="18110615"/>
            <a:ext cx="5376700" cy="400089"/>
          </a:xfrm>
          <a:prstGeom prst="rect">
            <a:avLst/>
          </a:prstGeom>
          <a:noFill/>
        </p:spPr>
        <p:txBody>
          <a:bodyPr wrap="square" lIns="91426" tIns="45710" rIns="91426" bIns="45710" rtlCol="0">
            <a:spAutoFit/>
          </a:bodyPr>
          <a:lstStyle/>
          <a:p>
            <a:r>
              <a:rPr lang="en-US" sz="2000" dirty="0" smtClean="0">
                <a:latin typeface="Arial" pitchFamily="34" charset="0"/>
                <a:cs typeface="Arial" pitchFamily="34" charset="0"/>
              </a:rPr>
              <a:t>Variable importance</a:t>
            </a:r>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230" name="TextBox 229"/>
          <p:cNvSpPr txBox="1"/>
          <p:nvPr/>
        </p:nvSpPr>
        <p:spPr>
          <a:xfrm>
            <a:off x="33659125" y="15038215"/>
            <a:ext cx="5376700" cy="400089"/>
          </a:xfrm>
          <a:prstGeom prst="rect">
            <a:avLst/>
          </a:prstGeom>
          <a:noFill/>
        </p:spPr>
        <p:txBody>
          <a:bodyPr wrap="square" lIns="91426" tIns="45710" rIns="91426" bIns="45710" rtlCol="0">
            <a:spAutoFit/>
          </a:bodyPr>
          <a:lstStyle/>
          <a:p>
            <a:r>
              <a:rPr lang="en-US" sz="2000" b="1" i="1" dirty="0" smtClean="0">
                <a:latin typeface="Arial" pitchFamily="34" charset="0"/>
                <a:cs typeface="Arial" pitchFamily="34" charset="0"/>
              </a:rPr>
              <a:t>Why a community is rare?</a:t>
            </a:r>
            <a:r>
              <a:rPr lang="en-US" sz="1900" dirty="0">
                <a:latin typeface="Arial" pitchFamily="34" charset="0"/>
                <a:cs typeface="Arial" pitchFamily="34" charset="0"/>
              </a:rPr>
              <a:t>	</a:t>
            </a:r>
            <a:endParaRPr lang="en-US" sz="1900" dirty="0">
              <a:latin typeface="Arial" pitchFamily="34" charset="0"/>
              <a:cs typeface="Arial" pitchFamily="34" charset="0"/>
            </a:endParaRPr>
          </a:p>
        </p:txBody>
      </p:sp>
      <p:sp>
        <p:nvSpPr>
          <p:cNvPr id="231" name="TextBox 230"/>
          <p:cNvSpPr txBox="1"/>
          <p:nvPr/>
        </p:nvSpPr>
        <p:spPr>
          <a:xfrm>
            <a:off x="33966364" y="15959935"/>
            <a:ext cx="9255605" cy="1631196"/>
          </a:xfrm>
          <a:prstGeom prst="rect">
            <a:avLst/>
          </a:prstGeom>
          <a:noFill/>
        </p:spPr>
        <p:txBody>
          <a:bodyPr wrap="square" lIns="91426" tIns="45710" rIns="91426" bIns="45710" rtlCol="0">
            <a:spAutoFit/>
          </a:bodyPr>
          <a:lstStyle/>
          <a:p>
            <a:pPr algn="just"/>
            <a:r>
              <a:rPr lang="en-US" sz="2000" dirty="0" smtClean="0">
                <a:latin typeface="Arial"/>
                <a:cs typeface="Arial"/>
              </a:rPr>
              <a:t>To find the reasons why a community is rare we use a classification Random Forest using as response variable “Rare communities”.</a:t>
            </a:r>
          </a:p>
          <a:p>
            <a:pPr algn="just"/>
            <a:r>
              <a:rPr lang="en-US" sz="2000" dirty="0" smtClean="0">
                <a:latin typeface="Arial"/>
                <a:cs typeface="Arial"/>
              </a:rPr>
              <a:t>Two Random forest: using ecological indices and other with abiotic factors.</a:t>
            </a:r>
          </a:p>
          <a:p>
            <a:pPr algn="just"/>
            <a:r>
              <a:rPr lang="en-US" sz="2000" dirty="0" smtClean="0">
                <a:latin typeface="Arial"/>
                <a:cs typeface="Arial"/>
              </a:rPr>
              <a:t>The error rate for the ecological index was 1.8% while with abiotic factors was 10</a:t>
            </a:r>
          </a:p>
          <a:p>
            <a:pPr algn="just"/>
            <a:r>
              <a:rPr lang="en-US" sz="2000" dirty="0" smtClean="0">
                <a:latin typeface="Arial"/>
                <a:cs typeface="Arial"/>
              </a:rPr>
              <a:t>%.</a:t>
            </a:r>
          </a:p>
        </p:txBody>
      </p:sp>
      <p:sp>
        <p:nvSpPr>
          <p:cNvPr id="232" name="TextBox 231"/>
          <p:cNvSpPr txBox="1"/>
          <p:nvPr/>
        </p:nvSpPr>
        <p:spPr>
          <a:xfrm>
            <a:off x="40226380" y="18494665"/>
            <a:ext cx="3033995" cy="1631196"/>
          </a:xfrm>
          <a:prstGeom prst="rect">
            <a:avLst/>
          </a:prstGeom>
          <a:noFill/>
        </p:spPr>
        <p:txBody>
          <a:bodyPr wrap="square" lIns="91426" tIns="45710" rIns="91426" bIns="45710" rtlCol="0">
            <a:spAutoFit/>
          </a:bodyPr>
          <a:lstStyle/>
          <a:p>
            <a:pPr algn="just"/>
            <a:r>
              <a:rPr lang="en-US" sz="2000" dirty="0" smtClean="0">
                <a:latin typeface="Arial"/>
                <a:cs typeface="Arial"/>
              </a:rPr>
              <a:t>With the ecological index Random Forest the most important variables was:</a:t>
            </a:r>
          </a:p>
          <a:p>
            <a:pPr algn="just"/>
            <a:r>
              <a:rPr lang="en-US" sz="2000" dirty="0" err="1" smtClean="0">
                <a:latin typeface="Arial"/>
                <a:cs typeface="Arial"/>
              </a:rPr>
              <a:t>DominanceBP</a:t>
            </a:r>
            <a:r>
              <a:rPr lang="en-US" sz="2000" dirty="0" smtClean="0">
                <a:latin typeface="Arial"/>
                <a:cs typeface="Arial"/>
              </a:rPr>
              <a:t> , Simpson index and </a:t>
            </a:r>
            <a:r>
              <a:rPr lang="en-US" sz="2000" dirty="0" err="1" smtClean="0">
                <a:latin typeface="Arial"/>
                <a:cs typeface="Arial"/>
              </a:rPr>
              <a:t>Aedes</a:t>
            </a:r>
            <a:r>
              <a:rPr lang="en-US" sz="2000" dirty="0" smtClean="0">
                <a:latin typeface="Arial"/>
                <a:cs typeface="Arial"/>
              </a:rPr>
              <a:t> ratio..</a:t>
            </a:r>
          </a:p>
        </p:txBody>
      </p:sp>
      <p:sp>
        <p:nvSpPr>
          <p:cNvPr id="233" name="TextBox 232"/>
          <p:cNvSpPr txBox="1"/>
          <p:nvPr/>
        </p:nvSpPr>
        <p:spPr>
          <a:xfrm>
            <a:off x="2935124" y="25791615"/>
            <a:ext cx="3610071" cy="1938972"/>
          </a:xfrm>
          <a:prstGeom prst="rect">
            <a:avLst/>
          </a:prstGeom>
          <a:noFill/>
        </p:spPr>
        <p:txBody>
          <a:bodyPr wrap="square" lIns="91426" tIns="45710" rIns="91426" bIns="45710" rtlCol="0">
            <a:spAutoFit/>
          </a:bodyPr>
          <a:lstStyle/>
          <a:p>
            <a:pPr algn="just"/>
            <a:r>
              <a:rPr lang="en-US" sz="2000" dirty="0" smtClean="0">
                <a:latin typeface="Arial"/>
                <a:cs typeface="Arial"/>
              </a:rPr>
              <a:t>Web application using shiny package in R to help entomologist to visualize summarize and analyze the data produced by the </a:t>
            </a:r>
            <a:r>
              <a:rPr lang="en-US" sz="2000" dirty="0" err="1" smtClean="0">
                <a:latin typeface="Arial"/>
                <a:cs typeface="Arial"/>
              </a:rPr>
              <a:t>survellance</a:t>
            </a:r>
            <a:r>
              <a:rPr lang="en-US" sz="2000" dirty="0" smtClean="0">
                <a:latin typeface="Arial"/>
                <a:cs typeface="Arial"/>
              </a:rPr>
              <a:t> program</a:t>
            </a:r>
          </a:p>
        </p:txBody>
      </p:sp>
      <p:sp>
        <p:nvSpPr>
          <p:cNvPr id="234" name="TextBox 233"/>
          <p:cNvSpPr txBox="1"/>
          <p:nvPr/>
        </p:nvSpPr>
        <p:spPr>
          <a:xfrm>
            <a:off x="7044460" y="26175665"/>
            <a:ext cx="4339765" cy="1631196"/>
          </a:xfrm>
          <a:prstGeom prst="rect">
            <a:avLst/>
          </a:prstGeom>
          <a:noFill/>
        </p:spPr>
        <p:txBody>
          <a:bodyPr wrap="square" lIns="91426" tIns="45710" rIns="91426" bIns="45710" rtlCol="0">
            <a:spAutoFit/>
          </a:bodyPr>
          <a:lstStyle/>
          <a:p>
            <a:pPr marL="342900" indent="-342900" algn="just">
              <a:buFont typeface="Arial"/>
              <a:buChar char="•"/>
            </a:pPr>
            <a:r>
              <a:rPr lang="en-US" sz="2000" dirty="0" smtClean="0">
                <a:latin typeface="Arial"/>
                <a:cs typeface="Arial"/>
              </a:rPr>
              <a:t>Data analysis is not one way.</a:t>
            </a:r>
          </a:p>
          <a:p>
            <a:pPr marL="342900" indent="-342900" algn="just">
              <a:buFont typeface="Arial"/>
              <a:buChar char="•"/>
            </a:pPr>
            <a:r>
              <a:rPr lang="en-US" sz="2000" dirty="0" smtClean="0">
                <a:latin typeface="Arial"/>
                <a:cs typeface="Arial"/>
              </a:rPr>
              <a:t>An interactive tool is very powerful in interdisciplinary teams.</a:t>
            </a:r>
          </a:p>
          <a:p>
            <a:pPr algn="just"/>
            <a:endParaRPr lang="en-US" sz="2000" dirty="0" smtClean="0">
              <a:latin typeface="Arial"/>
              <a:cs typeface="Arial"/>
            </a:endParaRPr>
          </a:p>
        </p:txBody>
      </p:sp>
      <p:sp>
        <p:nvSpPr>
          <p:cNvPr id="235" name="TextBox 234"/>
          <p:cNvSpPr txBox="1"/>
          <p:nvPr/>
        </p:nvSpPr>
        <p:spPr>
          <a:xfrm>
            <a:off x="7044460" y="25714805"/>
            <a:ext cx="4147740" cy="400089"/>
          </a:xfrm>
          <a:prstGeom prst="rect">
            <a:avLst/>
          </a:prstGeom>
          <a:noFill/>
        </p:spPr>
        <p:txBody>
          <a:bodyPr wrap="square" lIns="91426" tIns="45710" rIns="91426" bIns="45710" rtlCol="0">
            <a:spAutoFit/>
          </a:bodyPr>
          <a:lstStyle/>
          <a:p>
            <a:r>
              <a:rPr lang="en-US" sz="2000" b="1" i="1" dirty="0" smtClean="0">
                <a:latin typeface="Arial"/>
                <a:cs typeface="Arial"/>
              </a:rPr>
              <a:t>Data analysis round trip</a:t>
            </a:r>
            <a:endParaRPr lang="en-US" sz="2000" b="1" i="1" dirty="0">
              <a:latin typeface="Arial" pitchFamily="34" charset="0"/>
              <a:cs typeface="Arial" pitchFamily="34" charset="0"/>
            </a:endParaRPr>
          </a:p>
        </p:txBody>
      </p:sp>
      <p:sp>
        <p:nvSpPr>
          <p:cNvPr id="236" name="TextBox 235"/>
          <p:cNvSpPr txBox="1"/>
          <p:nvPr/>
        </p:nvSpPr>
        <p:spPr>
          <a:xfrm>
            <a:off x="746040" y="28671990"/>
            <a:ext cx="5683940" cy="3170078"/>
          </a:xfrm>
          <a:prstGeom prst="rect">
            <a:avLst/>
          </a:prstGeom>
          <a:noFill/>
        </p:spPr>
        <p:txBody>
          <a:bodyPr wrap="square" lIns="91426" tIns="45710" rIns="91426" bIns="45710" rtlCol="0">
            <a:spAutoFit/>
          </a:bodyPr>
          <a:lstStyle/>
          <a:p>
            <a:pPr marL="342900" indent="-342900" algn="just">
              <a:buFont typeface="Arial"/>
              <a:buChar char="•"/>
            </a:pPr>
            <a:r>
              <a:rPr lang="en-US" sz="2000" dirty="0" smtClean="0">
                <a:latin typeface="Arial"/>
                <a:cs typeface="Arial"/>
              </a:rPr>
              <a:t>Five tabs, Week, Specie-site,  Genotype-site s, Rare Communities and MDS. </a:t>
            </a:r>
          </a:p>
          <a:p>
            <a:pPr marL="342900" indent="-342900" algn="just">
              <a:buFont typeface="Arial"/>
              <a:buChar char="•"/>
            </a:pPr>
            <a:r>
              <a:rPr lang="en-US" sz="2000" dirty="0" smtClean="0">
                <a:latin typeface="Arial"/>
                <a:cs typeface="Arial"/>
              </a:rPr>
              <a:t>Week and Genotype-site, Between species level.</a:t>
            </a:r>
          </a:p>
          <a:p>
            <a:pPr marL="342900" indent="-342900" algn="just">
              <a:buFont typeface="Arial"/>
              <a:buChar char="•"/>
            </a:pPr>
            <a:r>
              <a:rPr lang="en-US" sz="2000" dirty="0" smtClean="0">
                <a:latin typeface="Arial"/>
                <a:cs typeface="Arial"/>
              </a:rPr>
              <a:t>Specie-site, Within specie level.</a:t>
            </a:r>
          </a:p>
          <a:p>
            <a:pPr marL="342900" indent="-342900" algn="just">
              <a:buFont typeface="Arial"/>
              <a:buChar char="•"/>
            </a:pPr>
            <a:r>
              <a:rPr lang="en-US" sz="2000" dirty="0" smtClean="0">
                <a:latin typeface="Arial"/>
                <a:cs typeface="Arial"/>
              </a:rPr>
              <a:t>Rare Communities and MDS, community level.</a:t>
            </a:r>
          </a:p>
          <a:p>
            <a:pPr marL="342900" indent="-342900" algn="just">
              <a:buFont typeface="Arial"/>
              <a:buChar char="•"/>
            </a:pPr>
            <a:r>
              <a:rPr lang="en-US" sz="2000" dirty="0" smtClean="0">
                <a:latin typeface="Arial"/>
                <a:cs typeface="Arial"/>
              </a:rPr>
              <a:t>In each tab there are different options that make this tool very flexible.</a:t>
            </a:r>
          </a:p>
          <a:p>
            <a:pPr algn="just"/>
            <a:endParaRPr lang="en-US" sz="2000" dirty="0" smtClean="0">
              <a:latin typeface="Arial"/>
              <a:cs typeface="Arial"/>
            </a:endParaRPr>
          </a:p>
        </p:txBody>
      </p:sp>
      <p:sp>
        <p:nvSpPr>
          <p:cNvPr id="238" name="TextBox 237"/>
          <p:cNvSpPr txBox="1"/>
          <p:nvPr/>
        </p:nvSpPr>
        <p:spPr>
          <a:xfrm>
            <a:off x="669230" y="28134320"/>
            <a:ext cx="4147740" cy="400089"/>
          </a:xfrm>
          <a:prstGeom prst="rect">
            <a:avLst/>
          </a:prstGeom>
          <a:noFill/>
        </p:spPr>
        <p:txBody>
          <a:bodyPr wrap="square" lIns="91426" tIns="45710" rIns="91426" bIns="45710" rtlCol="0">
            <a:spAutoFit/>
          </a:bodyPr>
          <a:lstStyle/>
          <a:p>
            <a:r>
              <a:rPr lang="en-US" sz="2000" b="1" i="1" dirty="0" smtClean="0">
                <a:latin typeface="Arial"/>
                <a:cs typeface="Arial"/>
              </a:rPr>
              <a:t>What you can find in our app?</a:t>
            </a:r>
            <a:endParaRPr lang="en-US" sz="2000" b="1" i="1" dirty="0">
              <a:latin typeface="Arial" pitchFamily="34" charset="0"/>
              <a:cs typeface="Arial" pitchFamily="34" charset="0"/>
            </a:endParaRPr>
          </a:p>
        </p:txBody>
      </p:sp>
      <p:sp>
        <p:nvSpPr>
          <p:cNvPr id="239" name="TextBox 238"/>
          <p:cNvSpPr txBox="1"/>
          <p:nvPr/>
        </p:nvSpPr>
        <p:spPr>
          <a:xfrm>
            <a:off x="7044460" y="28057510"/>
            <a:ext cx="4147740" cy="400089"/>
          </a:xfrm>
          <a:prstGeom prst="rect">
            <a:avLst/>
          </a:prstGeom>
          <a:noFill/>
        </p:spPr>
        <p:txBody>
          <a:bodyPr wrap="square" lIns="91426" tIns="45710" rIns="91426" bIns="45710" rtlCol="0">
            <a:spAutoFit/>
          </a:bodyPr>
          <a:lstStyle/>
          <a:p>
            <a:r>
              <a:rPr lang="en-US" sz="2000" b="1" i="1" dirty="0" smtClean="0">
                <a:latin typeface="Arial"/>
                <a:cs typeface="Arial"/>
              </a:rPr>
              <a:t>What are behind the app?</a:t>
            </a:r>
            <a:endParaRPr lang="en-US" sz="2000" b="1" i="1" dirty="0">
              <a:latin typeface="Arial" pitchFamily="34" charset="0"/>
              <a:cs typeface="Arial" pitchFamily="34" charset="0"/>
            </a:endParaRPr>
          </a:p>
        </p:txBody>
      </p:sp>
      <p:sp>
        <p:nvSpPr>
          <p:cNvPr id="240" name="Rounded Rectangle 239"/>
          <p:cNvSpPr/>
          <p:nvPr/>
        </p:nvSpPr>
        <p:spPr>
          <a:xfrm>
            <a:off x="592420" y="25214320"/>
            <a:ext cx="22504110" cy="7143330"/>
          </a:xfrm>
          <a:prstGeom prst="roundRect">
            <a:avLst>
              <a:gd name="adj" fmla="val 5483"/>
            </a:avLst>
          </a:prstGeom>
          <a:no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dirty="0"/>
          </a:p>
        </p:txBody>
      </p:sp>
      <p:sp>
        <p:nvSpPr>
          <p:cNvPr id="242" name="TextBox 241"/>
          <p:cNvSpPr txBox="1"/>
          <p:nvPr/>
        </p:nvSpPr>
        <p:spPr>
          <a:xfrm>
            <a:off x="23712230" y="25407565"/>
            <a:ext cx="5568725" cy="830977"/>
          </a:xfrm>
          <a:prstGeom prst="rect">
            <a:avLst/>
          </a:prstGeom>
          <a:noFill/>
          <a:ln>
            <a:noFill/>
          </a:ln>
        </p:spPr>
        <p:txBody>
          <a:bodyPr wrap="square" lIns="91426" tIns="45710" rIns="91426" bIns="45710" rtlCol="0">
            <a:spAutoFit/>
          </a:bodyPr>
          <a:lstStyle/>
          <a:p>
            <a:r>
              <a:rPr lang="en-US" sz="2400" b="1" dirty="0" smtClean="0">
                <a:latin typeface="Arial" pitchFamily="34" charset="0"/>
                <a:cs typeface="Arial" pitchFamily="34" charset="0"/>
              </a:rPr>
              <a:t>What we know now!!</a:t>
            </a:r>
            <a:endParaRPr lang="en-US" sz="2400" b="1" dirty="0">
              <a:latin typeface="Arial" pitchFamily="34" charset="0"/>
              <a:cs typeface="Arial" pitchFamily="34" charset="0"/>
            </a:endParaRPr>
          </a:p>
          <a:p>
            <a:endParaRPr lang="en-US" sz="2400" b="1" dirty="0">
              <a:latin typeface="Arial" pitchFamily="34" charset="0"/>
              <a:cs typeface="Arial" pitchFamily="34" charset="0"/>
            </a:endParaRPr>
          </a:p>
        </p:txBody>
      </p:sp>
      <p:sp>
        <p:nvSpPr>
          <p:cNvPr id="243" name="TextBox 242"/>
          <p:cNvSpPr txBox="1"/>
          <p:nvPr/>
        </p:nvSpPr>
        <p:spPr>
          <a:xfrm>
            <a:off x="23750635" y="26290880"/>
            <a:ext cx="5683940" cy="1323419"/>
          </a:xfrm>
          <a:prstGeom prst="rect">
            <a:avLst/>
          </a:prstGeom>
          <a:noFill/>
        </p:spPr>
        <p:txBody>
          <a:bodyPr wrap="square" lIns="91426" tIns="45710" rIns="91426" bIns="45710" rtlCol="0">
            <a:spAutoFit/>
          </a:bodyPr>
          <a:lstStyle/>
          <a:p>
            <a:pPr marL="342900" indent="-342900" algn="just">
              <a:buFont typeface="Arial"/>
              <a:buChar char="•"/>
            </a:pPr>
            <a:r>
              <a:rPr lang="en-US" sz="2000" dirty="0" smtClean="0">
                <a:latin typeface="Arial"/>
                <a:cs typeface="Arial"/>
              </a:rPr>
              <a:t>Comment rare</a:t>
            </a:r>
          </a:p>
          <a:p>
            <a:pPr marL="342900" indent="-342900" algn="just">
              <a:buFont typeface="Arial"/>
              <a:buChar char="•"/>
            </a:pPr>
            <a:r>
              <a:rPr lang="en-US" sz="2000" dirty="0" smtClean="0">
                <a:latin typeface="Arial"/>
                <a:cs typeface="Arial"/>
              </a:rPr>
              <a:t>Comment RF</a:t>
            </a:r>
          </a:p>
          <a:p>
            <a:pPr marL="342900" indent="-342900" algn="just">
              <a:buFont typeface="Arial"/>
              <a:buChar char="•"/>
            </a:pPr>
            <a:r>
              <a:rPr lang="en-US" sz="2000" dirty="0" smtClean="0">
                <a:latin typeface="Arial"/>
                <a:cs typeface="Arial"/>
              </a:rPr>
              <a:t>.</a:t>
            </a:r>
          </a:p>
          <a:p>
            <a:pPr algn="just"/>
            <a:endParaRPr lang="en-US" sz="2000" dirty="0" smtClean="0">
              <a:latin typeface="Arial"/>
              <a:cs typeface="Arial"/>
            </a:endParaRPr>
          </a:p>
        </p:txBody>
      </p:sp>
      <p:sp>
        <p:nvSpPr>
          <p:cNvPr id="244" name="Rounded Rectangle 243"/>
          <p:cNvSpPr/>
          <p:nvPr/>
        </p:nvSpPr>
        <p:spPr>
          <a:xfrm>
            <a:off x="33851150" y="25100325"/>
            <a:ext cx="8602720" cy="7143330"/>
          </a:xfrm>
          <a:prstGeom prst="roundRect">
            <a:avLst>
              <a:gd name="adj" fmla="val 5483"/>
            </a:avLst>
          </a:prstGeom>
          <a:noFill/>
          <a:ln>
            <a:solidFill>
              <a:srgbClr val="A6A6A6"/>
            </a:solid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dirty="0"/>
          </a:p>
        </p:txBody>
      </p:sp>
      <p:sp>
        <p:nvSpPr>
          <p:cNvPr id="245" name="TextBox 244"/>
          <p:cNvSpPr txBox="1"/>
          <p:nvPr/>
        </p:nvSpPr>
        <p:spPr>
          <a:xfrm>
            <a:off x="34119985" y="25330755"/>
            <a:ext cx="5568725" cy="830977"/>
          </a:xfrm>
          <a:prstGeom prst="rect">
            <a:avLst/>
          </a:prstGeom>
          <a:noFill/>
          <a:ln>
            <a:noFill/>
          </a:ln>
        </p:spPr>
        <p:txBody>
          <a:bodyPr wrap="square" lIns="91426" tIns="45710" rIns="91426" bIns="45710" rtlCol="0">
            <a:spAutoFit/>
          </a:bodyPr>
          <a:lstStyle/>
          <a:p>
            <a:r>
              <a:rPr lang="en-US" sz="2400" b="1" dirty="0" smtClean="0">
                <a:latin typeface="Arial" pitchFamily="34" charset="0"/>
                <a:cs typeface="Arial" pitchFamily="34" charset="0"/>
              </a:rPr>
              <a:t>References</a:t>
            </a:r>
            <a:endParaRPr lang="en-US" sz="2400" b="1" dirty="0">
              <a:latin typeface="Arial" pitchFamily="34" charset="0"/>
              <a:cs typeface="Arial" pitchFamily="34" charset="0"/>
            </a:endParaRPr>
          </a:p>
          <a:p>
            <a:endParaRPr lang="en-US" sz="2400" b="1" dirty="0">
              <a:latin typeface="Arial" pitchFamily="34" charset="0"/>
              <a:cs typeface="Arial" pitchFamily="34" charset="0"/>
            </a:endParaRPr>
          </a:p>
        </p:txBody>
      </p:sp>
      <p:pic>
        <p:nvPicPr>
          <p:cNvPr id="246" name="Picture 245" descr="weekplo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038765" y="11274525"/>
            <a:ext cx="6221610" cy="3072400"/>
          </a:xfrm>
          <a:prstGeom prst="rect">
            <a:avLst/>
          </a:prstGeom>
        </p:spPr>
      </p:pic>
      <p:pic>
        <p:nvPicPr>
          <p:cNvPr id="247" name="Picture 246" descr="strdim.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242550" y="15537481"/>
            <a:ext cx="4493385" cy="4493384"/>
          </a:xfrm>
          <a:prstGeom prst="rect">
            <a:avLst/>
          </a:prstGeom>
        </p:spPr>
      </p:pic>
      <p:pic>
        <p:nvPicPr>
          <p:cNvPr id="248" name="Picture 247" descr="rfindi.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927960" y="18533070"/>
            <a:ext cx="6298420" cy="5415105"/>
          </a:xfrm>
          <a:prstGeom prst="rect">
            <a:avLst/>
          </a:prstGeom>
        </p:spPr>
      </p:pic>
      <p:pic>
        <p:nvPicPr>
          <p:cNvPr id="249" name="Picture 248" descr="mdsplot.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755044" y="15537480"/>
            <a:ext cx="8257075" cy="8449100"/>
          </a:xfrm>
          <a:prstGeom prst="rect">
            <a:avLst/>
          </a:prstGeom>
        </p:spPr>
      </p:pic>
    </p:spTree>
    <p:extLst>
      <p:ext uri="{BB962C8B-B14F-4D97-AF65-F5344CB8AC3E}">
        <p14:creationId xmlns:p14="http://schemas.microsoft.com/office/powerpoint/2010/main" val="1619564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8800" y="5398560"/>
            <a:ext cx="21945600" cy="3046988"/>
          </a:xfrm>
          <a:prstGeom prst="rect">
            <a:avLst/>
          </a:prstGeom>
        </p:spPr>
        <p:txBody>
          <a:bodyPr>
            <a:spAutoFit/>
          </a:bodyPr>
          <a:lstStyle/>
          <a:p>
            <a:r>
              <a:rPr lang="en-US" sz="2400" i="1" dirty="0" smtClean="0">
                <a:latin typeface="Arial"/>
                <a:cs typeface="Arial"/>
              </a:rPr>
              <a:t>Within specie:  </a:t>
            </a:r>
            <a:r>
              <a:rPr lang="en-US" sz="2400" dirty="0">
                <a:latin typeface="Arial"/>
                <a:cs typeface="Arial"/>
              </a:rPr>
              <a:t>the objective is to </a:t>
            </a:r>
            <a:r>
              <a:rPr lang="en-US" sz="2400" dirty="0" smtClean="0">
                <a:latin typeface="Arial"/>
                <a:cs typeface="Arial"/>
              </a:rPr>
              <a:t>analyze </a:t>
            </a:r>
            <a:r>
              <a:rPr lang="en-US" sz="2400" dirty="0">
                <a:latin typeface="Arial"/>
                <a:cs typeface="Arial"/>
              </a:rPr>
              <a:t>the individual behavior of one specie across years and for different sites. </a:t>
            </a:r>
            <a:r>
              <a:rPr lang="en-US" sz="2400" dirty="0" smtClean="0">
                <a:latin typeface="Arial"/>
                <a:cs typeface="Arial"/>
              </a:rPr>
              <a:t>Does </a:t>
            </a:r>
            <a:r>
              <a:rPr lang="en-US" sz="2400" dirty="0">
                <a:latin typeface="Arial"/>
                <a:cs typeface="Arial"/>
              </a:rPr>
              <a:t>the specie behavior have changed across the years? For a particular specie, is there any difference between sites?   How many years the proportion of each specie is above the mean proportion of the specie across sites?</a:t>
            </a:r>
          </a:p>
          <a:p>
            <a:r>
              <a:rPr lang="en-US" sz="2400" i="1" dirty="0" smtClean="0">
                <a:latin typeface="Arial"/>
                <a:cs typeface="Arial"/>
              </a:rPr>
              <a:t>Between </a:t>
            </a:r>
            <a:r>
              <a:rPr lang="en-US" sz="2400" i="1" dirty="0">
                <a:latin typeface="Arial"/>
                <a:cs typeface="Arial"/>
              </a:rPr>
              <a:t>genotypes and </a:t>
            </a:r>
            <a:r>
              <a:rPr lang="en-US" sz="2400" i="1" dirty="0" smtClean="0">
                <a:latin typeface="Arial"/>
                <a:cs typeface="Arial"/>
              </a:rPr>
              <a:t>species:</a:t>
            </a:r>
            <a:r>
              <a:rPr lang="en-US" sz="2400" dirty="0" smtClean="0">
                <a:latin typeface="Arial"/>
                <a:cs typeface="Arial"/>
              </a:rPr>
              <a:t> </a:t>
            </a:r>
            <a:r>
              <a:rPr lang="en-US" sz="2400" dirty="0">
                <a:latin typeface="Arial"/>
                <a:cs typeface="Arial"/>
              </a:rPr>
              <a:t>the objective is to </a:t>
            </a:r>
            <a:r>
              <a:rPr lang="en-US" sz="2400" dirty="0" err="1">
                <a:latin typeface="Arial"/>
                <a:cs typeface="Arial"/>
              </a:rPr>
              <a:t>analyse</a:t>
            </a:r>
            <a:r>
              <a:rPr lang="en-US" sz="2400" dirty="0">
                <a:latin typeface="Arial"/>
                <a:cs typeface="Arial"/>
              </a:rPr>
              <a:t> more than one genotype at the same time or more than one </a:t>
            </a:r>
            <a:r>
              <a:rPr lang="en-US" sz="2400" dirty="0" err="1">
                <a:latin typeface="Arial"/>
                <a:cs typeface="Arial"/>
              </a:rPr>
              <a:t>secie</a:t>
            </a:r>
            <a:r>
              <a:rPr lang="en-US" sz="2400" dirty="0">
                <a:latin typeface="Arial"/>
                <a:cs typeface="Arial"/>
              </a:rPr>
              <a:t>. We want to answer: which genotype are more relevant in each site along all the years? Are there some years where some genotype is more relevant in one site? What are the </a:t>
            </a:r>
            <a:r>
              <a:rPr lang="en-US" sz="2400" dirty="0" err="1">
                <a:latin typeface="Arial"/>
                <a:cs typeface="Arial"/>
              </a:rPr>
              <a:t>spacial</a:t>
            </a:r>
            <a:r>
              <a:rPr lang="en-US" sz="2400" dirty="0">
                <a:latin typeface="Arial"/>
                <a:cs typeface="Arial"/>
              </a:rPr>
              <a:t> abundance by specie?</a:t>
            </a:r>
          </a:p>
          <a:p>
            <a:r>
              <a:rPr lang="en-US" sz="2400" i="1" dirty="0" smtClean="0">
                <a:latin typeface="Arial"/>
                <a:cs typeface="Arial"/>
              </a:rPr>
              <a:t>Community level: </a:t>
            </a:r>
            <a:r>
              <a:rPr lang="en-US" sz="2400" dirty="0">
                <a:latin typeface="Arial"/>
                <a:cs typeface="Arial"/>
              </a:rPr>
              <a:t>we want to see the community dynamic, we want to answer:  which communities are rare? Which environmental factors are important to distinguish rare communities</a:t>
            </a:r>
            <a:r>
              <a:rPr lang="en-US" sz="2400" dirty="0" smtClean="0">
                <a:latin typeface="Arial"/>
                <a:cs typeface="Arial"/>
              </a:rPr>
              <a:t>?</a:t>
            </a:r>
            <a:endParaRPr lang="en-US" sz="2400" dirty="0">
              <a:latin typeface="Arial"/>
              <a:cs typeface="Arial"/>
            </a:endParaRPr>
          </a:p>
        </p:txBody>
      </p:sp>
      <p:sp>
        <p:nvSpPr>
          <p:cNvPr id="16" name="Flowchart: Manual Operation 71"/>
          <p:cNvSpPr/>
          <p:nvPr/>
        </p:nvSpPr>
        <p:spPr>
          <a:xfrm rot="10800000">
            <a:off x="8849495" y="22373570"/>
            <a:ext cx="21917445" cy="464700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4049"/>
              <a:gd name="connsiteY0" fmla="*/ 0 h 10000"/>
              <a:gd name="connsiteX1" fmla="*/ 24049 w 24049"/>
              <a:gd name="connsiteY1" fmla="*/ 53 h 10000"/>
              <a:gd name="connsiteX2" fmla="*/ 8000 w 24049"/>
              <a:gd name="connsiteY2" fmla="*/ 10000 h 10000"/>
              <a:gd name="connsiteX3" fmla="*/ 2000 w 24049"/>
              <a:gd name="connsiteY3" fmla="*/ 10000 h 10000"/>
              <a:gd name="connsiteX4" fmla="*/ 0 w 24049"/>
              <a:gd name="connsiteY4" fmla="*/ 0 h 10000"/>
              <a:gd name="connsiteX0" fmla="*/ 0 w 32274"/>
              <a:gd name="connsiteY0" fmla="*/ 0 h 10000"/>
              <a:gd name="connsiteX1" fmla="*/ 32274 w 32274"/>
              <a:gd name="connsiteY1" fmla="*/ 0 h 10000"/>
              <a:gd name="connsiteX2" fmla="*/ 8000 w 32274"/>
              <a:gd name="connsiteY2" fmla="*/ 10000 h 10000"/>
              <a:gd name="connsiteX3" fmla="*/ 2000 w 32274"/>
              <a:gd name="connsiteY3" fmla="*/ 10000 h 10000"/>
              <a:gd name="connsiteX4" fmla="*/ 0 w 32274"/>
              <a:gd name="connsiteY4" fmla="*/ 0 h 10000"/>
              <a:gd name="connsiteX0" fmla="*/ 0 w 32302"/>
              <a:gd name="connsiteY0" fmla="*/ 0 h 10000"/>
              <a:gd name="connsiteX1" fmla="*/ 32302 w 32302"/>
              <a:gd name="connsiteY1" fmla="*/ 0 h 10000"/>
              <a:gd name="connsiteX2" fmla="*/ 8000 w 32302"/>
              <a:gd name="connsiteY2" fmla="*/ 10000 h 10000"/>
              <a:gd name="connsiteX3" fmla="*/ 2000 w 32302"/>
              <a:gd name="connsiteY3" fmla="*/ 10000 h 10000"/>
              <a:gd name="connsiteX4" fmla="*/ 0 w 32302"/>
              <a:gd name="connsiteY4" fmla="*/ 0 h 10000"/>
              <a:gd name="connsiteX0" fmla="*/ 7936 w 30302"/>
              <a:gd name="connsiteY0" fmla="*/ 0 h 10000"/>
              <a:gd name="connsiteX1" fmla="*/ 30302 w 30302"/>
              <a:gd name="connsiteY1" fmla="*/ 0 h 10000"/>
              <a:gd name="connsiteX2" fmla="*/ 6000 w 30302"/>
              <a:gd name="connsiteY2" fmla="*/ 10000 h 10000"/>
              <a:gd name="connsiteX3" fmla="*/ 0 w 30302"/>
              <a:gd name="connsiteY3" fmla="*/ 10000 h 10000"/>
              <a:gd name="connsiteX4" fmla="*/ 7936 w 30302"/>
              <a:gd name="connsiteY4" fmla="*/ 0 h 10000"/>
              <a:gd name="connsiteX0" fmla="*/ 7956 w 30302"/>
              <a:gd name="connsiteY0" fmla="*/ 0 h 25762"/>
              <a:gd name="connsiteX1" fmla="*/ 30302 w 30302"/>
              <a:gd name="connsiteY1" fmla="*/ 15762 h 25762"/>
              <a:gd name="connsiteX2" fmla="*/ 6000 w 30302"/>
              <a:gd name="connsiteY2" fmla="*/ 25762 h 25762"/>
              <a:gd name="connsiteX3" fmla="*/ 0 w 30302"/>
              <a:gd name="connsiteY3" fmla="*/ 25762 h 25762"/>
              <a:gd name="connsiteX4" fmla="*/ 7956 w 30302"/>
              <a:gd name="connsiteY4" fmla="*/ 0 h 25762"/>
              <a:gd name="connsiteX0" fmla="*/ 7956 w 30302"/>
              <a:gd name="connsiteY0" fmla="*/ 0 h 25838"/>
              <a:gd name="connsiteX1" fmla="*/ 30302 w 30302"/>
              <a:gd name="connsiteY1" fmla="*/ 15838 h 25838"/>
              <a:gd name="connsiteX2" fmla="*/ 6000 w 30302"/>
              <a:gd name="connsiteY2" fmla="*/ 25838 h 25838"/>
              <a:gd name="connsiteX3" fmla="*/ 0 w 30302"/>
              <a:gd name="connsiteY3" fmla="*/ 25838 h 25838"/>
              <a:gd name="connsiteX4" fmla="*/ 7956 w 30302"/>
              <a:gd name="connsiteY4" fmla="*/ 0 h 25838"/>
              <a:gd name="connsiteX0" fmla="*/ 1177 w 30302"/>
              <a:gd name="connsiteY0" fmla="*/ 1502 h 10000"/>
              <a:gd name="connsiteX1" fmla="*/ 30302 w 30302"/>
              <a:gd name="connsiteY1" fmla="*/ 0 h 10000"/>
              <a:gd name="connsiteX2" fmla="*/ 6000 w 30302"/>
              <a:gd name="connsiteY2" fmla="*/ 10000 h 10000"/>
              <a:gd name="connsiteX3" fmla="*/ 0 w 30302"/>
              <a:gd name="connsiteY3" fmla="*/ 10000 h 10000"/>
              <a:gd name="connsiteX4" fmla="*/ 1177 w 30302"/>
              <a:gd name="connsiteY4" fmla="*/ 1502 h 10000"/>
              <a:gd name="connsiteX0" fmla="*/ 1177 w 42080"/>
              <a:gd name="connsiteY0" fmla="*/ 0 h 8498"/>
              <a:gd name="connsiteX1" fmla="*/ 42080 w 42080"/>
              <a:gd name="connsiteY1" fmla="*/ 208 h 8498"/>
              <a:gd name="connsiteX2" fmla="*/ 6000 w 42080"/>
              <a:gd name="connsiteY2" fmla="*/ 8498 h 8498"/>
              <a:gd name="connsiteX3" fmla="*/ 0 w 42080"/>
              <a:gd name="connsiteY3" fmla="*/ 8498 h 8498"/>
              <a:gd name="connsiteX4" fmla="*/ 1177 w 42080"/>
              <a:gd name="connsiteY4" fmla="*/ 0 h 8498"/>
              <a:gd name="connsiteX0" fmla="*/ 280 w 11042"/>
              <a:gd name="connsiteY0" fmla="*/ 107 h 10107"/>
              <a:gd name="connsiteX1" fmla="*/ 11042 w 11042"/>
              <a:gd name="connsiteY1" fmla="*/ 0 h 10107"/>
              <a:gd name="connsiteX2" fmla="*/ 1426 w 11042"/>
              <a:gd name="connsiteY2" fmla="*/ 10107 h 10107"/>
              <a:gd name="connsiteX3" fmla="*/ 0 w 11042"/>
              <a:gd name="connsiteY3" fmla="*/ 10107 h 10107"/>
              <a:gd name="connsiteX4" fmla="*/ 280 w 11042"/>
              <a:gd name="connsiteY4" fmla="*/ 107 h 10107"/>
              <a:gd name="connsiteX0" fmla="*/ 280 w 11190"/>
              <a:gd name="connsiteY0" fmla="*/ 190 h 10190"/>
              <a:gd name="connsiteX1" fmla="*/ 11190 w 11190"/>
              <a:gd name="connsiteY1" fmla="*/ 0 h 10190"/>
              <a:gd name="connsiteX2" fmla="*/ 1426 w 11190"/>
              <a:gd name="connsiteY2" fmla="*/ 10190 h 10190"/>
              <a:gd name="connsiteX3" fmla="*/ 0 w 11190"/>
              <a:gd name="connsiteY3" fmla="*/ 10190 h 10190"/>
              <a:gd name="connsiteX4" fmla="*/ 280 w 11190"/>
              <a:gd name="connsiteY4" fmla="*/ 190 h 10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0" h="10190">
                <a:moveTo>
                  <a:pt x="280" y="190"/>
                </a:moveTo>
                <a:lnTo>
                  <a:pt x="11190" y="0"/>
                </a:lnTo>
                <a:lnTo>
                  <a:pt x="1426" y="10190"/>
                </a:lnTo>
                <a:lnTo>
                  <a:pt x="0" y="10190"/>
                </a:lnTo>
                <a:cubicBezTo>
                  <a:pt x="93" y="6857"/>
                  <a:pt x="187" y="3523"/>
                  <a:pt x="280" y="1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17" name="Flowchart: Manual Operation 62"/>
          <p:cNvSpPr/>
          <p:nvPr/>
        </p:nvSpPr>
        <p:spPr>
          <a:xfrm rot="5400000">
            <a:off x="17819343" y="25693322"/>
            <a:ext cx="14060899" cy="742139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0831"/>
              <a:gd name="connsiteY0" fmla="*/ 0 h 10000"/>
              <a:gd name="connsiteX1" fmla="*/ 20831 w 20831"/>
              <a:gd name="connsiteY1" fmla="*/ 0 h 10000"/>
              <a:gd name="connsiteX2" fmla="*/ 18831 w 20831"/>
              <a:gd name="connsiteY2" fmla="*/ 10000 h 10000"/>
              <a:gd name="connsiteX3" fmla="*/ 12831 w 20831"/>
              <a:gd name="connsiteY3" fmla="*/ 10000 h 10000"/>
              <a:gd name="connsiteX4" fmla="*/ 0 w 20831"/>
              <a:gd name="connsiteY4" fmla="*/ 0 h 10000"/>
              <a:gd name="connsiteX0" fmla="*/ 0 w 18831"/>
              <a:gd name="connsiteY0" fmla="*/ 41541 h 51541"/>
              <a:gd name="connsiteX1" fmla="*/ 16751 w 18831"/>
              <a:gd name="connsiteY1" fmla="*/ 0 h 51541"/>
              <a:gd name="connsiteX2" fmla="*/ 18831 w 18831"/>
              <a:gd name="connsiteY2" fmla="*/ 51541 h 51541"/>
              <a:gd name="connsiteX3" fmla="*/ 12831 w 18831"/>
              <a:gd name="connsiteY3" fmla="*/ 51541 h 51541"/>
              <a:gd name="connsiteX4" fmla="*/ 0 w 18831"/>
              <a:gd name="connsiteY4" fmla="*/ 41541 h 51541"/>
              <a:gd name="connsiteX0" fmla="*/ 0 w 18831"/>
              <a:gd name="connsiteY0" fmla="*/ 40440 h 50440"/>
              <a:gd name="connsiteX1" fmla="*/ 17187 w 18831"/>
              <a:gd name="connsiteY1" fmla="*/ 0 h 50440"/>
              <a:gd name="connsiteX2" fmla="*/ 18831 w 18831"/>
              <a:gd name="connsiteY2" fmla="*/ 50440 h 50440"/>
              <a:gd name="connsiteX3" fmla="*/ 12831 w 18831"/>
              <a:gd name="connsiteY3" fmla="*/ 50440 h 50440"/>
              <a:gd name="connsiteX4" fmla="*/ 0 w 18831"/>
              <a:gd name="connsiteY4" fmla="*/ 40440 h 50440"/>
              <a:gd name="connsiteX0" fmla="*/ 0 w 18831"/>
              <a:gd name="connsiteY0" fmla="*/ 41453 h 51453"/>
              <a:gd name="connsiteX1" fmla="*/ 16777 w 18831"/>
              <a:gd name="connsiteY1" fmla="*/ 0 h 51453"/>
              <a:gd name="connsiteX2" fmla="*/ 18831 w 18831"/>
              <a:gd name="connsiteY2" fmla="*/ 51453 h 51453"/>
              <a:gd name="connsiteX3" fmla="*/ 12831 w 18831"/>
              <a:gd name="connsiteY3" fmla="*/ 51453 h 51453"/>
              <a:gd name="connsiteX4" fmla="*/ 0 w 18831"/>
              <a:gd name="connsiteY4" fmla="*/ 41453 h 51453"/>
              <a:gd name="connsiteX0" fmla="*/ 0 w 18921"/>
              <a:gd name="connsiteY0" fmla="*/ 41453 h 51453"/>
              <a:gd name="connsiteX1" fmla="*/ 16777 w 18921"/>
              <a:gd name="connsiteY1" fmla="*/ 0 h 51453"/>
              <a:gd name="connsiteX2" fmla="*/ 18921 w 18921"/>
              <a:gd name="connsiteY2" fmla="*/ 51453 h 51453"/>
              <a:gd name="connsiteX3" fmla="*/ 12831 w 18921"/>
              <a:gd name="connsiteY3" fmla="*/ 51453 h 51453"/>
              <a:gd name="connsiteX4" fmla="*/ 0 w 18921"/>
              <a:gd name="connsiteY4" fmla="*/ 41453 h 51453"/>
              <a:gd name="connsiteX0" fmla="*/ 0 w 18959"/>
              <a:gd name="connsiteY0" fmla="*/ 41453 h 51453"/>
              <a:gd name="connsiteX1" fmla="*/ 16777 w 18959"/>
              <a:gd name="connsiteY1" fmla="*/ 0 h 51453"/>
              <a:gd name="connsiteX2" fmla="*/ 18959 w 18959"/>
              <a:gd name="connsiteY2" fmla="*/ 51453 h 51453"/>
              <a:gd name="connsiteX3" fmla="*/ 12831 w 18959"/>
              <a:gd name="connsiteY3" fmla="*/ 51453 h 51453"/>
              <a:gd name="connsiteX4" fmla="*/ 0 w 18959"/>
              <a:gd name="connsiteY4" fmla="*/ 41453 h 51453"/>
              <a:gd name="connsiteX0" fmla="*/ 0 w 18921"/>
              <a:gd name="connsiteY0" fmla="*/ 41409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1409 h 51453"/>
              <a:gd name="connsiteX0" fmla="*/ 0 w 18921"/>
              <a:gd name="connsiteY0" fmla="*/ 44142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4142 h 5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1" h="51453">
                <a:moveTo>
                  <a:pt x="0" y="44142"/>
                </a:moveTo>
                <a:lnTo>
                  <a:pt x="16739" y="0"/>
                </a:lnTo>
                <a:cubicBezTo>
                  <a:pt x="17432" y="17180"/>
                  <a:pt x="18228" y="34273"/>
                  <a:pt x="18921" y="51453"/>
                </a:cubicBezTo>
                <a:lnTo>
                  <a:pt x="12793" y="51453"/>
                </a:lnTo>
                <a:lnTo>
                  <a:pt x="0" y="4414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18" name="Flowchart: Manual Operation 50"/>
          <p:cNvSpPr/>
          <p:nvPr/>
        </p:nvSpPr>
        <p:spPr>
          <a:xfrm rot="16200000">
            <a:off x="10071016" y="15237678"/>
            <a:ext cx="21568277" cy="73789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65 w 10000"/>
              <a:gd name="connsiteY3" fmla="*/ 10000 h 10000"/>
              <a:gd name="connsiteX4" fmla="*/ 0 w 10000"/>
              <a:gd name="connsiteY4" fmla="*/ 0 h 10000"/>
              <a:gd name="connsiteX0" fmla="*/ 0 w 10000"/>
              <a:gd name="connsiteY0" fmla="*/ 0 h 10135"/>
              <a:gd name="connsiteX1" fmla="*/ 10000 w 10000"/>
              <a:gd name="connsiteY1" fmla="*/ 0 h 10135"/>
              <a:gd name="connsiteX2" fmla="*/ 4034 w 10000"/>
              <a:gd name="connsiteY2" fmla="*/ 10135 h 10135"/>
              <a:gd name="connsiteX3" fmla="*/ 1265 w 10000"/>
              <a:gd name="connsiteY3" fmla="*/ 10000 h 10135"/>
              <a:gd name="connsiteX4" fmla="*/ 0 w 10000"/>
              <a:gd name="connsiteY4" fmla="*/ 0 h 10135"/>
              <a:gd name="connsiteX0" fmla="*/ 0 w 10025"/>
              <a:gd name="connsiteY0" fmla="*/ 0 h 10135"/>
              <a:gd name="connsiteX1" fmla="*/ 10025 w 10025"/>
              <a:gd name="connsiteY1" fmla="*/ 4911 h 10135"/>
              <a:gd name="connsiteX2" fmla="*/ 4034 w 10025"/>
              <a:gd name="connsiteY2" fmla="*/ 10135 h 10135"/>
              <a:gd name="connsiteX3" fmla="*/ 1265 w 10025"/>
              <a:gd name="connsiteY3" fmla="*/ 10000 h 10135"/>
              <a:gd name="connsiteX4" fmla="*/ 0 w 10025"/>
              <a:gd name="connsiteY4" fmla="*/ 0 h 10135"/>
              <a:gd name="connsiteX0" fmla="*/ 0 w 11559"/>
              <a:gd name="connsiteY0" fmla="*/ 0 h 5224"/>
              <a:gd name="connsiteX1" fmla="*/ 11559 w 11559"/>
              <a:gd name="connsiteY1" fmla="*/ 0 h 5224"/>
              <a:gd name="connsiteX2" fmla="*/ 5568 w 11559"/>
              <a:gd name="connsiteY2" fmla="*/ 5224 h 5224"/>
              <a:gd name="connsiteX3" fmla="*/ 2799 w 11559"/>
              <a:gd name="connsiteY3" fmla="*/ 5089 h 5224"/>
              <a:gd name="connsiteX4" fmla="*/ 0 w 11559"/>
              <a:gd name="connsiteY4" fmla="*/ 0 h 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9" h="5224">
                <a:moveTo>
                  <a:pt x="0" y="0"/>
                </a:moveTo>
                <a:lnTo>
                  <a:pt x="11559" y="0"/>
                </a:lnTo>
                <a:lnTo>
                  <a:pt x="5568" y="5224"/>
                </a:lnTo>
                <a:lnTo>
                  <a:pt x="2799" y="5089"/>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19" name="Right Triangle 79"/>
          <p:cNvSpPr/>
          <p:nvPr/>
        </p:nvSpPr>
        <p:spPr>
          <a:xfrm rot="5400000" flipH="1" flipV="1">
            <a:off x="26863511" y="25021444"/>
            <a:ext cx="13624838" cy="8252280"/>
          </a:xfrm>
          <a:custGeom>
            <a:avLst/>
            <a:gdLst>
              <a:gd name="connsiteX0" fmla="*/ 0 w 6877875"/>
              <a:gd name="connsiteY0" fmla="*/ 3672957 h 3672957"/>
              <a:gd name="connsiteX1" fmla="*/ 918239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6877875"/>
              <a:gd name="connsiteY0" fmla="*/ 3672957 h 3672957"/>
              <a:gd name="connsiteX1" fmla="*/ 888978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9679597"/>
              <a:gd name="connsiteY0" fmla="*/ 388432 h 3672957"/>
              <a:gd name="connsiteX1" fmla="*/ 3690700 w 9679597"/>
              <a:gd name="connsiteY1" fmla="*/ 0 h 3672957"/>
              <a:gd name="connsiteX2" fmla="*/ 8761358 w 9679597"/>
              <a:gd name="connsiteY2" fmla="*/ 0 h 3672957"/>
              <a:gd name="connsiteX3" fmla="*/ 9679597 w 9679597"/>
              <a:gd name="connsiteY3" fmla="*/ 3672957 h 3672957"/>
              <a:gd name="connsiteX4" fmla="*/ 0 w 9679597"/>
              <a:gd name="connsiteY4" fmla="*/ 388432 h 3672957"/>
              <a:gd name="connsiteX0" fmla="*/ 0 w 9679597"/>
              <a:gd name="connsiteY0" fmla="*/ 388432 h 3672957"/>
              <a:gd name="connsiteX1" fmla="*/ 3690700 w 9679597"/>
              <a:gd name="connsiteY1" fmla="*/ 0 h 3672957"/>
              <a:gd name="connsiteX2" fmla="*/ 9083226 w 9679597"/>
              <a:gd name="connsiteY2" fmla="*/ 0 h 3672957"/>
              <a:gd name="connsiteX3" fmla="*/ 9679597 w 9679597"/>
              <a:gd name="connsiteY3" fmla="*/ 3672957 h 3672957"/>
              <a:gd name="connsiteX4" fmla="*/ 0 w 9679597"/>
              <a:gd name="connsiteY4" fmla="*/ 388432 h 3672957"/>
              <a:gd name="connsiteX0" fmla="*/ 0 w 9083226"/>
              <a:gd name="connsiteY0" fmla="*/ 388432 h 5062845"/>
              <a:gd name="connsiteX1" fmla="*/ 3690700 w 9083226"/>
              <a:gd name="connsiteY1" fmla="*/ 0 h 5062845"/>
              <a:gd name="connsiteX2" fmla="*/ 9083226 w 9083226"/>
              <a:gd name="connsiteY2" fmla="*/ 0 h 5062845"/>
              <a:gd name="connsiteX3" fmla="*/ 8406752 w 9083226"/>
              <a:gd name="connsiteY3" fmla="*/ 5062845 h 5062845"/>
              <a:gd name="connsiteX4" fmla="*/ 0 w 9083226"/>
              <a:gd name="connsiteY4" fmla="*/ 388432 h 5062845"/>
              <a:gd name="connsiteX0" fmla="*/ 0 w 9083226"/>
              <a:gd name="connsiteY0" fmla="*/ 388432 h 8215699"/>
              <a:gd name="connsiteX1" fmla="*/ 3690700 w 9083226"/>
              <a:gd name="connsiteY1" fmla="*/ 0 h 8215699"/>
              <a:gd name="connsiteX2" fmla="*/ 9083226 w 9083226"/>
              <a:gd name="connsiteY2" fmla="*/ 0 h 8215699"/>
              <a:gd name="connsiteX3" fmla="*/ 8596947 w 9083226"/>
              <a:gd name="connsiteY3" fmla="*/ 8215699 h 8215699"/>
              <a:gd name="connsiteX4" fmla="*/ 0 w 9083226"/>
              <a:gd name="connsiteY4" fmla="*/ 388432 h 8215699"/>
              <a:gd name="connsiteX0" fmla="*/ 0 w 9083226"/>
              <a:gd name="connsiteY0" fmla="*/ 388432 h 8252278"/>
              <a:gd name="connsiteX1" fmla="*/ 3690700 w 9083226"/>
              <a:gd name="connsiteY1" fmla="*/ 0 h 8252278"/>
              <a:gd name="connsiteX2" fmla="*/ 9083226 w 9083226"/>
              <a:gd name="connsiteY2" fmla="*/ 0 h 8252278"/>
              <a:gd name="connsiteX3" fmla="*/ 8662784 w 9083226"/>
              <a:gd name="connsiteY3" fmla="*/ 8252278 h 8252278"/>
              <a:gd name="connsiteX4" fmla="*/ 0 w 9083226"/>
              <a:gd name="connsiteY4" fmla="*/ 388432 h 825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3226" h="8252278">
                <a:moveTo>
                  <a:pt x="0" y="388432"/>
                </a:moveTo>
                <a:lnTo>
                  <a:pt x="3690700" y="0"/>
                </a:lnTo>
                <a:lnTo>
                  <a:pt x="9083226" y="0"/>
                </a:lnTo>
                <a:lnTo>
                  <a:pt x="8662784" y="8252278"/>
                </a:lnTo>
                <a:lnTo>
                  <a:pt x="0" y="38843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sp>
        <p:nvSpPr>
          <p:cNvPr id="20" name="Rectangle 19"/>
          <p:cNvSpPr/>
          <p:nvPr/>
        </p:nvSpPr>
        <p:spPr>
          <a:xfrm>
            <a:off x="29050525" y="25868425"/>
            <a:ext cx="5376701" cy="4493386"/>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cxnSp>
        <p:nvCxnSpPr>
          <p:cNvPr id="21" name="Straight Connector 20"/>
          <p:cNvCxnSpPr/>
          <p:nvPr/>
        </p:nvCxnSpPr>
        <p:spPr>
          <a:xfrm flipV="1">
            <a:off x="28013590" y="27865485"/>
            <a:ext cx="6512894" cy="2015597"/>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0855560" y="27635055"/>
            <a:ext cx="504888" cy="2876107"/>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464162" y="26995215"/>
            <a:ext cx="384048" cy="5509430"/>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119800" y="25714805"/>
            <a:ext cx="2265893" cy="8116498"/>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26" tIns="45710" rIns="91426" bIns="45710" rtlCol="0" anchor="ctr"/>
          <a:lstStyle/>
          <a:p>
            <a:pPr algn="ctr"/>
            <a:endParaRPr lang="en-US"/>
          </a:p>
        </p:txBody>
      </p:sp>
      <p:cxnSp>
        <p:nvCxnSpPr>
          <p:cNvPr id="29" name="Straight Connector 28"/>
          <p:cNvCxnSpPr/>
          <p:nvPr/>
        </p:nvCxnSpPr>
        <p:spPr>
          <a:xfrm flipV="1">
            <a:off x="26208555" y="27980700"/>
            <a:ext cx="7450570" cy="1613011"/>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94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2943</TotalTime>
  <Words>1193</Words>
  <Application>Microsoft Macintosh PowerPoint</Application>
  <PresentationFormat>Custom</PresentationFormat>
  <Paragraphs>87</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Andee</dc:creator>
  <cp:lastModifiedBy>Natalia  da Silva</cp:lastModifiedBy>
  <cp:revision>140</cp:revision>
  <dcterms:created xsi:type="dcterms:W3CDTF">2013-07-29T20:50:59Z</dcterms:created>
  <dcterms:modified xsi:type="dcterms:W3CDTF">2014-08-31T20:03:03Z</dcterms:modified>
</cp:coreProperties>
</file>