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8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6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2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316" autoAdjust="0"/>
  </p:normalViewPr>
  <p:slideViewPr>
    <p:cSldViewPr>
      <p:cViewPr>
        <p:scale>
          <a:sx n="130" d="100"/>
          <a:sy n="130" d="100"/>
        </p:scale>
        <p:origin x="-1432" y="-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8/22/14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8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6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2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8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30" indent="0">
              <a:buNone/>
              <a:defRPr sz="1600" b="1"/>
            </a:lvl6pPr>
            <a:lvl7pPr marL="2742516" indent="0">
              <a:buNone/>
              <a:defRPr sz="1600" b="1"/>
            </a:lvl7pPr>
            <a:lvl8pPr marL="3199602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8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30" indent="0">
              <a:buNone/>
              <a:defRPr sz="1600" b="1"/>
            </a:lvl6pPr>
            <a:lvl7pPr marL="2742516" indent="0">
              <a:buNone/>
              <a:defRPr sz="1600" b="1"/>
            </a:lvl7pPr>
            <a:lvl8pPr marL="3199602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2" indent="0">
              <a:buNone/>
              <a:defRPr sz="1000"/>
            </a:lvl3pPr>
            <a:lvl4pPr marL="1371258" indent="0">
              <a:buNone/>
              <a:defRPr sz="900"/>
            </a:lvl4pPr>
            <a:lvl5pPr marL="1828344" indent="0">
              <a:buNone/>
              <a:defRPr sz="900"/>
            </a:lvl5pPr>
            <a:lvl6pPr marL="2285430" indent="0">
              <a:buNone/>
              <a:defRPr sz="900"/>
            </a:lvl6pPr>
            <a:lvl7pPr marL="2742516" indent="0">
              <a:buNone/>
              <a:defRPr sz="900"/>
            </a:lvl7pPr>
            <a:lvl8pPr marL="3199602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8" indent="0">
              <a:buNone/>
              <a:defRPr sz="2000"/>
            </a:lvl4pPr>
            <a:lvl5pPr marL="1828344" indent="0">
              <a:buNone/>
              <a:defRPr sz="2000"/>
            </a:lvl5pPr>
            <a:lvl6pPr marL="2285430" indent="0">
              <a:buNone/>
              <a:defRPr sz="2000"/>
            </a:lvl6pPr>
            <a:lvl7pPr marL="2742516" indent="0">
              <a:buNone/>
              <a:defRPr sz="2000"/>
            </a:lvl7pPr>
            <a:lvl8pPr marL="3199602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2" indent="0">
              <a:buNone/>
              <a:defRPr sz="1000"/>
            </a:lvl3pPr>
            <a:lvl4pPr marL="1371258" indent="0">
              <a:buNone/>
              <a:defRPr sz="900"/>
            </a:lvl4pPr>
            <a:lvl5pPr marL="1828344" indent="0">
              <a:buNone/>
              <a:defRPr sz="900"/>
            </a:lvl5pPr>
            <a:lvl6pPr marL="2285430" indent="0">
              <a:buNone/>
              <a:defRPr sz="900"/>
            </a:lvl6pPr>
            <a:lvl7pPr marL="2742516" indent="0">
              <a:buNone/>
              <a:defRPr sz="900"/>
            </a:lvl7pPr>
            <a:lvl8pPr marL="3199602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7" tIns="45709" rIns="91417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17" tIns="45709" rIns="91417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7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4" indent="-342814" algn="l" defTabSz="91417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5" indent="-285679" algn="l" defTabSz="91417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1" indent="-228543" algn="l" defTabSz="91417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7" indent="-228543" algn="l" defTabSz="91417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3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9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1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8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glimmer.rstudio.com/andeek/DataExpo2013/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jpg"/><Relationship Id="rId7" Type="http://schemas.openxmlformats.org/officeDocument/2006/relationships/image" Target="../media/image4.jpeg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0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148614" y="-183320"/>
            <a:ext cx="9641255" cy="1096243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80" name="Right Triangle 79"/>
          <p:cNvSpPr/>
          <p:nvPr/>
        </p:nvSpPr>
        <p:spPr>
          <a:xfrm rot="5400000" flipH="1" flipV="1">
            <a:off x="6828726" y="4497993"/>
            <a:ext cx="2838508" cy="1719225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6868321" y="1693542"/>
            <a:ext cx="2929353" cy="154612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556389" y="1004962"/>
            <a:ext cx="224029" cy="199198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2694940" y="4979672"/>
            <a:ext cx="4220733" cy="60277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  <a:gd name="connsiteX0" fmla="*/ 280 w 11190"/>
              <a:gd name="connsiteY0" fmla="*/ 190 h 10190"/>
              <a:gd name="connsiteX1" fmla="*/ 11190 w 11190"/>
              <a:gd name="connsiteY1" fmla="*/ 0 h 10190"/>
              <a:gd name="connsiteX2" fmla="*/ 1426 w 11190"/>
              <a:gd name="connsiteY2" fmla="*/ 10190 h 10190"/>
              <a:gd name="connsiteX3" fmla="*/ 0 w 11190"/>
              <a:gd name="connsiteY3" fmla="*/ 10190 h 10190"/>
              <a:gd name="connsiteX4" fmla="*/ 280 w 11190"/>
              <a:gd name="connsiteY4" fmla="*/ 190 h 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0190">
                <a:moveTo>
                  <a:pt x="280" y="190"/>
                </a:moveTo>
                <a:lnTo>
                  <a:pt x="11190" y="0"/>
                </a:lnTo>
                <a:lnTo>
                  <a:pt x="1426" y="10190"/>
                </a:lnTo>
                <a:lnTo>
                  <a:pt x="0" y="10190"/>
                </a:lnTo>
                <a:cubicBezTo>
                  <a:pt x="93" y="6857"/>
                  <a:pt x="187" y="3523"/>
                  <a:pt x="280" y="1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699757" y="4979672"/>
            <a:ext cx="3678974" cy="59671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90" y="2005965"/>
            <a:ext cx="4698873" cy="367188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1" name="Flowchart: Manual Operation 50"/>
          <p:cNvSpPr/>
          <p:nvPr/>
        </p:nvSpPr>
        <p:spPr>
          <a:xfrm rot="16200000">
            <a:off x="1612331" y="3178446"/>
            <a:ext cx="4493391" cy="1537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3900463" y="2002697"/>
            <a:ext cx="3770566" cy="41817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3390" y="989923"/>
            <a:ext cx="2576335" cy="5748471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81" y="110711"/>
            <a:ext cx="8989220" cy="561046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pPr algn="ctr"/>
            <a:r>
              <a:rPr lang="en-US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Twenty Year Ecological Analyses of Adult Mosquito Communities in </a:t>
            </a:r>
            <a:r>
              <a:rPr lang="en-US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Iowa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Ignacio Alvarez, Natalia da Silva, Mike Dunbar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1245" y="1058617"/>
            <a:ext cx="2460624" cy="599549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1245" y="1697737"/>
            <a:ext cx="2460624" cy="3888656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1245" y="5635844"/>
            <a:ext cx="2460624" cy="719204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1298" y="1088696"/>
            <a:ext cx="2440572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Data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298" y="1728548"/>
            <a:ext cx="2440572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Metrics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297" y="5658477"/>
            <a:ext cx="2440572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Philosophy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1917" y="3332988"/>
            <a:ext cx="1512197" cy="10801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144" y="2420869"/>
            <a:ext cx="640083" cy="16442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36243" y="2996944"/>
            <a:ext cx="1120146" cy="936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3900463" y="2004695"/>
            <a:ext cx="1775681" cy="41617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316227" y="2000953"/>
            <a:ext cx="1356853" cy="41991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16306" y="3933066"/>
            <a:ext cx="472061" cy="16909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80235" y="3933066"/>
            <a:ext cx="536070" cy="10441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756" y="1006642"/>
            <a:ext cx="1085025" cy="4493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 sz="600"/>
          </a:p>
        </p:txBody>
      </p:sp>
      <p:sp>
        <p:nvSpPr>
          <p:cNvPr id="33" name="TextBox 32"/>
          <p:cNvSpPr txBox="1"/>
          <p:nvPr/>
        </p:nvSpPr>
        <p:spPr>
          <a:xfrm>
            <a:off x="2699757" y="1007483"/>
            <a:ext cx="1082406" cy="207103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West – Urbanicity and Openness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9757" y="5576390"/>
            <a:ext cx="4111364" cy="1162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99756" y="5589282"/>
            <a:ext cx="3872976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Deep South – The Safety Angle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8377" y="4065083"/>
            <a:ext cx="1640213" cy="2712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76575" y="4075075"/>
            <a:ext cx="1632016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Southeast – Social Offerings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in Myrtle Beach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80418" y="1005802"/>
            <a:ext cx="1328173" cy="2591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780418" y="1008614"/>
            <a:ext cx="1328173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Rust Belt – The Economic Collapse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784782" y="4413128"/>
            <a:ext cx="147135" cy="10865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784781" y="1007482"/>
            <a:ext cx="147136" cy="232550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556389" y="3597022"/>
            <a:ext cx="1552202" cy="3360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811121" y="4977202"/>
            <a:ext cx="105185" cy="5991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88367" y="3933066"/>
            <a:ext cx="1717693" cy="13201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88367" y="5624003"/>
            <a:ext cx="80010" cy="114779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99912" y="1004962"/>
            <a:ext cx="3773168" cy="999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99913" y="1002746"/>
            <a:ext cx="2440572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Great Plains – Effect of Quality Education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1298" y="1220546"/>
            <a:ext cx="2456525" cy="391769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 derived metrics that were used to gain insight into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151297" y="1866117"/>
          <a:ext cx="2436712" cy="462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38"/>
                <a:gridCol w="2090374"/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</a:t>
                      </a: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271463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4333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271463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4333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51298" y="5810267"/>
            <a:ext cx="2440572" cy="453324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400" dirty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1245" y="6396691"/>
            <a:ext cx="2460624" cy="285030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1297" y="6419324"/>
            <a:ext cx="2440572" cy="114770"/>
          </a:xfrm>
          <a:prstGeom prst="rect">
            <a:avLst/>
          </a:prstGeom>
          <a:noFill/>
          <a:ln>
            <a:noFill/>
          </a:ln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600" dirty="0">
                <a:latin typeface="Arial" pitchFamily="34" charset="0"/>
                <a:cs typeface="Arial" pitchFamily="34" charset="0"/>
              </a:rPr>
              <a:t>Tools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23860"/>
              </p:ext>
            </p:extLst>
          </p:nvPr>
        </p:nvGraphicFramePr>
        <p:xfrm>
          <a:off x="151297" y="6560044"/>
          <a:ext cx="2440572" cy="180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92"/>
                <a:gridCol w="1172280"/>
              </a:tblGrid>
              <a:tr h="109538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500" dirty="0"/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</a:t>
                      </a:r>
                      <a:r>
                        <a:rPr kumimoji="0" lang="en-US" sz="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plyr</a:t>
                      </a:r>
                      <a:r>
                        <a:rPr kumimoji="0" 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reshape2, rjson</a:t>
                      </a:r>
                      <a:endParaRPr lang="en-US" sz="500" dirty="0"/>
                    </a:p>
                  </a:txBody>
                  <a:tcPr marL="19050" marR="19050" marT="14288" marB="14288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780418" y="1172706"/>
            <a:ext cx="1328173" cy="699545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Much of the country was hit hard by the economic collapse, but the Rust Belt notably so.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2008 and 2009, the Rust Belt region accounted for four of the bottom ten communities in terms of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Economy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Nonetheless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, the economic center of the rust belt, Detroit, MI, displayed some resilience.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Detroit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exhibited virtually no change from 2008 to 2009 in the economy metric, going from an average response of 1.26 to 1.25, for a change of 0.01.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No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other community in the dataset experienced a change of less than 0.06 between these years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The average change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was 0.19.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52010" y="1156634"/>
            <a:ext cx="1328173" cy="637990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The Great Plains states include four of the top six communities in terms of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Grand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Forks, ND in particular had an average response of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2.40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aggregated over all three years, likely due in part to the presence of the University of North Dakota in the community.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Overall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, the Great Plains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has a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of 0.49, compared to 0.46 for the average of all cities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 This might help explain why the Great Plains region has the largest overall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among the five regions.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1502"/>
              </p:ext>
            </p:extLst>
          </p:nvPr>
        </p:nvGraphicFramePr>
        <p:xfrm>
          <a:off x="71457" y="7214048"/>
          <a:ext cx="1120083" cy="140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87"/>
                <a:gridCol w="736096"/>
              </a:tblGrid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457" y="7113480"/>
            <a:ext cx="984128" cy="145548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Universities in the Great Plains Communities: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r="40108"/>
          <a:stretch/>
        </p:blipFill>
        <p:spPr>
          <a:xfrm>
            <a:off x="8549089" y="4251229"/>
            <a:ext cx="525684" cy="1010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6574" y="4228963"/>
            <a:ext cx="1072515" cy="945767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The 5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most attached community ranks in the lowest half of all communities except in Social Offerings. Myrtle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Beach ranks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in terms of Social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Capital and 6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Safety,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as well as Education. </a:t>
            </a:r>
            <a:endParaRPr lang="en-US" sz="400" dirty="0">
              <a:latin typeface="Arial" pitchFamily="34" charset="0"/>
              <a:cs typeface="Arial" pitchFamily="34" charset="0"/>
            </a:endParaRPr>
          </a:p>
          <a:p>
            <a:r>
              <a:rPr lang="en-US" sz="400" dirty="0">
                <a:latin typeface="Arial" pitchFamily="34" charset="0"/>
                <a:cs typeface="Arial" pitchFamily="34" charset="0"/>
              </a:rPr>
              <a:t>The importance of Social Offerings, for which Myrtle Beach ranks first, explains the discrepancy. Not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only is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Social Offerings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the most highly correlated variable with C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ommunity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for Myrtle Beach, but it is the single most highly correlated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for all communities aggregated. Social Offerings is the most highly correlated variable with Community Attachment for a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full 23 of the 26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communities.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74" y="1172706"/>
            <a:ext cx="713045" cy="80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70" y="2056941"/>
            <a:ext cx="658495" cy="148161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61" r="10019"/>
          <a:stretch/>
        </p:blipFill>
        <p:spPr>
          <a:xfrm>
            <a:off x="8490414" y="2056941"/>
            <a:ext cx="594055" cy="14816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99756" y="2195746"/>
            <a:ext cx="1085025" cy="822656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Two of the three cities comprising the West region, Boulder, CO and Long Beach, CA, have the u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designation of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“Very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high urbanicity - medium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population”.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 These are cities in which a large percentage of the moderately-sized population lives in the urban core. Although the average value for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metric is lower for this u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designation than all cities as a whole, Boulder and Long Beach are ranked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and 5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in Openness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respectively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 This helps the two cities to achieve the top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ten among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all cities in overall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ttachment.	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99756" y="5737217"/>
            <a:ext cx="1085025" cy="822656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In 2008, Columbus, GA and Macon, GA ranked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lowest and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lowest among the 26 cities in terms of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Safety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2010, the situation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degraded further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, as Macon declined to the lowest ranking, Milledgeville, GA took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lowest spot, and Columbus held at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lowest. However, one community in the Deep South, Biloxi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, MS,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bucked this trend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In 2010, the city was the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highest ranked among all cities. Aided further with 2010's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4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overall ranking in Social Offerings,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Biloxi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achieved the highest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rating in the Deep South region</a:t>
            </a:r>
            <a:r>
              <a:rPr lang="en-US" sz="400" dirty="0">
                <a:latin typeface="Arial" pitchFamily="34" charset="0"/>
                <a:cs typeface="Arial" pitchFamily="34" charset="0"/>
              </a:rPr>
              <a:t>.	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671"/>
          <a:stretch/>
        </p:blipFill>
        <p:spPr>
          <a:xfrm>
            <a:off x="3779897" y="5602963"/>
            <a:ext cx="798161" cy="110885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283" r="3915" b="856"/>
          <a:stretch/>
        </p:blipFill>
        <p:spPr>
          <a:xfrm>
            <a:off x="2729697" y="3190900"/>
            <a:ext cx="1025144" cy="227901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4614329" y="6969461"/>
            <a:ext cx="688675" cy="107775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5329775" y="6969461"/>
            <a:ext cx="692737" cy="10777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6050133" y="6968961"/>
            <a:ext cx="708475" cy="107875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064" r="127" b="5465"/>
          <a:stretch/>
        </p:blipFill>
        <p:spPr>
          <a:xfrm>
            <a:off x="7505912" y="5297487"/>
            <a:ext cx="1565144" cy="145333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>
          <a:xfrm>
            <a:off x="4622849" y="5614078"/>
            <a:ext cx="2151489" cy="1080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"/>
          <a:stretch/>
        </p:blipFill>
        <p:spPr>
          <a:xfrm>
            <a:off x="4622850" y="5608521"/>
            <a:ext cx="2158391" cy="10977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602" r="2860" b="947"/>
          <a:stretch/>
        </p:blipFill>
        <p:spPr>
          <a:xfrm>
            <a:off x="6033867" y="1021694"/>
            <a:ext cx="778425" cy="96626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283" r="2848" b="2267"/>
          <a:stretch/>
        </p:blipFill>
        <p:spPr>
          <a:xfrm>
            <a:off x="6839021" y="1021694"/>
            <a:ext cx="797442" cy="9662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307"/>
          <a:stretch/>
        </p:blipFill>
        <p:spPr>
          <a:xfrm>
            <a:off x="2735539" y="1162502"/>
            <a:ext cx="1013460" cy="10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3869" y="2108828"/>
            <a:ext cx="2998826" cy="2286000"/>
            <a:chOff x="16645710" y="6426406"/>
            <a:chExt cx="14394366" cy="7315200"/>
          </a:xfrm>
        </p:grpSpPr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16998309" y="6426406"/>
              <a:ext cx="14041767" cy="7315200"/>
              <a:chOff x="17003601" y="6426406"/>
              <a:chExt cx="22526494" cy="11735404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3601" y="6426406"/>
                <a:ext cx="22526494" cy="11735404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8873200" y="10665561"/>
                <a:ext cx="7258545" cy="345645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7245490" y="7746780"/>
                <a:ext cx="3072400" cy="52614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893964" y="9590220"/>
                <a:ext cx="5376701" cy="299558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198265" y="12585811"/>
                <a:ext cx="2265895" cy="541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625129" y="12585810"/>
                <a:ext cx="2573136" cy="334123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5710" y="6426406"/>
              <a:ext cx="241935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9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1235</Words>
  <Application>Microsoft Macintosh PowerPoint</Application>
  <PresentationFormat>On-screen Show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Natalia  da Silva</cp:lastModifiedBy>
  <cp:revision>87</cp:revision>
  <dcterms:created xsi:type="dcterms:W3CDTF">2013-07-29T20:50:59Z</dcterms:created>
  <dcterms:modified xsi:type="dcterms:W3CDTF">2014-08-28T14:37:20Z</dcterms:modified>
</cp:coreProperties>
</file>