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0" r:id="rId3"/>
    <p:sldId id="259" r:id="rId4"/>
    <p:sldId id="262" r:id="rId5"/>
    <p:sldId id="271" r:id="rId6"/>
    <p:sldId id="270" r:id="rId7"/>
    <p:sldId id="280" r:id="rId8"/>
    <p:sldId id="265" r:id="rId9"/>
    <p:sldId id="279" r:id="rId10"/>
    <p:sldId id="272" r:id="rId11"/>
    <p:sldId id="269" r:id="rId12"/>
    <p:sldId id="278" r:id="rId13"/>
  </p:sldIdLst>
  <p:sldSz cx="9144000" cy="5143500" type="screen16x9"/>
  <p:notesSz cx="6858000" cy="9144000"/>
  <p:embeddedFontLst>
    <p:embeddedFont>
      <p:font typeface="Lato Black" panose="020B0604020202020204" charset="0"/>
      <p:bold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 Light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Amblas" panose="020005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200"/>
    <a:srgbClr val="F4EE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4E64B3-A048-48C9-8CFD-86C6D61E49FB}">
  <a:tblStyle styleId="{694E64B3-A048-48C9-8CFD-86C6D61E4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391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92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84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1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07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45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0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5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9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61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1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5400000" flipH="1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75" y="309449"/>
            <a:ext cx="3189789" cy="4524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Consideraciones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46" name="Google Shape;246;p28"/>
          <p:cNvGrpSpPr/>
          <p:nvPr/>
        </p:nvGrpSpPr>
        <p:grpSpPr>
          <a:xfrm>
            <a:off x="497897" y="2367800"/>
            <a:ext cx="2396741" cy="1289700"/>
            <a:chOff x="878897" y="1986800"/>
            <a:chExt cx="2396741" cy="12897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878897" y="1986800"/>
              <a:ext cx="156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MIMESIS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Acepción de la forma</a:t>
              </a:r>
              <a:endParaRPr sz="1200" b="1" dirty="0">
                <a:solidFill>
                  <a:schemeClr val="dk1"/>
                </a:solidFill>
                <a:latin typeface="Lato Light" panose="020B0604020202020204" charset="0"/>
                <a:ea typeface="Lato"/>
                <a:cs typeface="Lato"/>
                <a:sym typeface="La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endParaRPr sz="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8" name="Google Shape;248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9" name="Google Shape;249;p28"/>
          <p:cNvGrpSpPr/>
          <p:nvPr/>
        </p:nvGrpSpPr>
        <p:grpSpPr>
          <a:xfrm>
            <a:off x="4828949" y="1441349"/>
            <a:ext cx="2788867" cy="1507333"/>
            <a:chOff x="5209838" y="1060349"/>
            <a:chExt cx="3610651" cy="1507333"/>
          </a:xfrm>
        </p:grpSpPr>
        <p:sp>
          <p:nvSpPr>
            <p:cNvPr id="250" name="Google Shape;250;p28"/>
            <p:cNvSpPr txBox="1"/>
            <p:nvPr/>
          </p:nvSpPr>
          <p:spPr>
            <a:xfrm>
              <a:off x="6696488" y="1060349"/>
              <a:ext cx="2124001" cy="1507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MATERIAL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MICOTECTURA</a:t>
              </a:r>
              <a:endParaRPr lang="es-AR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Micelio del hongo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Flexible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Ecológico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Resistente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AR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1" name="Google Shape;251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2" name="Google Shape;252;p28"/>
          <p:cNvGrpSpPr/>
          <p:nvPr/>
        </p:nvGrpSpPr>
        <p:grpSpPr>
          <a:xfrm>
            <a:off x="4828948" y="3401450"/>
            <a:ext cx="2788866" cy="1289700"/>
            <a:chOff x="5209838" y="3020450"/>
            <a:chExt cx="3610650" cy="1289700"/>
          </a:xfrm>
        </p:grpSpPr>
        <p:sp>
          <p:nvSpPr>
            <p:cNvPr id="253" name="Google Shape;253;p28"/>
            <p:cNvSpPr txBox="1"/>
            <p:nvPr/>
          </p:nvSpPr>
          <p:spPr>
            <a:xfrm>
              <a:off x="6696487" y="3020450"/>
              <a:ext cx="2124001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TECNOLOGIA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err="1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IrDA</a:t>
              </a:r>
              <a:endParaRPr lang="es-AR" sz="1200" b="1" dirty="0" smtClean="0">
                <a:solidFill>
                  <a:schemeClr val="dk1"/>
                </a:solidFill>
                <a:latin typeface="Lato Light" panose="020B0604020202020204" charset="0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IA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200" b="1" dirty="0" smtClean="0">
                  <a:solidFill>
                    <a:schemeClr val="dk1"/>
                  </a:solidFill>
                  <a:latin typeface="Lato Light" panose="020B0604020202020204" charset="0"/>
                  <a:ea typeface="Lato"/>
                  <a:cs typeface="Lato"/>
                  <a:sym typeface="Lato"/>
                </a:rPr>
                <a:t>Sensores corporales</a:t>
              </a:r>
              <a:endParaRPr lang="es-AR" sz="1200" b="1" dirty="0" smtClean="0">
                <a:solidFill>
                  <a:schemeClr val="dk1"/>
                </a:solidFill>
                <a:latin typeface="Lato Light" panose="020B0604020202020204" charset="0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4" name="Google Shape;254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5" name="Google Shape;255;p28"/>
          <p:cNvGrpSpPr/>
          <p:nvPr/>
        </p:nvGrpSpPr>
        <p:grpSpPr>
          <a:xfrm>
            <a:off x="2281213" y="1109463"/>
            <a:ext cx="3814835" cy="3790597"/>
            <a:chOff x="2662213" y="676344"/>
            <a:chExt cx="3814835" cy="3790597"/>
          </a:xfrm>
        </p:grpSpPr>
        <p:sp>
          <p:nvSpPr>
            <p:cNvPr id="256" name="Google Shape;256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60" name="Google Shape;260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3" name="Google Shape;263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6" name="Google Shape;266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03 </a:t>
              </a:r>
              <a:endParaRPr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 </a:t>
              </a:r>
              <a:endParaRPr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02 </a:t>
              </a:r>
              <a:endParaRPr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590925" y="942576"/>
            <a:ext cx="7495937" cy="357089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737850" y="136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Futuras zonas de acción.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2074500" y="3623525"/>
            <a:ext cx="732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1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1268515" y="2018100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682600" y="3201829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036850" y="2603825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368428" y="2982622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12410" y="2080200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6969794" y="3652979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9;p25"/>
          <p:cNvSpPr/>
          <p:nvPr/>
        </p:nvSpPr>
        <p:spPr>
          <a:xfrm>
            <a:off x="3161050" y="1019795"/>
            <a:ext cx="124200" cy="124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ctrTitle" idx="4294967295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GRACIAS por escucharnos!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328" name="Google Shape;328;p34"/>
          <p:cNvSpPr txBox="1">
            <a:spLocks noGrp="1"/>
          </p:cNvSpPr>
          <p:nvPr>
            <p:ph type="subTitle" idx="4294967295"/>
          </p:nvPr>
        </p:nvSpPr>
        <p:spPr>
          <a:xfrm>
            <a:off x="1034300" y="2050987"/>
            <a:ext cx="6593700" cy="188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Lato"/>
                <a:ea typeface="Lato"/>
                <a:cs typeface="Lato"/>
                <a:sym typeface="Lato"/>
              </a:rPr>
              <a:t>Preguntas</a:t>
            </a:r>
            <a:r>
              <a:rPr lang="en" sz="3600" b="1" dirty="0" smtClean="0"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Contactos: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000" dirty="0" smtClean="0"/>
              <a:t>fouko</a:t>
            </a:r>
            <a:r>
              <a:rPr lang="en" sz="2000" dirty="0" smtClean="0"/>
              <a:t>@gmail.com</a:t>
            </a:r>
            <a:endParaRPr sz="2000" dirty="0"/>
          </a:p>
        </p:txBody>
      </p:sp>
      <p:sp>
        <p:nvSpPr>
          <p:cNvPr id="329" name="Google Shape;329;p34"/>
          <p:cNvSpPr/>
          <p:nvPr/>
        </p:nvSpPr>
        <p:spPr>
          <a:xfrm>
            <a:off x="6317899" y="481315"/>
            <a:ext cx="1068077" cy="97153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2">
                    <a:lumMod val="50000"/>
                  </a:schemeClr>
                </a:solidFill>
                <a:latin typeface="Lato Light" panose="020B0604020202020204" charset="0"/>
              </a:rPr>
              <a:t>Nuestro enfoque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5400" dirty="0" smtClean="0">
                <a:solidFill>
                  <a:schemeClr val="tx2">
                    <a:lumMod val="50000"/>
                  </a:schemeClr>
                </a:solidFill>
                <a:latin typeface="Lato Light" panose="020B0604020202020204" charset="0"/>
              </a:rPr>
              <a:t>d</a:t>
            </a:r>
            <a:r>
              <a:rPr lang="en" sz="5400" dirty="0" smtClean="0">
                <a:solidFill>
                  <a:schemeClr val="tx2">
                    <a:lumMod val="50000"/>
                  </a:schemeClr>
                </a:solidFill>
                <a:latin typeface="Lato Light" panose="020B0604020202020204" charset="0"/>
              </a:rPr>
              <a:t>etermina la realidad</a:t>
            </a:r>
            <a:r>
              <a:rPr lang="en" sz="5400" dirty="0" smtClean="0">
                <a:solidFill>
                  <a:schemeClr val="tx2">
                    <a:lumMod val="50000"/>
                  </a:schemeClr>
                </a:solidFill>
                <a:latin typeface="Lato Light" panose="020B0604020202020204" charset="0"/>
              </a:rPr>
              <a:t>.</a:t>
            </a:r>
            <a:endParaRPr sz="5400" dirty="0">
              <a:solidFill>
                <a:schemeClr val="tx2">
                  <a:lumMod val="50000"/>
                </a:schemeClr>
              </a:solidFill>
              <a:latin typeface="Lato Light" panose="020B0604020202020204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034300" y="1007997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  <a:latin typeface="Lato Black" panose="020B0604020202020204" charset="0"/>
              </a:rPr>
              <a:t>Desafío</a:t>
            </a:r>
            <a:r>
              <a:rPr lang="en" dirty="0" smtClean="0">
                <a:solidFill>
                  <a:schemeClr val="accent1">
                    <a:lumMod val="75000"/>
                  </a:schemeClr>
                </a:solidFill>
                <a:latin typeface="Amblas" panose="02000500000000000000" pitchFamily="2" charset="0"/>
              </a:rPr>
              <a:t> </a:t>
            </a:r>
            <a:endParaRPr dirty="0">
              <a:solidFill>
                <a:schemeClr val="accent1">
                  <a:lumMod val="75000"/>
                </a:schemeClr>
              </a:solidFill>
              <a:latin typeface="Amblas" panose="02000500000000000000" pitchFamily="2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1034300" y="2167797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Lato Light" panose="020B0604020202020204" charset="0"/>
              </a:rPr>
              <a:t>“Vuelo inalambrico”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Lato Light" panose="020B0604020202020204" charset="0"/>
              </a:rPr>
              <a:t>Proponer un concepto de aeronave sin cables, </a:t>
            </a:r>
            <a:r>
              <a:rPr lang="es-AR" dirty="0" smtClean="0">
                <a:solidFill>
                  <a:schemeClr val="tx1"/>
                </a:solidFill>
                <a:latin typeface="Lato Light" panose="020B0604020202020204" charset="0"/>
              </a:rPr>
              <a:t>c</a:t>
            </a:r>
            <a:r>
              <a:rPr lang="en" dirty="0" smtClean="0">
                <a:solidFill>
                  <a:schemeClr val="tx1"/>
                </a:solidFill>
                <a:latin typeface="Lato Light" panose="020B0604020202020204" charset="0"/>
              </a:rPr>
              <a:t>onectores y perforaciones.</a:t>
            </a:r>
            <a:endParaRPr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ctrTitle" idx="4294967295"/>
          </p:nvPr>
        </p:nvSpPr>
        <p:spPr>
          <a:xfrm>
            <a:off x="994555" y="879526"/>
            <a:ext cx="700901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  <a:latin typeface="Lato Black" panose="020B0604020202020204" charset="0"/>
              </a:rPr>
              <a:t>Problemática de acción.</a:t>
            </a:r>
            <a:endParaRPr sz="4800" dirty="0">
              <a:solidFill>
                <a:schemeClr val="accent1">
                  <a:lumMod val="75000"/>
                </a:schemeClr>
              </a:solidFill>
              <a:latin typeface="Lato Black" panose="020B0604020202020204" charset="0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294967295"/>
          </p:nvPr>
        </p:nvSpPr>
        <p:spPr>
          <a:xfrm>
            <a:off x="994555" y="2176082"/>
            <a:ext cx="7760379" cy="1450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“Las operaciones de búsqueda y salvamento actuales en el ACONCAGUA son costosas y extensas”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ctrTitle" idx="4294967295"/>
          </p:nvPr>
        </p:nvSpPr>
        <p:spPr>
          <a:xfrm>
            <a:off x="1411550" y="1095450"/>
            <a:ext cx="565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78 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294967295"/>
          </p:nvPr>
        </p:nvSpPr>
        <p:spPr>
          <a:xfrm>
            <a:off x="1411550" y="1881559"/>
            <a:ext cx="565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Cantidad de busquedas anuales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1411550" y="2683418"/>
            <a:ext cx="565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U$D 72.000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1411550" y="3496316"/>
            <a:ext cx="565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Costo por busqueda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7" name="Google Shape;365;p37"/>
          <p:cNvGrpSpPr/>
          <p:nvPr/>
        </p:nvGrpSpPr>
        <p:grpSpPr>
          <a:xfrm>
            <a:off x="501735" y="1587674"/>
            <a:ext cx="695597" cy="587769"/>
            <a:chOff x="3918650" y="293075"/>
            <a:chExt cx="488500" cy="412775"/>
          </a:xfrm>
        </p:grpSpPr>
        <p:sp>
          <p:nvSpPr>
            <p:cNvPr id="18" name="Google Shape;36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36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36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21" name="Google Shape;511;p37"/>
          <p:cNvSpPr/>
          <p:nvPr/>
        </p:nvSpPr>
        <p:spPr>
          <a:xfrm>
            <a:off x="501735" y="3106952"/>
            <a:ext cx="789718" cy="62096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396423" y="1552519"/>
            <a:ext cx="86328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600" dirty="0" smtClean="0">
                <a:solidFill>
                  <a:schemeClr val="lt1"/>
                </a:solidFill>
              </a:rPr>
              <a:t>U$D 5.616.000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Lato Light" panose="020B0604020202020204" charset="0"/>
              </a:rPr>
              <a:t>Costo an</a:t>
            </a:r>
            <a:r>
              <a:rPr lang="es-AR" sz="2800" dirty="0" smtClean="0">
                <a:latin typeface="Lato Light" panose="020B0604020202020204" charset="0"/>
              </a:rPr>
              <a:t>n</a:t>
            </a:r>
            <a:r>
              <a:rPr lang="en" sz="2800" dirty="0" smtClean="0">
                <a:latin typeface="Lato Light" panose="020B0604020202020204" charset="0"/>
              </a:rPr>
              <a:t>ual TOTAL</a:t>
            </a:r>
            <a:endParaRPr lang="en" sz="2800" dirty="0" smtClean="0">
              <a:latin typeface="Lato Light" panose="020B0604020202020204" charset="0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01" y="312042"/>
            <a:ext cx="6034500" cy="744300"/>
          </a:xfrm>
        </p:spPr>
        <p:txBody>
          <a:bodyPr/>
          <a:lstStyle/>
          <a:p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ESTADISTICAS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0" y="1056341"/>
            <a:ext cx="7371715" cy="32177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5488" y="4257452"/>
            <a:ext cx="5971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latin typeface="Lato Light" panose="020B0604020202020204" charset="0"/>
                <a:cs typeface="Arial" panose="020B0604020202020204" pitchFamily="34" charset="0"/>
              </a:rPr>
              <a:t>Reducción </a:t>
            </a:r>
            <a:r>
              <a:rPr lang="es-AR" b="1" dirty="0">
                <a:latin typeface="Lato Light" panose="020B0604020202020204" charset="0"/>
                <a:cs typeface="Arial" panose="020B0604020202020204" pitchFamily="34" charset="0"/>
              </a:rPr>
              <a:t>en 95% en horas de vuelo y </a:t>
            </a:r>
            <a:r>
              <a:rPr lang="es-AR" b="1" dirty="0" smtClean="0">
                <a:latin typeface="Lato Light" panose="020B0604020202020204" charset="0"/>
                <a:cs typeface="Arial" panose="020B0604020202020204" pitchFamily="34" charset="0"/>
              </a:rPr>
              <a:t>reducción </a:t>
            </a:r>
            <a:r>
              <a:rPr lang="es-AR" b="1" dirty="0">
                <a:latin typeface="Lato Light" panose="020B0604020202020204" charset="0"/>
                <a:cs typeface="Arial" panose="020B0604020202020204" pitchFamily="34" charset="0"/>
              </a:rPr>
              <a:t>en 83% en costo en operativos </a:t>
            </a:r>
            <a:r>
              <a:rPr lang="es-AR" b="1" dirty="0" smtClean="0">
                <a:latin typeface="Lato Light" panose="020B0604020202020204" charset="0"/>
                <a:cs typeface="Arial" panose="020B0604020202020204" pitchFamily="34" charset="0"/>
              </a:rPr>
              <a:t>anuales.</a:t>
            </a:r>
            <a:endParaRPr lang="es-AR" b="1" dirty="0">
              <a:latin typeface="Lato Light" panose="020B060402020202020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6202" y="1500027"/>
            <a:ext cx="523982" cy="24555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5772364" y="1677849"/>
            <a:ext cx="523982" cy="23085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582220" y="3805983"/>
            <a:ext cx="523982" cy="152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248382" y="3621808"/>
            <a:ext cx="523982" cy="3673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3339101" y="1325366"/>
            <a:ext cx="113016" cy="1130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3339101" y="1757999"/>
            <a:ext cx="113016" cy="1130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6881973" y="1494889"/>
            <a:ext cx="113016" cy="1130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6881973" y="1886426"/>
            <a:ext cx="113016" cy="1130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5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37850" y="1050925"/>
            <a:ext cx="33117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Diseño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737849" y="2009100"/>
            <a:ext cx="5960901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Redefiniendo</a:t>
            </a:r>
            <a:r>
              <a:rPr lang="en" dirty="0" smtClean="0"/>
              <a:t> el concepto de un modelo de helicoptero (LAMA), se sustrajo la mímesis de la Libélula. 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-30822" y="10274"/>
            <a:ext cx="9144000" cy="514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13" y="517525"/>
            <a:ext cx="4374421" cy="2998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r="16845"/>
          <a:stretch/>
        </p:blipFill>
        <p:spPr>
          <a:xfrm>
            <a:off x="-161044" y="-90591"/>
            <a:ext cx="4763653" cy="5037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84" y="3192795"/>
            <a:ext cx="1208354" cy="828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23" y="2963039"/>
            <a:ext cx="1387062" cy="950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98" y="2983484"/>
            <a:ext cx="1213667" cy="8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153</Words>
  <Application>Microsoft Office PowerPoint</Application>
  <PresentationFormat>On-screen Show (16:9)</PresentationFormat>
  <Paragraphs>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Lato Black</vt:lpstr>
      <vt:lpstr>Calibri</vt:lpstr>
      <vt:lpstr>Lato Light</vt:lpstr>
      <vt:lpstr>Lato</vt:lpstr>
      <vt:lpstr>Arial</vt:lpstr>
      <vt:lpstr>Amblas</vt:lpstr>
      <vt:lpstr>Silvia template</vt:lpstr>
      <vt:lpstr>PowerPoint Presentation</vt:lpstr>
      <vt:lpstr>PowerPoint Presentation</vt:lpstr>
      <vt:lpstr>1. Desafío </vt:lpstr>
      <vt:lpstr>Problemática de acción.</vt:lpstr>
      <vt:lpstr>78 </vt:lpstr>
      <vt:lpstr>U$D 5.616.000</vt:lpstr>
      <vt:lpstr>ESTADISTICAS</vt:lpstr>
      <vt:lpstr>Diseño</vt:lpstr>
      <vt:lpstr>PowerPoint Presentation</vt:lpstr>
      <vt:lpstr>Consideraciones</vt:lpstr>
      <vt:lpstr>Futuras zonas de acción.</vt:lpstr>
      <vt:lpstr>GRACIAS por escucharnos!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Joaquin Ortubia</dc:creator>
  <cp:lastModifiedBy>Joaquin Ortubia</cp:lastModifiedBy>
  <cp:revision>14</cp:revision>
  <dcterms:modified xsi:type="dcterms:W3CDTF">2019-10-19T18:59:53Z</dcterms:modified>
</cp:coreProperties>
</file>