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1"/>
  </p:notesMasterIdLst>
  <p:sldIdLst>
    <p:sldId id="256" r:id="rId2"/>
    <p:sldId id="257" r:id="rId3"/>
    <p:sldId id="258" r:id="rId4"/>
    <p:sldId id="290" r:id="rId5"/>
    <p:sldId id="259" r:id="rId6"/>
    <p:sldId id="284" r:id="rId7"/>
    <p:sldId id="260" r:id="rId8"/>
    <p:sldId id="261" r:id="rId9"/>
    <p:sldId id="262" r:id="rId10"/>
    <p:sldId id="263" r:id="rId11"/>
    <p:sldId id="286" r:id="rId12"/>
    <p:sldId id="264" r:id="rId13"/>
    <p:sldId id="287" r:id="rId14"/>
    <p:sldId id="266" r:id="rId15"/>
    <p:sldId id="267" r:id="rId16"/>
    <p:sldId id="269" r:id="rId17"/>
    <p:sldId id="288" r:id="rId18"/>
    <p:sldId id="289" r:id="rId19"/>
    <p:sldId id="276" r:id="rId20"/>
    <p:sldId id="272" r:id="rId21"/>
    <p:sldId id="273" r:id="rId22"/>
    <p:sldId id="274" r:id="rId23"/>
    <p:sldId id="275" r:id="rId24"/>
    <p:sldId id="278" r:id="rId25"/>
    <p:sldId id="285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6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F432-F455-4042-8DF2-632F7E12F65A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B3BA-AA34-CA46-B764-C87B8142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F1D6B-B099-41F2-A2EF-030EB4D669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underlined areas should be replaced with explanations as appropriate. </a:t>
            </a:r>
          </a:p>
          <a:p>
            <a:r>
              <a:rPr lang="en-US" smtClean="0"/>
              <a:t> If the answer is “none” please write “none”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CBBF-1367-4C3A-ACC9-8E4957B2EC7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April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April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April 25,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achbar/network-securit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chbar/network-secur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788" y="780473"/>
            <a:ext cx="7943272" cy="2152650"/>
          </a:xfrm>
        </p:spPr>
        <p:txBody>
          <a:bodyPr/>
          <a:lstStyle/>
          <a:p>
            <a:r>
              <a:rPr lang="en-US" sz="4800" dirty="0" smtClean="0"/>
              <a:t>Update on IT for </a:t>
            </a:r>
            <a:r>
              <a:rPr lang="en-US" sz="4800" strike="sngStrike" dirty="0" smtClean="0"/>
              <a:t>Dummy</a:t>
            </a:r>
            <a:r>
              <a:rPr lang="en-US" sz="4800" dirty="0" smtClean="0"/>
              <a:t> Busy Plastic Surgeons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569" y="3468624"/>
            <a:ext cx="6172200" cy="685800"/>
          </a:xfrm>
        </p:spPr>
        <p:txBody>
          <a:bodyPr/>
          <a:lstStyle/>
          <a:p>
            <a:r>
              <a:rPr lang="en-US" dirty="0" smtClean="0"/>
              <a:t>Malware and EMR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6423" y="5056909"/>
            <a:ext cx="4778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James M. Nachbar, MD, FACS</a:t>
            </a:r>
          </a:p>
          <a:p>
            <a:r>
              <a:rPr lang="en-US" dirty="0" smtClean="0"/>
              <a:t>Hot Topics</a:t>
            </a:r>
          </a:p>
          <a:p>
            <a:r>
              <a:rPr lang="en-US" dirty="0" smtClean="0"/>
              <a:t>April 2014</a:t>
            </a:r>
          </a:p>
          <a:p>
            <a:r>
              <a:rPr lang="en-US" dirty="0">
                <a:hlinkClick r:id="rId2"/>
              </a:rPr>
              <a:t>https://github.com/nachbar/network-</a:t>
            </a:r>
            <a:r>
              <a:rPr lang="en-US" dirty="0" smtClean="0">
                <a:hlinkClick r:id="rId2"/>
              </a:rPr>
              <a:t>security</a:t>
            </a:r>
            <a:endParaRPr lang="en-US" dirty="0" smtClean="0"/>
          </a:p>
          <a:p>
            <a:r>
              <a:rPr lang="en-US" dirty="0" smtClean="0"/>
              <a:t>Or Google “Nachbar </a:t>
            </a:r>
            <a:r>
              <a:rPr lang="en-US" dirty="0" err="1" smtClean="0"/>
              <a:t>Github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2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733" y="685801"/>
            <a:ext cx="7653867" cy="3657599"/>
          </a:xfrm>
        </p:spPr>
        <p:txBody>
          <a:bodyPr/>
          <a:lstStyle/>
          <a:p>
            <a:r>
              <a:rPr lang="en-US" dirty="0" smtClean="0"/>
              <a:t>If you are a HIPAA covered entity (i.e., you bill insurance electronically), </a:t>
            </a:r>
            <a:r>
              <a:rPr lang="en-US" sz="2400" dirty="0" smtClean="0">
                <a:solidFill>
                  <a:srgbClr val="FFFF00"/>
                </a:solidFill>
              </a:rPr>
              <a:t>you must perform a security review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You must conduct a risk assessment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You must decide what to do about the risks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Security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39" y="685801"/>
            <a:ext cx="7824893" cy="3657599"/>
          </a:xfrm>
        </p:spPr>
        <p:txBody>
          <a:bodyPr/>
          <a:lstStyle/>
          <a:p>
            <a:r>
              <a:rPr lang="en-US" dirty="0" smtClean="0"/>
              <a:t>You are not fined because you are hacked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You are fined because either </a:t>
            </a:r>
            <a:r>
              <a:rPr lang="en-US" sz="2800" dirty="0">
                <a:solidFill>
                  <a:srgbClr val="FFFF00"/>
                </a:solidFill>
              </a:rPr>
              <a:t>y</a:t>
            </a:r>
            <a:r>
              <a:rPr lang="en-US" sz="2800" dirty="0" smtClean="0">
                <a:solidFill>
                  <a:srgbClr val="FFFF00"/>
                </a:solidFill>
              </a:rPr>
              <a:t>ou did not conduct a risk assessment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Or you did not decide what to do about the risks (and do it!)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Security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HSS.GOV HIPAA website and review security rule information</a:t>
            </a:r>
          </a:p>
          <a:p>
            <a:endParaRPr lang="en-US" dirty="0"/>
          </a:p>
          <a:p>
            <a:r>
              <a:rPr lang="en-US" dirty="0" smtClean="0"/>
              <a:t>Consider looking at the PCI (Payment Card Industry security standard) for specific guidance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Guidance –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4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667" y="685801"/>
            <a:ext cx="8271933" cy="3657599"/>
          </a:xfrm>
        </p:spPr>
        <p:txBody>
          <a:bodyPr/>
          <a:lstStyle/>
          <a:p>
            <a:r>
              <a:rPr lang="en-US" dirty="0" smtClean="0"/>
              <a:t>All Internet communication is by “Packets”</a:t>
            </a:r>
          </a:p>
          <a:p>
            <a:r>
              <a:rPr lang="en-US" dirty="0" smtClean="0"/>
              <a:t>Every Packet has a source and a destination</a:t>
            </a:r>
          </a:p>
          <a:p>
            <a:r>
              <a:rPr lang="en-US" dirty="0" smtClean="0"/>
              <a:t>An Address is an “IP Address” (like 10.59.23.23), like a Street Address, plus a “Port” (a number from 1 to 65,535), like an Apartment Number within the building with the address</a:t>
            </a:r>
          </a:p>
          <a:p>
            <a:r>
              <a:rPr lang="en-US" dirty="0" smtClean="0"/>
              <a:t>Every Source and every Destination is both an IP Address and a Port</a:t>
            </a:r>
          </a:p>
          <a:p>
            <a:r>
              <a:rPr lang="en-US" dirty="0" smtClean="0"/>
              <a:t>A Firewall can block Packets based on their Source and Destination IP Address and/or 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3800" y="905935"/>
            <a:ext cx="6096000" cy="3657599"/>
          </a:xfrm>
        </p:spPr>
        <p:txBody>
          <a:bodyPr/>
          <a:lstStyle/>
          <a:p>
            <a:r>
              <a:rPr lang="en-US" dirty="0" smtClean="0"/>
              <a:t>Probably the most common way for viruses and other malware to enter your office</a:t>
            </a:r>
            <a:endParaRPr lang="en-US" dirty="0"/>
          </a:p>
          <a:p>
            <a:r>
              <a:rPr lang="en-US" dirty="0" smtClean="0"/>
              <a:t>If you let your staff read email on your office network, you are at risk</a:t>
            </a:r>
            <a:endParaRPr lang="en-US" dirty="0"/>
          </a:p>
          <a:p>
            <a:r>
              <a:rPr lang="en-US" dirty="0" smtClean="0"/>
              <a:t>They don’t know what to look for.</a:t>
            </a:r>
            <a:endParaRPr lang="en-US" dirty="0"/>
          </a:p>
          <a:p>
            <a:r>
              <a:rPr lang="en-US" dirty="0" smtClean="0"/>
              <a:t>Subject: “Is this you in this picture?”</a:t>
            </a:r>
          </a:p>
          <a:p>
            <a:r>
              <a:rPr lang="en-US" dirty="0" smtClean="0"/>
              <a:t>They click on the link, and the virus is installed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– the biggest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4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5333" y="1024468"/>
            <a:ext cx="6096000" cy="3657599"/>
          </a:xfrm>
        </p:spPr>
        <p:txBody>
          <a:bodyPr/>
          <a:lstStyle/>
          <a:p>
            <a:r>
              <a:rPr lang="en-US" dirty="0" smtClean="0"/>
              <a:t>Should not allow staff to read email with attachments on your office network</a:t>
            </a:r>
          </a:p>
          <a:p>
            <a:r>
              <a:rPr lang="en-US" dirty="0" smtClean="0"/>
              <a:t>One solution: separate network for email</a:t>
            </a:r>
          </a:p>
          <a:p>
            <a:r>
              <a:rPr lang="en-US" dirty="0" smtClean="0"/>
              <a:t>Another solution: modified webmail browser that does not download attachments – can use browser on separate network to view attachments if needed</a:t>
            </a:r>
          </a:p>
          <a:p>
            <a:r>
              <a:rPr lang="en-US" dirty="0" smtClean="0"/>
              <a:t>Either way, you need firewall/proxy server to prevent access around your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– the biggest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4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0" y="914401"/>
            <a:ext cx="6096000" cy="3657599"/>
          </a:xfrm>
        </p:spPr>
        <p:txBody>
          <a:bodyPr/>
          <a:lstStyle/>
          <a:p>
            <a:r>
              <a:rPr lang="en-US" dirty="0" smtClean="0"/>
              <a:t>Second most common way for viruses to enter your office</a:t>
            </a:r>
          </a:p>
          <a:p>
            <a:r>
              <a:rPr lang="en-US" dirty="0" smtClean="0"/>
              <a:t>Huge time waster</a:t>
            </a:r>
          </a:p>
          <a:p>
            <a:r>
              <a:rPr lang="en-US" dirty="0" smtClean="0"/>
              <a:t>But there may be sites your staff needs to use for their jobs</a:t>
            </a:r>
          </a:p>
          <a:p>
            <a:r>
              <a:rPr lang="en-US" dirty="0" smtClean="0"/>
              <a:t>Solution:  Proxy server to limit web surfing</a:t>
            </a:r>
          </a:p>
          <a:p>
            <a:r>
              <a:rPr lang="en-US" dirty="0" smtClean="0"/>
              <a:t>Solution:  Do browsing from a computer not on the office network – tablet / phone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Monday at 9AM in the Exhibits:  “Practice Builder” with instructions for Proxy 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199" y="685801"/>
            <a:ext cx="8144933" cy="4504266"/>
          </a:xfrm>
        </p:spPr>
        <p:txBody>
          <a:bodyPr>
            <a:normAutofit/>
          </a:bodyPr>
          <a:lstStyle/>
          <a:p>
            <a:r>
              <a:rPr lang="en-US" dirty="0" smtClean="0"/>
              <a:t>External Firewall – control traffic into and out of your office.  Can be home grown, or commercially available multi-function</a:t>
            </a:r>
          </a:p>
          <a:p>
            <a:r>
              <a:rPr lang="en-US" dirty="0" smtClean="0"/>
              <a:t>Shared Network Folders – no folder should be WRITABLE by your staff and also EXECUTABLE</a:t>
            </a:r>
          </a:p>
          <a:p>
            <a:r>
              <a:rPr lang="en-US" dirty="0" smtClean="0"/>
              <a:t>Anti-Virus Software – to catch and stop viruses that get in</a:t>
            </a:r>
          </a:p>
          <a:p>
            <a:r>
              <a:rPr lang="en-US" dirty="0" smtClean="0"/>
              <a:t>Updating your software – there are defects in all software, and when those defects are found, they can be exploited.  Updated software has been protected from those (known) exploits</a:t>
            </a:r>
          </a:p>
          <a:p>
            <a:r>
              <a:rPr lang="en-US" dirty="0" smtClean="0"/>
              <a:t>External Access Software – </a:t>
            </a:r>
            <a:r>
              <a:rPr lang="en-US" dirty="0" err="1" smtClean="0"/>
              <a:t>GoTo</a:t>
            </a:r>
            <a:r>
              <a:rPr lang="en-US" dirty="0" smtClean="0"/>
              <a:t> products, </a:t>
            </a:r>
            <a:r>
              <a:rPr lang="en-US" dirty="0" err="1" smtClean="0"/>
              <a:t>LogMeIn</a:t>
            </a:r>
            <a:r>
              <a:rPr lang="en-US" dirty="0" smtClean="0"/>
              <a:t>, etc. – should only be enabled when needed, not left on all the time for the convenience of your vendors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133" y="5334000"/>
            <a:ext cx="8585199" cy="914400"/>
          </a:xfrm>
        </p:spPr>
        <p:txBody>
          <a:bodyPr/>
          <a:lstStyle/>
          <a:p>
            <a:r>
              <a:rPr lang="en-US" dirty="0" smtClean="0"/>
              <a:t>Beyond Browsing and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6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199" y="685801"/>
            <a:ext cx="8144933" cy="4504266"/>
          </a:xfrm>
        </p:spPr>
        <p:txBody>
          <a:bodyPr>
            <a:normAutofit/>
          </a:bodyPr>
          <a:lstStyle/>
          <a:p>
            <a:r>
              <a:rPr lang="en-US" dirty="0" smtClean="0"/>
              <a:t>Credit Card Numbers – DO NOT STORE CREDIT CARD NUMBERS  -- think of Target.  You can be liable for the fraudulent charges that result</a:t>
            </a:r>
          </a:p>
          <a:p>
            <a:r>
              <a:rPr lang="en-US" dirty="0" smtClean="0"/>
              <a:t>Don’t use common passwords: 123456, password, pa55w0rd, a pet or child, etc.</a:t>
            </a:r>
          </a:p>
          <a:p>
            <a:r>
              <a:rPr lang="en-US" dirty="0" smtClean="0"/>
              <a:t>Separate, non-</a:t>
            </a:r>
            <a:r>
              <a:rPr lang="en-US" dirty="0" err="1" smtClean="0"/>
              <a:t>rememberable</a:t>
            </a:r>
            <a:r>
              <a:rPr lang="en-US" dirty="0" smtClean="0"/>
              <a:t> password for every site.   You need a way to keep an encrypted list, e.g. 1Password</a:t>
            </a:r>
          </a:p>
          <a:p>
            <a:r>
              <a:rPr lang="en-US" dirty="0" smtClean="0"/>
              <a:t>Use encryption when accessing the Internet, e.g. https.  Also, make sure your email clients use the encrypted ports only, especially on laptops that you take outside of the office.</a:t>
            </a:r>
          </a:p>
          <a:p>
            <a:r>
              <a:rPr lang="en-US" dirty="0" smtClean="0"/>
              <a:t>Wireless networks are easy to snoop – use password protection (WPA, not WEP)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133" y="5334000"/>
            <a:ext cx="8585199" cy="914400"/>
          </a:xfrm>
        </p:spPr>
        <p:txBody>
          <a:bodyPr/>
          <a:lstStyle/>
          <a:p>
            <a:r>
              <a:rPr lang="en-US" dirty="0" smtClean="0"/>
              <a:t>Beyond Browsing and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9864" y="608832"/>
            <a:ext cx="7021176" cy="4190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Iptables</a:t>
            </a:r>
            <a:r>
              <a:rPr lang="en-US" dirty="0" smtClean="0"/>
              <a:t> system (free) within Ubuntu (free) is probably the most powerful – control incoming and outgoing</a:t>
            </a:r>
          </a:p>
          <a:p>
            <a:r>
              <a:rPr lang="en-US" dirty="0" smtClean="0"/>
              <a:t>Can be set to allow specific “ports” in or out to specific numeric “IP Addresses”</a:t>
            </a:r>
          </a:p>
          <a:p>
            <a:r>
              <a:rPr lang="en-US" dirty="0" smtClean="0"/>
              <a:t>Your vendors should cooperate by operating outside “standard” ports, like 80 and 443, so your firewall can block the standard ports without preventing their programs from working</a:t>
            </a:r>
          </a:p>
          <a:p>
            <a:r>
              <a:rPr lang="en-US" dirty="0" smtClean="0"/>
              <a:t>You have to ask which ports have to be opened when you sign up for a service – ironically, credit card processors are the worst, often requiring 443 (https) to be open in order to work!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385175" cy="1431925"/>
          </a:xfrm>
        </p:spPr>
        <p:txBody>
          <a:bodyPr/>
          <a:lstStyle/>
          <a:p>
            <a:pPr algn="ctr" eaLnBrk="1" hangingPunct="1"/>
            <a:r>
              <a:rPr lang="en-US" sz="3200" b="0" dirty="0" smtClean="0">
                <a:effectLst/>
                <a:latin typeface="Arial" charset="0"/>
              </a:rPr>
              <a:t>Hot Topics</a:t>
            </a:r>
            <a:br>
              <a:rPr lang="en-US" sz="3200" b="0" dirty="0" smtClean="0">
                <a:effectLst/>
                <a:latin typeface="Arial" charset="0"/>
              </a:rPr>
            </a:br>
            <a:r>
              <a:rPr lang="en-US" sz="3200" dirty="0" smtClean="0">
                <a:effectLst/>
                <a:latin typeface="Arial" charset="0"/>
              </a:rPr>
              <a:t>April 25</a:t>
            </a:r>
            <a:r>
              <a:rPr lang="en-US" sz="3200" b="0" dirty="0" smtClean="0">
                <a:effectLst/>
                <a:latin typeface="Arial" charset="0"/>
              </a:rPr>
              <a:t>, 2014</a:t>
            </a:r>
            <a:br>
              <a:rPr lang="en-US" sz="3200" b="0" dirty="0" smtClean="0">
                <a:effectLst/>
                <a:latin typeface="Arial" charset="0"/>
              </a:rPr>
            </a:br>
            <a:r>
              <a:rPr lang="en-US" sz="3200" b="0" dirty="0" smtClean="0">
                <a:effectLst/>
              </a:rPr>
              <a:t>Relevant Industry Relationships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8540750" cy="4191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3600" dirty="0" smtClean="0"/>
              <a:t>I have the following relationships with </a:t>
            </a:r>
            <a:r>
              <a:rPr lang="en-US" sz="4000" b="1" u="sng" dirty="0" smtClean="0"/>
              <a:t>Practice Enhancement Specialists </a:t>
            </a:r>
            <a:r>
              <a:rPr lang="en-US" sz="2800" b="1" u="sng" dirty="0" smtClean="0"/>
              <a:t>(formerly Inform Solutions/Mentor Solutions)</a:t>
            </a:r>
            <a:r>
              <a:rPr lang="en-US" sz="3600" dirty="0" smtClean="0"/>
              <a:t>: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Author of the </a:t>
            </a:r>
            <a:r>
              <a:rPr lang="en-US" dirty="0" err="1" smtClean="0"/>
              <a:t>InSched</a:t>
            </a:r>
            <a:r>
              <a:rPr lang="en-US" dirty="0" smtClean="0"/>
              <a:t> Scheduling Program &amp; </a:t>
            </a:r>
            <a:r>
              <a:rPr lang="en-US" dirty="0" err="1" smtClean="0"/>
              <a:t>IntelliPract</a:t>
            </a:r>
            <a:r>
              <a:rPr lang="en-US" dirty="0" smtClean="0"/>
              <a:t> Billing System </a:t>
            </a:r>
            <a:r>
              <a:rPr lang="en-US" smtClean="0"/>
              <a:t>and Paperless Charting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Author of </a:t>
            </a:r>
            <a:r>
              <a:rPr lang="en-US" dirty="0" err="1" smtClean="0"/>
              <a:t>PatientConnection</a:t>
            </a:r>
            <a:r>
              <a:rPr lang="en-US" dirty="0" smtClean="0"/>
              <a:t> appointment reminder and lead management system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I receive royalties for sales, maintenance, and operation of those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the permissions on your network servers</a:t>
            </a:r>
          </a:p>
          <a:p>
            <a:endParaRPr lang="en-US" dirty="0"/>
          </a:p>
          <a:p>
            <a:r>
              <a:rPr lang="en-US" dirty="0" smtClean="0"/>
              <a:t>If “executable” files are “writable” from the logins used by staff computers, a virus that gets into any one computer can easily copy itself into the writable executable files</a:t>
            </a:r>
          </a:p>
          <a:p>
            <a:endParaRPr lang="en-US" dirty="0"/>
          </a:p>
          <a:p>
            <a:r>
              <a:rPr lang="en-US" dirty="0" smtClean="0"/>
              <a:t>Ask what the “minimum required permissions” are</a:t>
            </a:r>
          </a:p>
          <a:p>
            <a:endParaRPr lang="en-US" dirty="0"/>
          </a:p>
          <a:p>
            <a:r>
              <a:rPr lang="en-US" dirty="0" smtClean="0"/>
              <a:t>The loosest security is the easiest to design and support</a:t>
            </a:r>
          </a:p>
          <a:p>
            <a:endParaRPr lang="en-US" dirty="0"/>
          </a:p>
          <a:p>
            <a:r>
              <a:rPr lang="en-US" dirty="0" smtClean="0"/>
              <a:t>If the vendors won</a:t>
            </a:r>
            <a:r>
              <a:rPr lang="fr-FR" dirty="0" smtClean="0"/>
              <a:t>’</a:t>
            </a:r>
            <a:r>
              <a:rPr lang="en-US" dirty="0" smtClean="0"/>
              <a:t>t cooperate in your security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Network 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Microsoft Windows is defective</a:t>
            </a:r>
          </a:p>
          <a:p>
            <a:endParaRPr lang="en-US" dirty="0"/>
          </a:p>
          <a:p>
            <a:r>
              <a:rPr lang="en-US" dirty="0" smtClean="0"/>
              <a:t>Apple OS X is defective</a:t>
            </a:r>
          </a:p>
          <a:p>
            <a:endParaRPr lang="en-US" dirty="0"/>
          </a:p>
          <a:p>
            <a:r>
              <a:rPr lang="en-US" dirty="0" smtClean="0"/>
              <a:t>People have written programs that take advantage of those defects</a:t>
            </a:r>
          </a:p>
          <a:p>
            <a:endParaRPr lang="en-US" dirty="0"/>
          </a:p>
          <a:p>
            <a:r>
              <a:rPr lang="en-US" dirty="0" smtClean="0"/>
              <a:t>ZERO HOUR viruses – released as soon as new defects are discovered, and spread by email and websites before the anti-virus software has been updated to look for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Anti-Virus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need to update operating system software, email software, and browsers, because they are exposed to the Internet</a:t>
            </a:r>
          </a:p>
          <a:p>
            <a:endParaRPr lang="en-US" dirty="0"/>
          </a:p>
          <a:p>
            <a:r>
              <a:rPr lang="en-US" dirty="0" smtClean="0"/>
              <a:t>Defects in those programs are discovered and are the basis of new virus design</a:t>
            </a:r>
          </a:p>
          <a:p>
            <a:endParaRPr lang="en-US" dirty="0"/>
          </a:p>
          <a:p>
            <a:r>
              <a:rPr lang="en-US" dirty="0" smtClean="0"/>
              <a:t>Also need to update Anti-Virus programs frequently, so they know about new viruses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convenient for your vendor support staff</a:t>
            </a:r>
          </a:p>
          <a:p>
            <a:endParaRPr lang="en-US" dirty="0"/>
          </a:p>
          <a:p>
            <a:r>
              <a:rPr lang="en-US" dirty="0" smtClean="0"/>
              <a:t>Can open an entry point into your system</a:t>
            </a:r>
          </a:p>
          <a:p>
            <a:endParaRPr lang="en-US" dirty="0"/>
          </a:p>
          <a:p>
            <a:r>
              <a:rPr lang="en-US" dirty="0" smtClean="0"/>
              <a:t>E.g., Citrix “</a:t>
            </a:r>
            <a:r>
              <a:rPr lang="en-US" dirty="0" err="1" smtClean="0"/>
              <a:t>GoTo</a:t>
            </a:r>
            <a:r>
              <a:rPr lang="en-US" dirty="0" smtClean="0"/>
              <a:t>” applications can run on port 8200 so you don’t need to open standard ports</a:t>
            </a:r>
          </a:p>
          <a:p>
            <a:endParaRPr lang="en-US" dirty="0"/>
          </a:p>
          <a:p>
            <a:r>
              <a:rPr lang="en-US" dirty="0" smtClean="0"/>
              <a:t>Don’t leave external access programs like “</a:t>
            </a:r>
            <a:r>
              <a:rPr lang="en-US" dirty="0" err="1" smtClean="0"/>
              <a:t>LogMeIn</a:t>
            </a:r>
            <a:r>
              <a:rPr lang="en-US" dirty="0" smtClean="0"/>
              <a:t>” running – turn them on when needed, and turn them off when they are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Access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576" y="685801"/>
            <a:ext cx="7152024" cy="4070926"/>
          </a:xfrm>
        </p:spPr>
        <p:txBody>
          <a:bodyPr/>
          <a:lstStyle/>
          <a:p>
            <a:r>
              <a:rPr lang="en-US" dirty="0" smtClean="0"/>
              <a:t>Specific PCI rules for handling credit card numbers</a:t>
            </a:r>
          </a:p>
          <a:p>
            <a:r>
              <a:rPr lang="en-US" dirty="0" smtClean="0"/>
              <a:t>You can be liable for unauthorized charges if you were the source of credit card numbers</a:t>
            </a:r>
          </a:p>
          <a:p>
            <a:r>
              <a:rPr lang="en-US" dirty="0" smtClean="0"/>
              <a:t>DO NOT STORE CREDIT CARD NUMBERS (other than the last four digits, to ID the card)</a:t>
            </a:r>
          </a:p>
          <a:p>
            <a:r>
              <a:rPr lang="en-US" dirty="0" smtClean="0"/>
              <a:t>You are prohibited from storing the CVV ANYWHERE.  If a vendor asks you to write the CVV on a piece of paper and fax it to them, you know that they know nothing about security, and should probably find another vendor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067" y="465667"/>
            <a:ext cx="8729133" cy="60367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the </a:t>
            </a:r>
            <a:r>
              <a:rPr lang="en-US" sz="3600" dirty="0">
                <a:solidFill>
                  <a:srgbClr val="FFFF00"/>
                </a:solidFill>
              </a:rPr>
              <a:t>20 most common passwords</a:t>
            </a:r>
            <a:r>
              <a:rPr lang="en-US" dirty="0"/>
              <a:t>, followed by the number of Adobe users who used that password:</a:t>
            </a:r>
          </a:p>
          <a:p>
            <a:endParaRPr lang="en-US" dirty="0"/>
          </a:p>
          <a:p>
            <a:r>
              <a:rPr lang="en-US" dirty="0"/>
              <a:t>1. 123456 - 1,911,938</a:t>
            </a:r>
          </a:p>
          <a:p>
            <a:r>
              <a:rPr lang="en-US" dirty="0"/>
              <a:t>2. 123456789 - 446,162</a:t>
            </a:r>
          </a:p>
          <a:p>
            <a:r>
              <a:rPr lang="en-US" dirty="0"/>
              <a:t>3. password - 345,834</a:t>
            </a:r>
          </a:p>
          <a:p>
            <a:r>
              <a:rPr lang="en-US" dirty="0"/>
              <a:t>4. adobe123 - 211,659</a:t>
            </a:r>
          </a:p>
          <a:p>
            <a:r>
              <a:rPr lang="en-US" dirty="0"/>
              <a:t>5. 12345678 - 201,580</a:t>
            </a:r>
          </a:p>
          <a:p>
            <a:r>
              <a:rPr lang="en-US" dirty="0"/>
              <a:t>6. qwerty - 130,832</a:t>
            </a:r>
          </a:p>
          <a:p>
            <a:r>
              <a:rPr lang="en-US" dirty="0"/>
              <a:t>7. 1234567 - 124,253</a:t>
            </a:r>
          </a:p>
          <a:p>
            <a:r>
              <a:rPr lang="en-US" dirty="0"/>
              <a:t>8. 111111 - 113,884</a:t>
            </a:r>
          </a:p>
          <a:p>
            <a:r>
              <a:rPr lang="en-US" dirty="0"/>
              <a:t>9. </a:t>
            </a:r>
            <a:r>
              <a:rPr lang="en-US" dirty="0" err="1"/>
              <a:t>photoshop</a:t>
            </a:r>
            <a:r>
              <a:rPr lang="en-US" dirty="0"/>
              <a:t> - 83,411</a:t>
            </a:r>
          </a:p>
          <a:p>
            <a:r>
              <a:rPr lang="en-US" dirty="0"/>
              <a:t>10. 123123 - 82,694</a:t>
            </a:r>
          </a:p>
          <a:p>
            <a:r>
              <a:rPr lang="en-US" dirty="0"/>
              <a:t>11. 1234567890 - 76,910</a:t>
            </a:r>
          </a:p>
          <a:p>
            <a:r>
              <a:rPr lang="en-US" dirty="0"/>
              <a:t>12. 000000 - 76,186</a:t>
            </a:r>
          </a:p>
          <a:p>
            <a:r>
              <a:rPr lang="en-US" dirty="0"/>
              <a:t>13. abc123 - 70,791</a:t>
            </a:r>
          </a:p>
          <a:p>
            <a:r>
              <a:rPr lang="en-US" dirty="0"/>
              <a:t>14. 1234 - 61,453</a:t>
            </a:r>
          </a:p>
          <a:p>
            <a:r>
              <a:rPr lang="en-US" dirty="0"/>
              <a:t>15. adobe1 - 56,744</a:t>
            </a:r>
          </a:p>
          <a:p>
            <a:r>
              <a:rPr lang="en-US" dirty="0"/>
              <a:t>16. macromedia - 54,651</a:t>
            </a:r>
          </a:p>
          <a:p>
            <a:r>
              <a:rPr lang="en-US" dirty="0"/>
              <a:t>17. </a:t>
            </a:r>
            <a:r>
              <a:rPr lang="en-US" dirty="0" err="1"/>
              <a:t>azerty</a:t>
            </a:r>
            <a:r>
              <a:rPr lang="en-US" dirty="0"/>
              <a:t> - 48,850</a:t>
            </a:r>
          </a:p>
          <a:p>
            <a:r>
              <a:rPr lang="en-US" dirty="0"/>
              <a:t>18. </a:t>
            </a:r>
            <a:r>
              <a:rPr lang="en-US" dirty="0" err="1"/>
              <a:t>iloveyou</a:t>
            </a:r>
            <a:r>
              <a:rPr lang="en-US" dirty="0"/>
              <a:t> - 47,142</a:t>
            </a:r>
          </a:p>
          <a:p>
            <a:r>
              <a:rPr lang="en-US" dirty="0"/>
              <a:t>19. </a:t>
            </a:r>
            <a:r>
              <a:rPr lang="en-US" dirty="0" err="1"/>
              <a:t>aaaaaa</a:t>
            </a:r>
            <a:r>
              <a:rPr lang="en-US" dirty="0"/>
              <a:t> - 44,281</a:t>
            </a:r>
          </a:p>
          <a:p>
            <a:r>
              <a:rPr lang="en-US" dirty="0"/>
              <a:t>20. 654321 - 43,670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3774" y="3251200"/>
            <a:ext cx="4954693" cy="914400"/>
          </a:xfrm>
        </p:spPr>
        <p:txBody>
          <a:bodyPr/>
          <a:lstStyle/>
          <a:p>
            <a:r>
              <a:rPr lang="en-US" dirty="0" smtClean="0"/>
              <a:t>Common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5198" y="621146"/>
            <a:ext cx="7105842" cy="42556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use the same password for everything (or the name of the site plus a number) and don’t use easy passwords</a:t>
            </a:r>
          </a:p>
          <a:p>
            <a:endParaRPr lang="en-US" dirty="0" smtClean="0"/>
          </a:p>
          <a:p>
            <a:r>
              <a:rPr lang="en-US" dirty="0" smtClean="0"/>
              <a:t>The best passwords can’t be remembered, and if you write them down, they can be found</a:t>
            </a:r>
          </a:p>
          <a:p>
            <a:endParaRPr lang="en-US" dirty="0"/>
          </a:p>
          <a:p>
            <a:r>
              <a:rPr lang="en-US" dirty="0" smtClean="0"/>
              <a:t>Use a password management program – 1Password and others – Apple has announced support in their new operating system</a:t>
            </a:r>
          </a:p>
          <a:p>
            <a:endParaRPr lang="en-US" dirty="0"/>
          </a:p>
          <a:p>
            <a:r>
              <a:rPr lang="en-US" dirty="0" smtClean="0"/>
              <a:t>Should encrypt the data on disk with a “master password”.  If you forget the master password, no power on earth can get it back.</a:t>
            </a: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6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8485" y="585741"/>
            <a:ext cx="6921115" cy="3657599"/>
          </a:xfrm>
        </p:spPr>
        <p:txBody>
          <a:bodyPr/>
          <a:lstStyle/>
          <a:p>
            <a:r>
              <a:rPr lang="en-US" dirty="0" smtClean="0"/>
              <a:t>Use https:, never http:, to access all systems</a:t>
            </a:r>
          </a:p>
          <a:p>
            <a:endParaRPr lang="en-US" dirty="0" smtClean="0"/>
          </a:p>
          <a:p>
            <a:r>
              <a:rPr lang="en-US" dirty="0" smtClean="0"/>
              <a:t>Use encrypted access for email sending and receiving – e.g. do not use ports 25, 110, or 143 – they send usernames and password unencrypted (in “</a:t>
            </a:r>
            <a:r>
              <a:rPr lang="en-US" dirty="0" err="1" smtClean="0"/>
              <a:t>cleartext</a:t>
            </a:r>
            <a:r>
              <a:rPr lang="en-US" dirty="0" smtClean="0"/>
              <a:t>”)</a:t>
            </a:r>
          </a:p>
          <a:p>
            <a:pPr marL="1828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for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9273" y="685801"/>
            <a:ext cx="6890327" cy="39323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WiFi</a:t>
            </a:r>
            <a:r>
              <a:rPr lang="en-US" dirty="0"/>
              <a:t>, in particular, is a risk for eavesdropping, especially if “unlocked”, if WEP is used, or if the password is shared (for example, the hotel </a:t>
            </a:r>
            <a:r>
              <a:rPr lang="en-US" dirty="0" err="1"/>
              <a:t>WiFi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WEP is broken (WPA is safe, as long as the password is good) – any script kiddie can break a WEP network</a:t>
            </a:r>
          </a:p>
          <a:p>
            <a:endParaRPr lang="en-US" dirty="0"/>
          </a:p>
          <a:p>
            <a:r>
              <a:rPr lang="en-US" dirty="0" smtClean="0"/>
              <a:t>Email clients automatically send usernames and passwords in </a:t>
            </a:r>
            <a:r>
              <a:rPr lang="en-US" dirty="0" err="1" smtClean="0"/>
              <a:t>cleartext</a:t>
            </a:r>
            <a:r>
              <a:rPr lang="en-US" dirty="0" smtClean="0"/>
              <a:t> when you connect</a:t>
            </a:r>
          </a:p>
          <a:p>
            <a:endParaRPr lang="en-US" dirty="0"/>
          </a:p>
          <a:p>
            <a:r>
              <a:rPr lang="en-US" dirty="0" smtClean="0"/>
              <a:t>Best defense is encryption – HTTPS, and encrypted SMTP and IMAP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5636" y="685801"/>
            <a:ext cx="6543964" cy="3970866"/>
          </a:xfrm>
        </p:spPr>
        <p:txBody>
          <a:bodyPr/>
          <a:lstStyle/>
          <a:p>
            <a:r>
              <a:rPr lang="en-US" dirty="0" smtClean="0"/>
              <a:t>INSIST ON SECURITY FROM THE VENDORS</a:t>
            </a:r>
          </a:p>
          <a:p>
            <a:r>
              <a:rPr lang="en-US" dirty="0" smtClean="0"/>
              <a:t>Firewall to prevent office computers from accessing the Internet directly</a:t>
            </a:r>
          </a:p>
          <a:p>
            <a:r>
              <a:rPr lang="en-US" dirty="0" smtClean="0"/>
              <a:t>Proxy Server to allow browsing to specific approved websites</a:t>
            </a:r>
          </a:p>
          <a:p>
            <a:r>
              <a:rPr lang="en-US" dirty="0" smtClean="0"/>
              <a:t>Do not allow access to email with attachments, and do not rely on email clients to block them – the must be blocked at the server</a:t>
            </a:r>
          </a:p>
          <a:p>
            <a:r>
              <a:rPr lang="en-US" dirty="0" smtClean="0"/>
              <a:t>Get a Password management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6138332"/>
            <a:ext cx="75438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4656667"/>
            <a:ext cx="7343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https://github.com/nachbar/network-</a:t>
            </a:r>
            <a:r>
              <a:rPr lang="en-US" sz="2800" dirty="0" smtClean="0">
                <a:hlinkClick r:id="rId2"/>
              </a:rPr>
              <a:t>security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or Google “Nachbar </a:t>
            </a:r>
            <a:r>
              <a:rPr lang="en-US" sz="2800" dirty="0" err="1" smtClean="0"/>
              <a:t>Github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Practice Changers, Monday 9AM Exhibits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13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624" y="241685"/>
            <a:ext cx="8385175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/>
              <a:t>Presentation Level of Evidence = </a:t>
            </a:r>
            <a:r>
              <a:rPr lang="en-US" sz="8000" dirty="0" smtClean="0">
                <a:solidFill>
                  <a:srgbClr val="FFFF00"/>
                </a:solidFill>
              </a:rPr>
              <a:t>V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0200" y="2006600"/>
            <a:ext cx="8305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u="sng" dirty="0" smtClean="0"/>
              <a:t>Levels of Evidence and Qualifying Studies (Therapeutic Studies):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</a:t>
            </a:r>
            <a:r>
              <a:rPr lang="en-US" sz="2000" dirty="0" smtClean="0"/>
              <a:t>          High-quality*, multi-centered or single-centered, randomized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controlled trial with adequate power </a:t>
            </a:r>
            <a:r>
              <a:rPr lang="en-US" sz="2000" b="1" dirty="0" smtClean="0"/>
              <a:t>(N ≥ 100)</a:t>
            </a:r>
            <a:r>
              <a:rPr lang="en-US" sz="2000" dirty="0" smtClean="0"/>
              <a:t>; or a systematic review of these studies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II </a:t>
            </a:r>
            <a:r>
              <a:rPr lang="en-US" sz="2000" dirty="0" smtClean="0"/>
              <a:t>        Lesser-quality, randomized controlled trial; prospective cohort study; or systematic review of these studies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III</a:t>
            </a:r>
            <a:r>
              <a:rPr lang="en-US" sz="2000" dirty="0" smtClean="0"/>
              <a:t>        Retrospective comparative study;  case-control study; or a systematic review of these studies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IV</a:t>
            </a:r>
            <a:r>
              <a:rPr lang="en-US" sz="2000" dirty="0" smtClean="0"/>
              <a:t>        Case series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rgbClr val="FFFF00"/>
                </a:solidFill>
              </a:rPr>
              <a:t>V</a:t>
            </a:r>
            <a:r>
              <a:rPr lang="en-US" sz="2800" dirty="0" smtClean="0">
                <a:solidFill>
                  <a:srgbClr val="FFFF00"/>
                </a:solidFill>
              </a:rPr>
              <a:t>      Expert opinion; case report or clinical example; or evidence based on physiology, bench research or "first principles“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1600" dirty="0" smtClean="0"/>
              <a:t>*“High quality” is open to interpretation. Until more specific guidelines are promulgated, </a:t>
            </a:r>
            <a:r>
              <a:rPr lang="en-US" sz="1600" b="1" dirty="0" smtClean="0"/>
              <a:t>100</a:t>
            </a:r>
            <a:r>
              <a:rPr lang="en-US" sz="1600" dirty="0" smtClean="0"/>
              <a:t> is the absolute minimum power, sample size or “N” which is acceptable for any study to be considered Level 1.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ICD-10 until October 2015 (deadline had been October 2014, with “no chance for postponement”</a:t>
            </a:r>
          </a:p>
          <a:p>
            <a:r>
              <a:rPr lang="en-US" dirty="0" smtClean="0"/>
              <a:t>Biggest difference is many more codes than ICD-9, so you will probably need to pick the correct code yourself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1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xmlns:p14="http://schemas.microsoft.com/office/powerpoint/2010/main"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Internet Security</a:t>
            </a:r>
            <a:endParaRPr lang="en-US" dirty="0"/>
          </a:p>
        </p:txBody>
      </p:sp>
      <p:pic>
        <p:nvPicPr>
          <p:cNvPr id="16" name="Content Placeholder 15" descr="Screen Shot 2014-04-22 at 11.57.40 AM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" t="-3264" r="-852" b="-2967"/>
          <a:stretch/>
        </p:blipFill>
        <p:spPr>
          <a:xfrm>
            <a:off x="127001" y="507999"/>
            <a:ext cx="8847666" cy="3031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454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262467"/>
            <a:ext cx="7975600" cy="6443133"/>
          </a:xfrm>
        </p:spPr>
        <p:txBody>
          <a:bodyPr>
            <a:no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Apr 23 23:16:05 </a:t>
            </a:r>
            <a:r>
              <a:rPr lang="en-US" sz="1050" dirty="0"/>
              <a:t>ip-10-76-125-246 </a:t>
            </a:r>
            <a:r>
              <a:rPr lang="en-US" sz="1050" dirty="0" err="1"/>
              <a:t>sshd</a:t>
            </a:r>
            <a:r>
              <a:rPr lang="en-US" sz="1050" dirty="0"/>
              <a:t>[9238]: Invalid user 5s1admin from 98.142.211.73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[9238]: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5s1admin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[9238]: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[9240]: </a:t>
            </a:r>
            <a:r>
              <a:rPr lang="en-US" sz="1050" dirty="0">
                <a:solidFill>
                  <a:srgbClr val="FF0000"/>
                </a:solidFill>
              </a:rPr>
              <a:t>Invalid user adesivimura2128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[9240]: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adesivimura2128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23:16:05 ip-10-76-125-246 </a:t>
            </a:r>
            <a:r>
              <a:rPr lang="en-US" sz="1050" dirty="0" err="1"/>
              <a:t>sshd</a:t>
            </a:r>
            <a:r>
              <a:rPr lang="en-US" sz="1050" dirty="0"/>
              <a:t>[9240]: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23:16:06 ip-10-76-125-246 </a:t>
            </a:r>
            <a:r>
              <a:rPr lang="en-US" sz="1050" dirty="0" err="1"/>
              <a:t>sshd</a:t>
            </a:r>
            <a:r>
              <a:rPr lang="en-US" sz="1050" dirty="0"/>
              <a:t>[9242]: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alogadmin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23:16:06 ip-10-76-125-246 </a:t>
            </a:r>
            <a:r>
              <a:rPr lang="en-US" sz="1050" dirty="0" err="1"/>
              <a:t>sshd</a:t>
            </a:r>
            <a:r>
              <a:rPr lang="en-US" sz="1050" dirty="0"/>
              <a:t>[9242]: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alogadmin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23:16:06 ip-10-76-125-246 </a:t>
            </a:r>
            <a:r>
              <a:rPr lang="en-US" sz="1050" dirty="0" err="1"/>
              <a:t>sshd</a:t>
            </a:r>
            <a:r>
              <a:rPr lang="en-US" sz="1050" dirty="0"/>
              <a:t>[9242]: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[9244]: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atw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[9244]: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atw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[9244]: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[9246]: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auctionarbitrage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[9246]: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auctionarbitrage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23:16:09 ip-10-76-125-246 </a:t>
            </a:r>
            <a:r>
              <a:rPr lang="en-US" sz="1050" dirty="0" err="1"/>
              <a:t>sshd</a:t>
            </a:r>
            <a:r>
              <a:rPr lang="en-US" sz="1050" dirty="0"/>
              <a:t>[9246]: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23:16:10 ip-10-76-125-246 </a:t>
            </a:r>
            <a:r>
              <a:rPr lang="en-US" sz="1050" dirty="0" err="1"/>
              <a:t>sshd</a:t>
            </a:r>
            <a:r>
              <a:rPr lang="en-US" sz="1050" dirty="0"/>
              <a:t>[9248]: </a:t>
            </a:r>
            <a:r>
              <a:rPr lang="en-US" sz="1050" dirty="0">
                <a:solidFill>
                  <a:srgbClr val="FF0000"/>
                </a:solidFill>
              </a:rPr>
              <a:t>Invalid user auction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23:16:10 ip-10-76-125-246 </a:t>
            </a:r>
            <a:r>
              <a:rPr lang="en-US" sz="1050" dirty="0" err="1"/>
              <a:t>sshd</a:t>
            </a:r>
            <a:r>
              <a:rPr lang="en-US" sz="1050" dirty="0"/>
              <a:t>[9248]: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auction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23:16:10 ip-10-76-125-246 </a:t>
            </a:r>
            <a:r>
              <a:rPr lang="en-US" sz="1050" dirty="0" err="1"/>
              <a:t>sshd</a:t>
            </a:r>
            <a:r>
              <a:rPr lang="en-US" sz="1050" dirty="0"/>
              <a:t>[9248]: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23:16:19 ip-10-76-125-246 </a:t>
            </a:r>
            <a:r>
              <a:rPr lang="en-US" sz="1050" dirty="0" err="1"/>
              <a:t>sshd</a:t>
            </a:r>
            <a:r>
              <a:rPr lang="en-US" sz="1050" dirty="0"/>
              <a:t>[9250]: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avantage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23:16:19 ip-10-76-125-246 </a:t>
            </a:r>
            <a:r>
              <a:rPr lang="en-US" sz="1050" dirty="0" err="1"/>
              <a:t>sshd</a:t>
            </a:r>
            <a:r>
              <a:rPr lang="en-US" sz="1050" dirty="0"/>
              <a:t>[9250]: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avantage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23:16:19 ip-10-76-125-246 </a:t>
            </a:r>
            <a:r>
              <a:rPr lang="en-US" sz="1050" dirty="0" err="1"/>
              <a:t>sshd</a:t>
            </a:r>
            <a:r>
              <a:rPr lang="en-US" sz="1050" dirty="0"/>
              <a:t>[9250]: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[9252]: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bandasanjuan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[9252]: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bandasanjuan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[9252]: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[9254]: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bbuser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[9254]: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bbuser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23:16:20 ip-10-76-125-246 </a:t>
            </a:r>
            <a:r>
              <a:rPr lang="en-US" sz="1050" dirty="0" err="1"/>
              <a:t>sshd</a:t>
            </a:r>
            <a:r>
              <a:rPr lang="en-US" sz="1050" dirty="0"/>
              <a:t>[9254]: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23:16:23 ip-10-76-125-246 </a:t>
            </a:r>
            <a:r>
              <a:rPr lang="en-US" sz="1050" dirty="0" err="1"/>
              <a:t>sshd</a:t>
            </a:r>
            <a:r>
              <a:rPr lang="en-US" sz="1050" dirty="0"/>
              <a:t>[9256]: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[9258]: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[9260]: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certus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[9260]: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certus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23:16:24 ip-10-76-125-246 </a:t>
            </a:r>
            <a:r>
              <a:rPr lang="en-US" sz="1050" dirty="0" err="1"/>
              <a:t>sshd</a:t>
            </a:r>
            <a:r>
              <a:rPr lang="en-US" sz="1050" dirty="0"/>
              <a:t>[9260]: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23:16:27 ip-10-76-125-246 </a:t>
            </a:r>
            <a:r>
              <a:rPr lang="en-US" sz="1050" dirty="0" err="1"/>
              <a:t>sshd</a:t>
            </a:r>
            <a:r>
              <a:rPr lang="en-US" sz="1050" dirty="0"/>
              <a:t>[9262]: </a:t>
            </a:r>
            <a:r>
              <a:rPr lang="en-US" sz="1050" dirty="0">
                <a:solidFill>
                  <a:srgbClr val="FF0000"/>
                </a:solidFill>
              </a:rPr>
              <a:t>Invalid user </a:t>
            </a:r>
            <a:r>
              <a:rPr lang="en-US" sz="1050" dirty="0" err="1">
                <a:solidFill>
                  <a:srgbClr val="FF0000"/>
                </a:solidFill>
              </a:rPr>
              <a:t>commus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from 98.142.211.73</a:t>
            </a:r>
          </a:p>
          <a:p>
            <a:r>
              <a:rPr lang="en-US" sz="1050" dirty="0">
                <a:solidFill>
                  <a:srgbClr val="FF0000"/>
                </a:solidFill>
              </a:rPr>
              <a:t>Apr 23 23:16:27</a:t>
            </a:r>
            <a:r>
              <a:rPr lang="en-US" sz="1050" dirty="0"/>
              <a:t> ip-10-76-125-246 </a:t>
            </a:r>
            <a:r>
              <a:rPr lang="en-US" sz="1050" dirty="0" err="1"/>
              <a:t>sshd</a:t>
            </a:r>
            <a:r>
              <a:rPr lang="en-US" sz="1050" dirty="0"/>
              <a:t>[9262]: </a:t>
            </a:r>
            <a:r>
              <a:rPr lang="en-US" sz="1050" dirty="0" err="1"/>
              <a:t>input_userauth_request</a:t>
            </a:r>
            <a:r>
              <a:rPr lang="en-US" sz="1050" dirty="0"/>
              <a:t>: invalid user </a:t>
            </a:r>
            <a:r>
              <a:rPr lang="en-US" sz="1050" dirty="0" err="1"/>
              <a:t>commus</a:t>
            </a:r>
            <a:r>
              <a:rPr lang="en-US" sz="1050" dirty="0"/>
              <a:t>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  <a:p>
            <a:r>
              <a:rPr lang="en-US" sz="1050" dirty="0"/>
              <a:t>Apr 23 23:16:27 ip-10-76-125-246 </a:t>
            </a:r>
            <a:r>
              <a:rPr lang="en-US" sz="1050" dirty="0" err="1"/>
              <a:t>sshd</a:t>
            </a:r>
            <a:r>
              <a:rPr lang="en-US" sz="1050" dirty="0"/>
              <a:t>[9262]: Received disconnect from 98.142.211.73: 11: Bye Bye [</a:t>
            </a:r>
            <a:r>
              <a:rPr lang="en-US" sz="1050" dirty="0" err="1"/>
              <a:t>preauth</a:t>
            </a:r>
            <a:r>
              <a:rPr lang="en-US" sz="1050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010400"/>
            <a:ext cx="75438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4973" y="5537200"/>
            <a:ext cx="7543800" cy="914400"/>
          </a:xfrm>
        </p:spPr>
        <p:txBody>
          <a:bodyPr/>
          <a:lstStyle/>
          <a:p>
            <a:r>
              <a:rPr lang="en-US" dirty="0" smtClean="0"/>
              <a:t>What chance do you have?</a:t>
            </a:r>
            <a:endParaRPr lang="en-US" dirty="0"/>
          </a:p>
        </p:txBody>
      </p:sp>
      <p:pic>
        <p:nvPicPr>
          <p:cNvPr id="11" name="Picture 10" descr="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4" y="2861732"/>
            <a:ext cx="3874407" cy="2777067"/>
          </a:xfrm>
          <a:prstGeom prst="rect">
            <a:avLst/>
          </a:prstGeom>
        </p:spPr>
      </p:pic>
      <p:pic>
        <p:nvPicPr>
          <p:cNvPr id="10" name="Picture 9" descr="ns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72534"/>
            <a:ext cx="2870200" cy="2832100"/>
          </a:xfrm>
          <a:prstGeom prst="rect">
            <a:avLst/>
          </a:prstGeom>
        </p:spPr>
      </p:pic>
      <p:pic>
        <p:nvPicPr>
          <p:cNvPr id="12" name="Picture 11" descr="heartble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33" y="160867"/>
            <a:ext cx="3061899" cy="37084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6706" y="5147734"/>
            <a:ext cx="7543800" cy="914400"/>
          </a:xfrm>
        </p:spPr>
        <p:txBody>
          <a:bodyPr/>
          <a:lstStyle/>
          <a:p>
            <a:r>
              <a:rPr lang="en-US" dirty="0" smtClean="0"/>
              <a:t>Your Biggest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Friendly Staff – they want to be helpful, give people who call, stop by, or email whatever information they need, and they love looking at email and surfing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3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charts too large to take or move in bulk</a:t>
            </a:r>
          </a:p>
          <a:p>
            <a:endParaRPr lang="en-US" dirty="0"/>
          </a:p>
          <a:p>
            <a:r>
              <a:rPr lang="en-US" dirty="0" smtClean="0"/>
              <a:t>Your entire EMR file will easily fit on a USB stick – just ask Edward Snowden or Bradley Manning!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lose 50,000 charts at one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6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4107</TotalTime>
  <Words>2825</Words>
  <Application>Microsoft Macintosh PowerPoint</Application>
  <PresentationFormat>On-screen Show (4:3)</PresentationFormat>
  <Paragraphs>218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Elemental</vt:lpstr>
      <vt:lpstr>Update on IT for Dummy Busy Plastic Surgeons</vt:lpstr>
      <vt:lpstr>Hot Topics April 25, 2014 Relevant Industry Relationships</vt:lpstr>
      <vt:lpstr>Presentation Level of Evidence = V</vt:lpstr>
      <vt:lpstr>Good News</vt:lpstr>
      <vt:lpstr>Importance of Internet Security</vt:lpstr>
      <vt:lpstr>PowerPoint Presentation</vt:lpstr>
      <vt:lpstr>What chance do you have?</vt:lpstr>
      <vt:lpstr>Your Biggest Problem</vt:lpstr>
      <vt:lpstr>How can you lose 50,000 charts at one time?</vt:lpstr>
      <vt:lpstr>HIPAA Security Rule</vt:lpstr>
      <vt:lpstr>HIPAA Security Rule</vt:lpstr>
      <vt:lpstr>Practical Guidance – What To Do</vt:lpstr>
      <vt:lpstr>Internet Addressing</vt:lpstr>
      <vt:lpstr>Email – the biggest risk</vt:lpstr>
      <vt:lpstr>Email – the biggest risk</vt:lpstr>
      <vt:lpstr>Web Browsing</vt:lpstr>
      <vt:lpstr>Beyond Browsing and Email</vt:lpstr>
      <vt:lpstr>Beyond Browsing and Email</vt:lpstr>
      <vt:lpstr>External Firewall</vt:lpstr>
      <vt:lpstr>Shared Network Folders</vt:lpstr>
      <vt:lpstr>Anti-Virus Software</vt:lpstr>
      <vt:lpstr>Updating your software</vt:lpstr>
      <vt:lpstr>External Access Software</vt:lpstr>
      <vt:lpstr>Credit Card Numbers</vt:lpstr>
      <vt:lpstr>Common Passwords</vt:lpstr>
      <vt:lpstr>Password Management</vt:lpstr>
      <vt:lpstr>Encryption for network access</vt:lpstr>
      <vt:lpstr>Wireless Networks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Nachbar</dc:creator>
  <cp:lastModifiedBy>James Nachbar</cp:lastModifiedBy>
  <cp:revision>32</cp:revision>
  <dcterms:created xsi:type="dcterms:W3CDTF">2013-10-08T18:37:03Z</dcterms:created>
  <dcterms:modified xsi:type="dcterms:W3CDTF">2014-04-25T18:42:56Z</dcterms:modified>
</cp:coreProperties>
</file>