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0"/>
  </p:notesMasterIdLst>
  <p:sldIdLst>
    <p:sldId id="256" r:id="rId2"/>
    <p:sldId id="257" r:id="rId3"/>
    <p:sldId id="258" r:id="rId4"/>
    <p:sldId id="259" r:id="rId5"/>
    <p:sldId id="292" r:id="rId6"/>
    <p:sldId id="293" r:id="rId7"/>
    <p:sldId id="294" r:id="rId8"/>
    <p:sldId id="295" r:id="rId9"/>
    <p:sldId id="296" r:id="rId10"/>
    <p:sldId id="297" r:id="rId11"/>
    <p:sldId id="298" r:id="rId12"/>
    <p:sldId id="299" r:id="rId13"/>
    <p:sldId id="261" r:id="rId14"/>
    <p:sldId id="262"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9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50" d="100"/>
          <a:sy n="150" d="100"/>
        </p:scale>
        <p:origin x="-2000" y="-3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32F432-F455-4042-8DF2-632F7E12F65A}" type="datetimeFigureOut">
              <a:rPr lang="en-US" smtClean="0"/>
              <a:t>4/27/14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DB3BA-AA34-CA46-B764-C87B81427286}" type="slidenum">
              <a:rPr lang="en-US" smtClean="0"/>
              <a:t>‹#›</a:t>
            </a:fld>
            <a:endParaRPr lang="en-US"/>
          </a:p>
        </p:txBody>
      </p:sp>
    </p:spTree>
    <p:extLst>
      <p:ext uri="{BB962C8B-B14F-4D97-AF65-F5344CB8AC3E}">
        <p14:creationId xmlns:p14="http://schemas.microsoft.com/office/powerpoint/2010/main" val="4946575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BFDF1D6B-B099-41F2-A2EF-030EB4D669C1}" type="slidenum">
              <a:rPr lang="en-US" smtClean="0"/>
              <a:pPr/>
              <a:t>2</a:t>
            </a:fld>
            <a:endParaRPr 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r>
              <a:rPr lang="en-US" smtClean="0"/>
              <a:t>The underlined areas should be replaced with explanations as appropriate. </a:t>
            </a:r>
          </a:p>
          <a:p>
            <a:r>
              <a:rPr lang="en-US" smtClean="0"/>
              <a:t> If the answer is “none” please write “none”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7FB2CBBF-1367-4C3A-ACC9-8E4957B2EC7B}" type="slidenum">
              <a:rPr lang="en-US" smtClean="0"/>
              <a:pPr/>
              <a:t>3</a:t>
            </a:fld>
            <a:endParaRPr lang="en-US"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Sunday, April 27, 14</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Sunday, April 27, 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Sunday, April 27, 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t>Sunday, April 27, 14</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Sunday, April 27, 14</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Sunday, April 27, 14</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Sunday, April 27, 14</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Sunday, April 27, 14</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Sunday, April 27, 14</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Sunday, April 27, 14</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Sunday, April 27, 14</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Sunday, April 27, 14</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nachbar/network-securit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achbar/network-secur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00" y="780473"/>
            <a:ext cx="8532860" cy="2152650"/>
          </a:xfrm>
        </p:spPr>
        <p:txBody>
          <a:bodyPr/>
          <a:lstStyle/>
          <a:p>
            <a:r>
              <a:rPr lang="en-US" sz="4800" dirty="0" smtClean="0"/>
              <a:t>Set Up an Office Proxy Server to Limit Staff Web Surfing</a:t>
            </a:r>
            <a:endParaRPr lang="en-US" sz="4800" dirty="0"/>
          </a:p>
        </p:txBody>
      </p:sp>
      <p:sp>
        <p:nvSpPr>
          <p:cNvPr id="3" name="Subtitle 2"/>
          <p:cNvSpPr>
            <a:spLocks noGrp="1"/>
          </p:cNvSpPr>
          <p:nvPr>
            <p:ph type="subTitle" idx="1"/>
          </p:nvPr>
        </p:nvSpPr>
        <p:spPr>
          <a:xfrm>
            <a:off x="2210569" y="3468624"/>
            <a:ext cx="6172200" cy="685800"/>
          </a:xfrm>
        </p:spPr>
        <p:txBody>
          <a:bodyPr/>
          <a:lstStyle/>
          <a:p>
            <a:r>
              <a:rPr lang="en-US" sz="2400" dirty="0"/>
              <a:t>ASAPS 2014 Practice Changers</a:t>
            </a:r>
            <a:endParaRPr lang="en-US" dirty="0"/>
          </a:p>
        </p:txBody>
      </p:sp>
      <p:sp>
        <p:nvSpPr>
          <p:cNvPr id="4" name="TextBox 3"/>
          <p:cNvSpPr txBox="1"/>
          <p:nvPr/>
        </p:nvSpPr>
        <p:spPr>
          <a:xfrm>
            <a:off x="2495357" y="4870643"/>
            <a:ext cx="4778772" cy="1200329"/>
          </a:xfrm>
          <a:prstGeom prst="rect">
            <a:avLst/>
          </a:prstGeom>
          <a:noFill/>
        </p:spPr>
        <p:txBody>
          <a:bodyPr wrap="none" rtlCol="0">
            <a:spAutoFit/>
          </a:bodyPr>
          <a:lstStyle/>
          <a:p>
            <a:r>
              <a:rPr lang="en-US" dirty="0" smtClean="0"/>
              <a:t>James M. Nachbar, MD, FACS</a:t>
            </a:r>
          </a:p>
          <a:p>
            <a:r>
              <a:rPr lang="en-US" dirty="0" smtClean="0"/>
              <a:t>April 2014</a:t>
            </a:r>
          </a:p>
          <a:p>
            <a:r>
              <a:rPr lang="en-US" dirty="0" smtClean="0">
                <a:hlinkClick r:id="rId2"/>
              </a:rPr>
              <a:t>https</a:t>
            </a:r>
            <a:r>
              <a:rPr lang="en-US" dirty="0">
                <a:hlinkClick r:id="rId2"/>
              </a:rPr>
              <a:t>://github.com/nachbar/network-security</a:t>
            </a:r>
            <a:endParaRPr lang="en-US" dirty="0"/>
          </a:p>
          <a:p>
            <a:r>
              <a:rPr lang="en-US" dirty="0"/>
              <a:t>Or </a:t>
            </a:r>
            <a:r>
              <a:rPr lang="en-US" dirty="0" smtClean="0"/>
              <a:t>http://</a:t>
            </a:r>
            <a:r>
              <a:rPr lang="en-US" dirty="0" err="1" smtClean="0"/>
              <a:t>www.nachbar-github.com</a:t>
            </a:r>
            <a:endParaRPr lang="en-US" dirty="0"/>
          </a:p>
        </p:txBody>
      </p:sp>
    </p:spTree>
    <p:extLst>
      <p:ext uri="{BB962C8B-B14F-4D97-AF65-F5344CB8AC3E}">
        <p14:creationId xmlns:p14="http://schemas.microsoft.com/office/powerpoint/2010/main" val="7342334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5240866"/>
            <a:ext cx="7543800" cy="550333"/>
          </a:xfrm>
        </p:spPr>
        <p:txBody>
          <a:bodyPr/>
          <a:lstStyle/>
          <a:p>
            <a:endParaRPr lang="en-US" dirty="0"/>
          </a:p>
        </p:txBody>
      </p:sp>
      <p:pic>
        <p:nvPicPr>
          <p:cNvPr id="2" name="Picture 1" descr="Screen Shot 2014-04-27 at 8.37.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9666"/>
            <a:ext cx="9144000" cy="4521200"/>
          </a:xfrm>
          <a:prstGeom prst="rect">
            <a:avLst/>
          </a:prstGeom>
        </p:spPr>
      </p:pic>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69079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5240866"/>
            <a:ext cx="7543800" cy="550333"/>
          </a:xfrm>
        </p:spPr>
        <p:txBody>
          <a:bodyPr/>
          <a:lstStyle/>
          <a:p>
            <a:endParaRPr lang="en-US" dirty="0"/>
          </a:p>
        </p:txBody>
      </p:sp>
      <p:pic>
        <p:nvPicPr>
          <p:cNvPr id="2" name="Picture 1" descr="Screen Shot 2014-04-27 at 8.37.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9666"/>
            <a:ext cx="9144000" cy="4521200"/>
          </a:xfrm>
          <a:prstGeom prst="rect">
            <a:avLst/>
          </a:prstGeom>
        </p:spPr>
      </p:pic>
      <p:sp>
        <p:nvSpPr>
          <p:cNvPr id="4" name="Content Placeholder 3"/>
          <p:cNvSpPr>
            <a:spLocks noGrp="1"/>
          </p:cNvSpPr>
          <p:nvPr>
            <p:ph idx="1"/>
          </p:nvPr>
        </p:nvSpPr>
        <p:spPr>
          <a:ln>
            <a:solidFill>
              <a:srgbClr val="FF0000"/>
            </a:solidFill>
          </a:ln>
        </p:spPr>
        <p:txBody>
          <a:bodyPr/>
          <a:lstStyle/>
          <a:p>
            <a:endParaRPr lang="en-US" dirty="0"/>
          </a:p>
        </p:txBody>
      </p:sp>
      <p:sp>
        <p:nvSpPr>
          <p:cNvPr id="14" name="Donut 13"/>
          <p:cNvSpPr/>
          <p:nvPr/>
        </p:nvSpPr>
        <p:spPr>
          <a:xfrm>
            <a:off x="2540000" y="2751666"/>
            <a:ext cx="1921934" cy="914400"/>
          </a:xfrm>
          <a:prstGeom prst="donut">
            <a:avLst/>
          </a:prstGeom>
          <a:gradFill flip="none" rotWithShape="1">
            <a:gsLst>
              <a:gs pos="0">
                <a:srgbClr val="FF0000"/>
              </a:gs>
              <a:gs pos="100000">
                <a:srgbClr val="FF490D"/>
              </a:gs>
            </a:gsLst>
            <a:lin ang="0" scaled="1"/>
            <a:tileRec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755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
        <p:nvSpPr>
          <p:cNvPr id="4" name="TextBox 3"/>
          <p:cNvSpPr txBox="1"/>
          <p:nvPr/>
        </p:nvSpPr>
        <p:spPr>
          <a:xfrm>
            <a:off x="482600" y="296333"/>
            <a:ext cx="7960360" cy="2308324"/>
          </a:xfrm>
          <a:prstGeom prst="rect">
            <a:avLst/>
          </a:prstGeom>
          <a:noFill/>
        </p:spPr>
        <p:txBody>
          <a:bodyPr wrap="square" rtlCol="0">
            <a:spAutoFit/>
          </a:bodyPr>
          <a:lstStyle/>
          <a:p>
            <a:r>
              <a:rPr lang="en-US" dirty="0"/>
              <a:t>A new zero day vulnerability that resides in all versions of Internet Explorer has been spotted in the wild, Microsoft confirmed late Saturday.</a:t>
            </a:r>
          </a:p>
          <a:p>
            <a:endParaRPr lang="en-US" dirty="0"/>
          </a:p>
          <a:p>
            <a:r>
              <a:rPr lang="en-US" dirty="0"/>
              <a:t>The vulnerability, which could allow remote code execution, is being used in "limited, targeted attacks," according to an advisory issued by Microsoft. While all versions of the web browser, IE 6 through 11, are affected by the vulnerability, attacks are currently targeting IE versions 9, 10 and 11, according to security firm </a:t>
            </a:r>
            <a:r>
              <a:rPr lang="en-US" dirty="0" err="1"/>
              <a:t>FireEye</a:t>
            </a:r>
            <a:r>
              <a:rPr lang="en-US" dirty="0"/>
              <a:t>, which first reported the flaw Friday.</a:t>
            </a:r>
          </a:p>
        </p:txBody>
      </p:sp>
      <p:sp>
        <p:nvSpPr>
          <p:cNvPr id="5" name="TextBox 4"/>
          <p:cNvSpPr txBox="1"/>
          <p:nvPr/>
        </p:nvSpPr>
        <p:spPr>
          <a:xfrm>
            <a:off x="482600" y="2810007"/>
            <a:ext cx="27906134" cy="3693319"/>
          </a:xfrm>
          <a:prstGeom prst="rect">
            <a:avLst/>
          </a:prstGeom>
          <a:noFill/>
        </p:spPr>
        <p:txBody>
          <a:bodyPr wrap="square" rtlCol="0">
            <a:spAutoFit/>
          </a:bodyPr>
          <a:lstStyle/>
          <a:p>
            <a:r>
              <a:rPr lang="en-US" dirty="0"/>
              <a:t>The attack leverages a previously unknown "use after free" vulnerability </a:t>
            </a:r>
            <a:r>
              <a:rPr lang="en-US" dirty="0" smtClean="0"/>
              <a:t>– </a:t>
            </a:r>
          </a:p>
          <a:p>
            <a:r>
              <a:rPr lang="en-US" dirty="0" smtClean="0"/>
              <a:t>data </a:t>
            </a:r>
            <a:r>
              <a:rPr lang="en-US" dirty="0"/>
              <a:t>corruption that occurs after memory has been released -- and bypasses </a:t>
            </a:r>
            <a:endParaRPr lang="en-US" dirty="0" smtClean="0"/>
          </a:p>
          <a:p>
            <a:r>
              <a:rPr lang="en-US" dirty="0" smtClean="0"/>
              <a:t>both </a:t>
            </a:r>
            <a:r>
              <a:rPr lang="en-US" dirty="0"/>
              <a:t>Windows DEP (Data Execution Prevention) and ASLR (Address Space </a:t>
            </a:r>
            <a:endParaRPr lang="en-US" dirty="0" smtClean="0"/>
          </a:p>
          <a:p>
            <a:r>
              <a:rPr lang="en-US" dirty="0" smtClean="0"/>
              <a:t>Layout </a:t>
            </a:r>
            <a:r>
              <a:rPr lang="en-US" dirty="0"/>
              <a:t>Randomization) protections, according to </a:t>
            </a:r>
            <a:r>
              <a:rPr lang="en-US" dirty="0" err="1"/>
              <a:t>FireEye</a:t>
            </a:r>
            <a:r>
              <a:rPr lang="en-US" dirty="0"/>
              <a:t>.</a:t>
            </a:r>
          </a:p>
          <a:p>
            <a:endParaRPr lang="en-US" dirty="0"/>
          </a:p>
          <a:p>
            <a:r>
              <a:rPr lang="en-US" dirty="0"/>
              <a:t>The vulnerability is currently being exploited by a group of hackers targeting </a:t>
            </a:r>
            <a:endParaRPr lang="en-US" dirty="0" smtClean="0"/>
          </a:p>
          <a:p>
            <a:r>
              <a:rPr lang="en-US" dirty="0" smtClean="0"/>
              <a:t>financial </a:t>
            </a:r>
            <a:r>
              <a:rPr lang="en-US" dirty="0"/>
              <a:t>and defense organization in the US, </a:t>
            </a:r>
            <a:r>
              <a:rPr lang="en-US" dirty="0" err="1"/>
              <a:t>FireEye</a:t>
            </a:r>
            <a:r>
              <a:rPr lang="en-US" dirty="0"/>
              <a:t> told CNET.</a:t>
            </a:r>
          </a:p>
          <a:p>
            <a:endParaRPr lang="en-US" dirty="0"/>
          </a:p>
          <a:p>
            <a:r>
              <a:rPr lang="en-US" dirty="0"/>
              <a:t>"The APT [advanced persistent threat] group responsible for this exploit has </a:t>
            </a:r>
            <a:endParaRPr lang="en-US" dirty="0" smtClean="0"/>
          </a:p>
          <a:p>
            <a:r>
              <a:rPr lang="en-US" dirty="0" smtClean="0"/>
              <a:t>been </a:t>
            </a:r>
            <a:r>
              <a:rPr lang="en-US" dirty="0"/>
              <a:t>the first group to have access to a select number of browser-based 0-day </a:t>
            </a:r>
            <a:endParaRPr lang="en-US" dirty="0" smtClean="0"/>
          </a:p>
          <a:p>
            <a:r>
              <a:rPr lang="en-US" dirty="0" smtClean="0"/>
              <a:t>exploits </a:t>
            </a:r>
            <a:r>
              <a:rPr lang="en-US" dirty="0"/>
              <a:t>(e.g. IE, Firefox, and Flash) in the past," </a:t>
            </a:r>
            <a:r>
              <a:rPr lang="en-US" dirty="0" err="1"/>
              <a:t>FireEye</a:t>
            </a:r>
            <a:r>
              <a:rPr lang="en-US" dirty="0"/>
              <a:t> said. "They are </a:t>
            </a:r>
            <a:endParaRPr lang="en-US" dirty="0" smtClean="0"/>
          </a:p>
          <a:p>
            <a:r>
              <a:rPr lang="en-US" dirty="0" smtClean="0"/>
              <a:t>extremely </a:t>
            </a:r>
            <a:r>
              <a:rPr lang="en-US" dirty="0"/>
              <a:t>proficient at lateral movement and are difficult to track, as they </a:t>
            </a:r>
            <a:endParaRPr lang="en-US" dirty="0" smtClean="0"/>
          </a:p>
          <a:p>
            <a:r>
              <a:rPr lang="en-US" dirty="0" smtClean="0"/>
              <a:t>typically </a:t>
            </a:r>
            <a:r>
              <a:rPr lang="en-US" dirty="0"/>
              <a:t>do not reuse command and control infrastructure."</a:t>
            </a:r>
          </a:p>
        </p:txBody>
      </p:sp>
    </p:spTree>
    <p:extLst>
      <p:ext uri="{BB962C8B-B14F-4D97-AF65-F5344CB8AC3E}">
        <p14:creationId xmlns:p14="http://schemas.microsoft.com/office/powerpoint/2010/main" val="3900960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66706" y="5147734"/>
            <a:ext cx="7543800" cy="914400"/>
          </a:xfrm>
        </p:spPr>
        <p:txBody>
          <a:bodyPr/>
          <a:lstStyle/>
          <a:p>
            <a:r>
              <a:rPr lang="en-US" dirty="0" smtClean="0"/>
              <a:t>Your Biggest Problem</a:t>
            </a:r>
            <a:endParaRPr lang="en-US" dirty="0"/>
          </a:p>
        </p:txBody>
      </p:sp>
      <p:sp>
        <p:nvSpPr>
          <p:cNvPr id="2" name="Content Placeholder 1"/>
          <p:cNvSpPr>
            <a:spLocks noGrp="1"/>
          </p:cNvSpPr>
          <p:nvPr>
            <p:ph idx="1"/>
          </p:nvPr>
        </p:nvSpPr>
        <p:spPr/>
        <p:txBody>
          <a:bodyPr/>
          <a:lstStyle/>
          <a:p>
            <a:r>
              <a:rPr lang="en-US" dirty="0" smtClean="0"/>
              <a:t>Your Friendly Staff will happily surf the web to any “interesting” pages, and get your computers infected.</a:t>
            </a:r>
            <a:endParaRPr lang="en-US" dirty="0"/>
          </a:p>
        </p:txBody>
      </p:sp>
    </p:spTree>
    <p:extLst>
      <p:ext uri="{BB962C8B-B14F-4D97-AF65-F5344CB8AC3E}">
        <p14:creationId xmlns:p14="http://schemas.microsoft.com/office/powerpoint/2010/main" val="3688339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Paper charts too large to take or move in bulk</a:t>
            </a:r>
          </a:p>
          <a:p>
            <a:endParaRPr lang="en-US" dirty="0"/>
          </a:p>
          <a:p>
            <a:r>
              <a:rPr lang="en-US" dirty="0" smtClean="0"/>
              <a:t>Your entire EMR file will easily fit on a USB stick – just ask Edward Snowden or Bradley Manning!</a:t>
            </a:r>
            <a:endParaRPr lang="en-US" dirty="0"/>
          </a:p>
        </p:txBody>
      </p:sp>
      <p:sp>
        <p:nvSpPr>
          <p:cNvPr id="3" name="Title 2"/>
          <p:cNvSpPr>
            <a:spLocks noGrp="1"/>
          </p:cNvSpPr>
          <p:nvPr>
            <p:ph type="title"/>
          </p:nvPr>
        </p:nvSpPr>
        <p:spPr>
          <a:xfrm>
            <a:off x="872066" y="4047067"/>
            <a:ext cx="7543800" cy="914400"/>
          </a:xfrm>
        </p:spPr>
        <p:txBody>
          <a:bodyPr/>
          <a:lstStyle/>
          <a:p>
            <a:r>
              <a:rPr lang="en-US" dirty="0" smtClean="0"/>
              <a:t>If you allow your staff to surf the web on office computers, you WILL suffer an attack.</a:t>
            </a:r>
            <a:endParaRPr lang="en-US" dirty="0"/>
          </a:p>
        </p:txBody>
      </p:sp>
    </p:spTree>
    <p:extLst>
      <p:ext uri="{BB962C8B-B14F-4D97-AF65-F5344CB8AC3E}">
        <p14:creationId xmlns:p14="http://schemas.microsoft.com/office/powerpoint/2010/main" val="135466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777240" y="5207000"/>
            <a:ext cx="7543800" cy="914400"/>
          </a:xfrm>
        </p:spPr>
        <p:txBody>
          <a:bodyPr/>
          <a:lstStyle/>
          <a:p>
            <a:r>
              <a:rPr lang="en-US" dirty="0" smtClean="0"/>
              <a:t>So, if you need your staff to use the web, what can you do?</a:t>
            </a:r>
            <a:endParaRPr lang="en-US" dirty="0"/>
          </a:p>
        </p:txBody>
      </p:sp>
    </p:spTree>
    <p:extLst>
      <p:ext uri="{BB962C8B-B14F-4D97-AF65-F5344CB8AC3E}">
        <p14:creationId xmlns:p14="http://schemas.microsoft.com/office/powerpoint/2010/main" val="3761186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 if you need your staff to use the web, what can you do?</a:t>
            </a:r>
            <a:endParaRPr lang="en-US" dirty="0"/>
          </a:p>
        </p:txBody>
      </p:sp>
      <p:sp>
        <p:nvSpPr>
          <p:cNvPr id="4" name="TextBox 3"/>
          <p:cNvSpPr txBox="1"/>
          <p:nvPr/>
        </p:nvSpPr>
        <p:spPr>
          <a:xfrm>
            <a:off x="777240" y="1075267"/>
            <a:ext cx="7450265" cy="1200329"/>
          </a:xfrm>
          <a:prstGeom prst="rect">
            <a:avLst/>
          </a:prstGeom>
          <a:noFill/>
        </p:spPr>
        <p:txBody>
          <a:bodyPr wrap="square" rtlCol="0">
            <a:spAutoFit/>
          </a:bodyPr>
          <a:lstStyle/>
          <a:p>
            <a:r>
              <a:rPr lang="en-US" sz="3600" dirty="0" smtClean="0"/>
              <a:t>Answer:  Limit the sites they can surf to using a Proxy Server</a:t>
            </a:r>
            <a:endParaRPr lang="en-US" sz="3600" dirty="0"/>
          </a:p>
        </p:txBody>
      </p:sp>
    </p:spTree>
    <p:extLst>
      <p:ext uri="{BB962C8B-B14F-4D97-AF65-F5344CB8AC3E}">
        <p14:creationId xmlns:p14="http://schemas.microsoft.com/office/powerpoint/2010/main" val="1643771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Proxy Server?</a:t>
            </a:r>
            <a:endParaRPr lang="en-US" dirty="0"/>
          </a:p>
        </p:txBody>
      </p:sp>
    </p:spTree>
    <p:extLst>
      <p:ext uri="{BB962C8B-B14F-4D97-AF65-F5344CB8AC3E}">
        <p14:creationId xmlns:p14="http://schemas.microsoft.com/office/powerpoint/2010/main" val="247966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93800" y="685801"/>
            <a:ext cx="7035800" cy="4190999"/>
          </a:xfrm>
        </p:spPr>
        <p:txBody>
          <a:bodyPr>
            <a:normAutofit/>
          </a:bodyPr>
          <a:lstStyle/>
          <a:p>
            <a:r>
              <a:rPr lang="en-US" dirty="0"/>
              <a:t>A Proxy Server acts as your Proxy on the Internet.  Your browser is set up so that it cannot directly access any websites, but rather passes any requests for a web page to the Proxy Server.</a:t>
            </a:r>
          </a:p>
          <a:p>
            <a:r>
              <a:rPr lang="en-US" dirty="0" smtClean="0"/>
              <a:t>The Proxy Server checks to see if the website is on the “Allowed List”.  If so, it goes to that site and gets the info and passes it back to the browser</a:t>
            </a:r>
          </a:p>
          <a:p>
            <a:r>
              <a:rPr lang="en-US" dirty="0" smtClean="0"/>
              <a:t>If the website is not on the “Allowed List”, it passes a page with an error message.</a:t>
            </a:r>
            <a:endParaRPr lang="en-US" dirty="0"/>
          </a:p>
        </p:txBody>
      </p:sp>
      <p:sp>
        <p:nvSpPr>
          <p:cNvPr id="2" name="Title 1"/>
          <p:cNvSpPr>
            <a:spLocks noGrp="1"/>
          </p:cNvSpPr>
          <p:nvPr>
            <p:ph type="title"/>
          </p:nvPr>
        </p:nvSpPr>
        <p:spPr/>
        <p:txBody>
          <a:bodyPr/>
          <a:lstStyle/>
          <a:p>
            <a:r>
              <a:rPr lang="en-US" dirty="0" smtClean="0"/>
              <a:t>What is a </a:t>
            </a:r>
            <a:r>
              <a:rPr lang="en-US" smtClean="0"/>
              <a:t>Proxy Server?</a:t>
            </a:r>
            <a:endParaRPr lang="en-US"/>
          </a:p>
        </p:txBody>
      </p:sp>
    </p:spTree>
    <p:extLst>
      <p:ext uri="{BB962C8B-B14F-4D97-AF65-F5344CB8AC3E}">
        <p14:creationId xmlns:p14="http://schemas.microsoft.com/office/powerpoint/2010/main" val="42458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5" name="Picture 4" descr="Screen Shot 2014-04-27 at 9.18.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28798"/>
            <a:ext cx="6057900" cy="6426002"/>
          </a:xfrm>
          <a:prstGeom prst="rect">
            <a:avLst/>
          </a:prstGeom>
        </p:spPr>
      </p:pic>
      <p:cxnSp>
        <p:nvCxnSpPr>
          <p:cNvPr id="7" name="Straight Arrow Connector 6"/>
          <p:cNvCxnSpPr/>
          <p:nvPr/>
        </p:nvCxnSpPr>
        <p:spPr>
          <a:xfrm>
            <a:off x="1964267" y="6206067"/>
            <a:ext cx="1727200" cy="0"/>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071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a:xfrm>
            <a:off x="457200" y="381000"/>
            <a:ext cx="8385175" cy="1431925"/>
          </a:xfrm>
        </p:spPr>
        <p:txBody>
          <a:bodyPr/>
          <a:lstStyle/>
          <a:p>
            <a:pPr algn="ctr" eaLnBrk="1" hangingPunct="1"/>
            <a:r>
              <a:rPr lang="en-US" sz="3200" dirty="0" smtClean="0">
                <a:effectLst/>
                <a:latin typeface="Arial" charset="0"/>
              </a:rPr>
              <a:t>Practice Changers</a:t>
            </a:r>
            <a:r>
              <a:rPr lang="en-US" sz="3200" b="0" dirty="0" smtClean="0">
                <a:effectLst/>
                <a:latin typeface="Arial" charset="0"/>
              </a:rPr>
              <a:t/>
            </a:r>
            <a:br>
              <a:rPr lang="en-US" sz="3200" b="0" dirty="0" smtClean="0">
                <a:effectLst/>
                <a:latin typeface="Arial" charset="0"/>
              </a:rPr>
            </a:br>
            <a:r>
              <a:rPr lang="en-US" sz="3200" dirty="0" smtClean="0">
                <a:effectLst/>
                <a:latin typeface="Arial" charset="0"/>
              </a:rPr>
              <a:t>April </a:t>
            </a:r>
            <a:r>
              <a:rPr lang="en-US" sz="3200" dirty="0" smtClean="0">
                <a:effectLst/>
                <a:latin typeface="Arial" charset="0"/>
              </a:rPr>
              <a:t>28</a:t>
            </a:r>
            <a:r>
              <a:rPr lang="en-US" sz="3200" b="0" dirty="0" smtClean="0">
                <a:effectLst/>
                <a:latin typeface="Arial" charset="0"/>
              </a:rPr>
              <a:t>, </a:t>
            </a:r>
            <a:r>
              <a:rPr lang="en-US" sz="3200" b="0" dirty="0" smtClean="0">
                <a:effectLst/>
                <a:latin typeface="Arial" charset="0"/>
              </a:rPr>
              <a:t>2014</a:t>
            </a:r>
            <a:br>
              <a:rPr lang="en-US" sz="3200" b="0" dirty="0" smtClean="0">
                <a:effectLst/>
                <a:latin typeface="Arial" charset="0"/>
              </a:rPr>
            </a:br>
            <a:r>
              <a:rPr lang="en-US" sz="3200" b="0" dirty="0" smtClean="0">
                <a:effectLst/>
              </a:rPr>
              <a:t>Relevant Industry Relationships</a:t>
            </a:r>
          </a:p>
        </p:txBody>
      </p:sp>
      <p:sp>
        <p:nvSpPr>
          <p:cNvPr id="2051" name="Rectangle 3"/>
          <p:cNvSpPr>
            <a:spLocks noGrp="1" noRot="1" noChangeArrowheads="1"/>
          </p:cNvSpPr>
          <p:nvPr>
            <p:ph type="body" idx="1"/>
          </p:nvPr>
        </p:nvSpPr>
        <p:spPr>
          <a:xfrm>
            <a:off x="304800" y="1905000"/>
            <a:ext cx="8540750" cy="4191000"/>
          </a:xfrm>
        </p:spPr>
        <p:txBody>
          <a:bodyPr/>
          <a:lstStyle/>
          <a:p>
            <a:pPr lvl="1" eaLnBrk="1" hangingPunct="1">
              <a:lnSpc>
                <a:spcPct val="80000"/>
              </a:lnSpc>
              <a:buNone/>
              <a:defRPr/>
            </a:pPr>
            <a:r>
              <a:rPr lang="en-US" sz="3600" dirty="0" smtClean="0"/>
              <a:t>I have the following relationships with </a:t>
            </a:r>
            <a:r>
              <a:rPr lang="en-US" sz="4000" b="1" u="sng" dirty="0" smtClean="0"/>
              <a:t>Practice Enhancement Specialists </a:t>
            </a:r>
            <a:r>
              <a:rPr lang="en-US" sz="2800" b="1" u="sng" dirty="0" smtClean="0"/>
              <a:t>(formerly Inform Solutions/Mentor Solutions)</a:t>
            </a:r>
            <a:r>
              <a:rPr lang="en-US" sz="3600" dirty="0" smtClean="0"/>
              <a:t>:</a:t>
            </a:r>
          </a:p>
          <a:p>
            <a:pPr lvl="1" eaLnBrk="1" hangingPunct="1">
              <a:lnSpc>
                <a:spcPct val="80000"/>
              </a:lnSpc>
              <a:buNone/>
              <a:defRPr/>
            </a:pPr>
            <a:endParaRPr lang="en-US" dirty="0" smtClean="0"/>
          </a:p>
          <a:p>
            <a:pPr lvl="1" eaLnBrk="1" hangingPunct="1">
              <a:lnSpc>
                <a:spcPct val="80000"/>
              </a:lnSpc>
              <a:defRPr/>
            </a:pPr>
            <a:r>
              <a:rPr lang="en-US" dirty="0" smtClean="0"/>
              <a:t>Author of the </a:t>
            </a:r>
            <a:r>
              <a:rPr lang="en-US" dirty="0" err="1" smtClean="0"/>
              <a:t>InSched</a:t>
            </a:r>
            <a:r>
              <a:rPr lang="en-US" dirty="0" smtClean="0"/>
              <a:t> Scheduling Program &amp; </a:t>
            </a:r>
            <a:r>
              <a:rPr lang="en-US" dirty="0" err="1" smtClean="0"/>
              <a:t>IntelliPract</a:t>
            </a:r>
            <a:r>
              <a:rPr lang="en-US" dirty="0" smtClean="0"/>
              <a:t> Billing System </a:t>
            </a:r>
            <a:r>
              <a:rPr lang="en-US" smtClean="0"/>
              <a:t>and Paperless Charting</a:t>
            </a:r>
            <a:endParaRPr lang="en-US" dirty="0" smtClean="0"/>
          </a:p>
          <a:p>
            <a:pPr lvl="1" eaLnBrk="1" hangingPunct="1">
              <a:lnSpc>
                <a:spcPct val="80000"/>
              </a:lnSpc>
              <a:defRPr/>
            </a:pPr>
            <a:r>
              <a:rPr lang="en-US" dirty="0" smtClean="0"/>
              <a:t>Author of </a:t>
            </a:r>
            <a:r>
              <a:rPr lang="en-US" dirty="0" err="1" smtClean="0"/>
              <a:t>PatientConnection</a:t>
            </a:r>
            <a:r>
              <a:rPr lang="en-US" dirty="0" smtClean="0"/>
              <a:t> appointment reminder and lead management system</a:t>
            </a:r>
          </a:p>
          <a:p>
            <a:pPr lvl="1" eaLnBrk="1" hangingPunct="1">
              <a:lnSpc>
                <a:spcPct val="80000"/>
              </a:lnSpc>
              <a:defRPr/>
            </a:pPr>
            <a:r>
              <a:rPr lang="en-US" dirty="0" smtClean="0"/>
              <a:t>I receive royalties for sales, maintenance, and operation of those systems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creen Shot 2014-04-27 at 9.19.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834" y="397194"/>
            <a:ext cx="6616700" cy="6198339"/>
          </a:xfrm>
          <a:prstGeom prst="rect">
            <a:avLst/>
          </a:prstGeom>
        </p:spPr>
      </p:pic>
      <p:sp>
        <p:nvSpPr>
          <p:cNvPr id="4" name="Right Arrow 3"/>
          <p:cNvSpPr/>
          <p:nvPr/>
        </p:nvSpPr>
        <p:spPr>
          <a:xfrm>
            <a:off x="4106333" y="4673600"/>
            <a:ext cx="1464734" cy="4572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2250140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creen Shot 2014-04-27 at 9.19.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167" y="673100"/>
            <a:ext cx="6883400" cy="5003800"/>
          </a:xfrm>
          <a:prstGeom prst="rect">
            <a:avLst/>
          </a:prstGeom>
        </p:spPr>
      </p:pic>
      <p:sp>
        <p:nvSpPr>
          <p:cNvPr id="4" name="Right Arrow 3"/>
          <p:cNvSpPr/>
          <p:nvPr/>
        </p:nvSpPr>
        <p:spPr>
          <a:xfrm>
            <a:off x="1456267" y="3780366"/>
            <a:ext cx="1320800" cy="194734"/>
          </a:xfrm>
          <a:prstGeom prst="rightArrow">
            <a:avLst/>
          </a:prstGeom>
          <a:solidFill>
            <a:srgbClr val="FF0000"/>
          </a:solid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6935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creen Shot 2014-04-27 at 9.35.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00" y="749300"/>
            <a:ext cx="6680200" cy="5346700"/>
          </a:xfrm>
          <a:prstGeom prst="rect">
            <a:avLst/>
          </a:prstGeom>
        </p:spPr>
      </p:pic>
    </p:spTree>
    <p:extLst>
      <p:ext uri="{BB962C8B-B14F-4D97-AF65-F5344CB8AC3E}">
        <p14:creationId xmlns:p14="http://schemas.microsoft.com/office/powerpoint/2010/main" val="428033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creen Shot 2014-04-27 at 9.36.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6600"/>
            <a:ext cx="9144000" cy="5361140"/>
          </a:xfrm>
          <a:prstGeom prst="rect">
            <a:avLst/>
          </a:prstGeom>
        </p:spPr>
      </p:pic>
    </p:spTree>
    <p:extLst>
      <p:ext uri="{BB962C8B-B14F-4D97-AF65-F5344CB8AC3E}">
        <p14:creationId xmlns:p14="http://schemas.microsoft.com/office/powerpoint/2010/main" val="1256669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creen Shot 2014-04-27 at 10.12.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00" y="508000"/>
            <a:ext cx="7797800" cy="5829300"/>
          </a:xfrm>
          <a:prstGeom prst="rect">
            <a:avLst/>
          </a:prstGeom>
        </p:spPr>
      </p:pic>
    </p:spTree>
    <p:extLst>
      <p:ext uri="{BB962C8B-B14F-4D97-AF65-F5344CB8AC3E}">
        <p14:creationId xmlns:p14="http://schemas.microsoft.com/office/powerpoint/2010/main" val="215693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creen Shot 2014-04-27 at 10.14.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876300"/>
            <a:ext cx="8339667" cy="2303017"/>
          </a:xfrm>
          <a:prstGeom prst="rect">
            <a:avLst/>
          </a:prstGeom>
        </p:spPr>
      </p:pic>
      <p:cxnSp>
        <p:nvCxnSpPr>
          <p:cNvPr id="5" name="Straight Arrow Connector 4"/>
          <p:cNvCxnSpPr/>
          <p:nvPr/>
        </p:nvCxnSpPr>
        <p:spPr>
          <a:xfrm>
            <a:off x="1794934" y="330200"/>
            <a:ext cx="931333" cy="778933"/>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394200" y="262467"/>
            <a:ext cx="745067" cy="846666"/>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5588000" y="330200"/>
            <a:ext cx="1092200" cy="1549400"/>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169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148666"/>
            <a:ext cx="7543800" cy="914400"/>
          </a:xfrm>
        </p:spPr>
        <p:txBody>
          <a:bodyPr/>
          <a:lstStyle/>
          <a:p>
            <a:r>
              <a:rPr lang="en-US" dirty="0" smtClean="0"/>
              <a:t>You obviously also need a Firewall to prevent direct access to websites outside of your Proxy Server</a:t>
            </a:r>
            <a:endParaRPr lang="en-US" dirty="0"/>
          </a:p>
        </p:txBody>
      </p:sp>
    </p:spTree>
    <p:extLst>
      <p:ext uri="{BB962C8B-B14F-4D97-AF65-F5344CB8AC3E}">
        <p14:creationId xmlns:p14="http://schemas.microsoft.com/office/powerpoint/2010/main" val="2573763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Zero-Hour Attacks will infect computers that go to websites with a browser with a flaw in it.</a:t>
            </a:r>
          </a:p>
          <a:p>
            <a:r>
              <a:rPr lang="en-US" dirty="0" smtClean="0"/>
              <a:t>A Zero-Hour Attack on all versions of Internet Explorer was announced Sunday, April 27, 2014</a:t>
            </a:r>
          </a:p>
          <a:p>
            <a:r>
              <a:rPr lang="en-US" dirty="0" smtClean="0"/>
              <a:t>If you let your staff surf the web from office computers, you WILL become infected.</a:t>
            </a:r>
          </a:p>
          <a:p>
            <a:r>
              <a:rPr lang="en-US" dirty="0" smtClean="0"/>
              <a:t>You can limit the sites they can surf using a Proxy Server, either internal or external to your office</a:t>
            </a:r>
            <a:endParaRPr lang="en-US" dirty="0"/>
          </a:p>
        </p:txBody>
      </p:sp>
      <p:sp>
        <p:nvSpPr>
          <p:cNvPr id="2" name="Title 1"/>
          <p:cNvSpPr>
            <a:spLocks noGrp="1"/>
          </p:cNvSpPr>
          <p:nvPr>
            <p:ph type="title"/>
          </p:nvPr>
        </p:nvSpPr>
        <p:spPr/>
        <p:txBody>
          <a:bodyPr/>
          <a:lstStyle/>
          <a:p>
            <a:r>
              <a:rPr lang="en-US" dirty="0" smtClean="0"/>
              <a:t>Web Browsing Danger</a:t>
            </a:r>
            <a:endParaRPr lang="en-US" dirty="0"/>
          </a:p>
        </p:txBody>
      </p:sp>
    </p:spTree>
    <p:extLst>
      <p:ext uri="{BB962C8B-B14F-4D97-AF65-F5344CB8AC3E}">
        <p14:creationId xmlns:p14="http://schemas.microsoft.com/office/powerpoint/2010/main" val="882223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Rectangle 3"/>
          <p:cNvSpPr/>
          <p:nvPr/>
        </p:nvSpPr>
        <p:spPr>
          <a:xfrm>
            <a:off x="414866" y="965200"/>
            <a:ext cx="8449733" cy="2554545"/>
          </a:xfrm>
          <a:prstGeom prst="rect">
            <a:avLst/>
          </a:prstGeom>
        </p:spPr>
        <p:txBody>
          <a:bodyPr wrap="square">
            <a:spAutoFit/>
          </a:bodyPr>
          <a:lstStyle/>
          <a:p>
            <a:r>
              <a:rPr lang="en-US" sz="4000" dirty="0">
                <a:hlinkClick r:id="rId2"/>
              </a:rPr>
              <a:t>https://github.com/nachbar/network-</a:t>
            </a:r>
            <a:r>
              <a:rPr lang="en-US" sz="4000" dirty="0" smtClean="0">
                <a:hlinkClick r:id="rId2"/>
              </a:rPr>
              <a:t>security</a:t>
            </a:r>
            <a:endParaRPr lang="en-US" sz="4000" dirty="0" smtClean="0"/>
          </a:p>
          <a:p>
            <a:endParaRPr lang="en-US" sz="4000" dirty="0"/>
          </a:p>
          <a:p>
            <a:r>
              <a:rPr lang="en-US" sz="4000" dirty="0"/>
              <a:t>Or http://</a:t>
            </a:r>
            <a:r>
              <a:rPr lang="en-US" sz="4000" dirty="0" err="1"/>
              <a:t>www.nachbar-github.com</a:t>
            </a:r>
            <a:endParaRPr lang="en-US" sz="4000" dirty="0"/>
          </a:p>
        </p:txBody>
      </p:sp>
    </p:spTree>
    <p:extLst>
      <p:ext uri="{BB962C8B-B14F-4D97-AF65-F5344CB8AC3E}">
        <p14:creationId xmlns:p14="http://schemas.microsoft.com/office/powerpoint/2010/main" val="3935841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95624" y="241685"/>
            <a:ext cx="8385175" cy="1431925"/>
          </a:xfrm>
        </p:spPr>
        <p:txBody>
          <a:bodyPr/>
          <a:lstStyle/>
          <a:p>
            <a:pPr algn="ctr" eaLnBrk="1" hangingPunct="1">
              <a:defRPr/>
            </a:pPr>
            <a:r>
              <a:rPr lang="en-US" sz="4000" dirty="0" smtClean="0"/>
              <a:t>Presentation Level of Evidence = </a:t>
            </a:r>
            <a:r>
              <a:rPr lang="en-US" sz="8000" dirty="0" smtClean="0">
                <a:solidFill>
                  <a:srgbClr val="FFFF00"/>
                </a:solidFill>
              </a:rPr>
              <a:t>V</a:t>
            </a:r>
          </a:p>
        </p:txBody>
      </p:sp>
      <p:sp>
        <p:nvSpPr>
          <p:cNvPr id="35843" name="Rectangle 3"/>
          <p:cNvSpPr>
            <a:spLocks noGrp="1" noRot="1" noChangeArrowheads="1"/>
          </p:cNvSpPr>
          <p:nvPr>
            <p:ph type="body" idx="1"/>
          </p:nvPr>
        </p:nvSpPr>
        <p:spPr>
          <a:xfrm>
            <a:off x="330200" y="2006600"/>
            <a:ext cx="8305800" cy="4648200"/>
          </a:xfrm>
        </p:spPr>
        <p:txBody>
          <a:bodyPr>
            <a:normAutofit/>
          </a:bodyPr>
          <a:lstStyle/>
          <a:p>
            <a:pPr eaLnBrk="1" hangingPunct="1">
              <a:lnSpc>
                <a:spcPct val="80000"/>
              </a:lnSpc>
              <a:buFont typeface="Wingdings" pitchFamily="2" charset="2"/>
              <a:buNone/>
              <a:defRPr/>
            </a:pPr>
            <a:r>
              <a:rPr lang="en-US" sz="2000" b="1" u="sng" dirty="0" smtClean="0"/>
              <a:t>Levels of Evidence and Qualifying Studies (Therapeutic Studies):</a:t>
            </a:r>
            <a:endParaRPr lang="en-US" sz="2000" dirty="0" smtClean="0"/>
          </a:p>
          <a:p>
            <a:pPr eaLnBrk="1" hangingPunct="1">
              <a:lnSpc>
                <a:spcPct val="80000"/>
              </a:lnSpc>
              <a:defRPr/>
            </a:pPr>
            <a:r>
              <a:rPr lang="en-US" sz="2000" b="1" dirty="0" smtClean="0"/>
              <a:t>I</a:t>
            </a:r>
            <a:r>
              <a:rPr lang="en-US" sz="2000" dirty="0" smtClean="0"/>
              <a:t>          High-quality*, multi-centered or single-centered, randomized </a:t>
            </a:r>
          </a:p>
          <a:p>
            <a:pPr eaLnBrk="1" hangingPunct="1">
              <a:lnSpc>
                <a:spcPct val="80000"/>
              </a:lnSpc>
              <a:buFont typeface="Wingdings" pitchFamily="2" charset="2"/>
              <a:buNone/>
              <a:defRPr/>
            </a:pPr>
            <a:r>
              <a:rPr lang="en-US" sz="2000" dirty="0" smtClean="0"/>
              <a:t>	controlled trial with adequate power </a:t>
            </a:r>
            <a:r>
              <a:rPr lang="en-US" sz="2000" b="1" dirty="0" smtClean="0"/>
              <a:t>(N ≥ 100)</a:t>
            </a:r>
            <a:r>
              <a:rPr lang="en-US" sz="2000" dirty="0" smtClean="0"/>
              <a:t>; or a systematic review of these studies </a:t>
            </a:r>
          </a:p>
          <a:p>
            <a:pPr eaLnBrk="1" hangingPunct="1">
              <a:lnSpc>
                <a:spcPct val="80000"/>
              </a:lnSpc>
              <a:defRPr/>
            </a:pPr>
            <a:r>
              <a:rPr lang="en-US" sz="2000" b="1" dirty="0" smtClean="0"/>
              <a:t>II </a:t>
            </a:r>
            <a:r>
              <a:rPr lang="en-US" sz="2000" dirty="0" smtClean="0"/>
              <a:t>        Lesser-quality, randomized controlled trial; prospective cohort study; or systematic review of these studies</a:t>
            </a:r>
          </a:p>
          <a:p>
            <a:pPr eaLnBrk="1" hangingPunct="1">
              <a:lnSpc>
                <a:spcPct val="80000"/>
              </a:lnSpc>
              <a:defRPr/>
            </a:pPr>
            <a:r>
              <a:rPr lang="en-US" sz="2000" b="1" dirty="0" smtClean="0"/>
              <a:t>III</a:t>
            </a:r>
            <a:r>
              <a:rPr lang="en-US" sz="2000" dirty="0" smtClean="0"/>
              <a:t>        Retrospective comparative study;  case-control study; or a systematic review of these studies </a:t>
            </a:r>
          </a:p>
          <a:p>
            <a:pPr eaLnBrk="1" hangingPunct="1">
              <a:lnSpc>
                <a:spcPct val="80000"/>
              </a:lnSpc>
              <a:defRPr/>
            </a:pPr>
            <a:r>
              <a:rPr lang="en-US" sz="2000" b="1" dirty="0" smtClean="0"/>
              <a:t>IV</a:t>
            </a:r>
            <a:r>
              <a:rPr lang="en-US" sz="2000" dirty="0" smtClean="0"/>
              <a:t>        Case series</a:t>
            </a:r>
          </a:p>
          <a:p>
            <a:pPr eaLnBrk="1" hangingPunct="1">
              <a:lnSpc>
                <a:spcPct val="80000"/>
              </a:lnSpc>
              <a:defRPr/>
            </a:pPr>
            <a:r>
              <a:rPr lang="en-US" sz="2800" b="1" dirty="0" smtClean="0">
                <a:solidFill>
                  <a:srgbClr val="FFFF00"/>
                </a:solidFill>
              </a:rPr>
              <a:t>V</a:t>
            </a:r>
            <a:r>
              <a:rPr lang="en-US" sz="2800" dirty="0" smtClean="0">
                <a:solidFill>
                  <a:srgbClr val="FFFF00"/>
                </a:solidFill>
              </a:rPr>
              <a:t>      Expert opinion; case report or clinical example; or evidence based on physiology, bench research or "first principles“</a:t>
            </a:r>
          </a:p>
          <a:p>
            <a:pPr eaLnBrk="1" hangingPunct="1">
              <a:lnSpc>
                <a:spcPct val="80000"/>
              </a:lnSpc>
              <a:defRPr/>
            </a:pPr>
            <a:endParaRPr lang="en-US" sz="2000" dirty="0" smtClean="0"/>
          </a:p>
          <a:p>
            <a:pPr algn="ctr" eaLnBrk="1" hangingPunct="1">
              <a:lnSpc>
                <a:spcPct val="80000"/>
              </a:lnSpc>
              <a:buNone/>
              <a:defRPr/>
            </a:pPr>
            <a:r>
              <a:rPr lang="en-US" sz="1600" dirty="0" smtClean="0"/>
              <a:t>*“High quality” is open to interpretation. Until more specific guidelines are promulgated, </a:t>
            </a:r>
            <a:r>
              <a:rPr lang="en-US" sz="1600" b="1" dirty="0" smtClean="0"/>
              <a:t>100</a:t>
            </a:r>
            <a:r>
              <a:rPr lang="en-US" sz="1600" dirty="0" smtClean="0"/>
              <a:t> is the absolute minimum power, sample size or “N” which is acceptable for any study to be considered Level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Importance of Internet Security</a:t>
            </a:r>
            <a:endParaRPr lang="en-US" dirty="0"/>
          </a:p>
        </p:txBody>
      </p:sp>
      <p:pic>
        <p:nvPicPr>
          <p:cNvPr id="16" name="Content Placeholder 15" descr="Screen Shot 2014-04-22 at 11.57.40 AM.png"/>
          <p:cNvPicPr>
            <a:picLocks noGrp="1"/>
          </p:cNvPicPr>
          <p:nvPr>
            <p:ph idx="1"/>
          </p:nvPr>
        </p:nvPicPr>
        <p:blipFill rotWithShape="1">
          <a:blip r:embed="rId2">
            <a:extLst>
              <a:ext uri="{28A0092B-C50C-407E-A947-70E740481C1C}">
                <a14:useLocalDpi xmlns:a14="http://schemas.microsoft.com/office/drawing/2010/main" val="0"/>
              </a:ext>
            </a:extLst>
          </a:blip>
          <a:srcRect l="-364" t="-3264" r="-852" b="-2967"/>
          <a:stretch/>
        </p:blipFill>
        <p:spPr>
          <a:xfrm>
            <a:off x="127001" y="507999"/>
            <a:ext cx="8847666" cy="3031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4547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So, How do they get in?</a:t>
            </a:r>
            <a:endParaRPr lang="en-US" dirty="0"/>
          </a:p>
        </p:txBody>
      </p:sp>
    </p:spTree>
    <p:extLst>
      <p:ext uri="{BB962C8B-B14F-4D97-AF65-F5344CB8AC3E}">
        <p14:creationId xmlns:p14="http://schemas.microsoft.com/office/powerpoint/2010/main" val="3321130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Because Windows, Mac, Internet Explorer, Firefox, Chrome, etc. etc. etc. have flaws</a:t>
            </a:r>
            <a:endParaRPr lang="en-US" dirty="0"/>
          </a:p>
        </p:txBody>
      </p:sp>
      <p:sp>
        <p:nvSpPr>
          <p:cNvPr id="3" name="Title 2"/>
          <p:cNvSpPr>
            <a:spLocks noGrp="1"/>
          </p:cNvSpPr>
          <p:nvPr>
            <p:ph type="title"/>
          </p:nvPr>
        </p:nvSpPr>
        <p:spPr/>
        <p:txBody>
          <a:bodyPr/>
          <a:lstStyle/>
          <a:p>
            <a:r>
              <a:rPr lang="en-US" dirty="0" smtClean="0"/>
              <a:t>So, How do they </a:t>
            </a:r>
            <a:r>
              <a:rPr lang="en-US" smtClean="0"/>
              <a:t>get in?</a:t>
            </a:r>
            <a:endParaRPr lang="en-US"/>
          </a:p>
        </p:txBody>
      </p:sp>
    </p:spTree>
    <p:extLst>
      <p:ext uri="{BB962C8B-B14F-4D97-AF65-F5344CB8AC3E}">
        <p14:creationId xmlns:p14="http://schemas.microsoft.com/office/powerpoint/2010/main" val="320698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 flaw is discovered, hackers figure out how to “exploit” it almost immediately</a:t>
            </a:r>
            <a:endParaRPr lang="en-US" dirty="0"/>
          </a:p>
        </p:txBody>
      </p:sp>
      <p:sp>
        <p:nvSpPr>
          <p:cNvPr id="3" name="Title 2"/>
          <p:cNvSpPr>
            <a:spLocks noGrp="1"/>
          </p:cNvSpPr>
          <p:nvPr>
            <p:ph type="title"/>
          </p:nvPr>
        </p:nvSpPr>
        <p:spPr/>
        <p:txBody>
          <a:bodyPr/>
          <a:lstStyle/>
          <a:p>
            <a:r>
              <a:rPr lang="en-US" dirty="0" smtClean="0"/>
              <a:t>Zero-Hour Attacks</a:t>
            </a:r>
            <a:endParaRPr lang="en-US" dirty="0"/>
          </a:p>
        </p:txBody>
      </p:sp>
    </p:spTree>
    <p:extLst>
      <p:ext uri="{BB962C8B-B14F-4D97-AF65-F5344CB8AC3E}">
        <p14:creationId xmlns:p14="http://schemas.microsoft.com/office/powerpoint/2010/main" val="4107352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04-27 at 8.36.24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b="-18161"/>
          <a:stretch/>
        </p:blipFill>
        <p:spPr>
          <a:xfrm>
            <a:off x="254001" y="668868"/>
            <a:ext cx="8703732" cy="4571999"/>
          </a:xfrm>
        </p:spPr>
      </p:pic>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55002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5" name="Content Placeholder 4" descr="Screen Shot 2014-04-27 at 8.36.40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5946" t="-2833" r="-10559" b="-16195"/>
          <a:stretch/>
        </p:blipFill>
        <p:spPr>
          <a:xfrm>
            <a:off x="609600" y="321733"/>
            <a:ext cx="8153400" cy="4978400"/>
          </a:xfrm>
        </p:spPr>
      </p:pic>
    </p:spTree>
    <p:extLst>
      <p:ext uri="{BB962C8B-B14F-4D97-AF65-F5344CB8AC3E}">
        <p14:creationId xmlns:p14="http://schemas.microsoft.com/office/powerpoint/2010/main" val="15643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5822</TotalTime>
  <Words>794</Words>
  <Application>Microsoft Macintosh PowerPoint</Application>
  <PresentationFormat>On-screen Show (4:3)</PresentationFormat>
  <Paragraphs>71</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Elemental</vt:lpstr>
      <vt:lpstr>Set Up an Office Proxy Server to Limit Staff Web Surfing</vt:lpstr>
      <vt:lpstr>Practice Changers April 28, 2014 Relevant Industry Relationships</vt:lpstr>
      <vt:lpstr>Presentation Level of Evidence = V</vt:lpstr>
      <vt:lpstr>Importance of Internet Security</vt:lpstr>
      <vt:lpstr>So, How do they get in?</vt:lpstr>
      <vt:lpstr>So, How do they get in?</vt:lpstr>
      <vt:lpstr>Zero-Hour Attacks</vt:lpstr>
      <vt:lpstr>PowerPoint Presentation</vt:lpstr>
      <vt:lpstr>PowerPoint Presentation</vt:lpstr>
      <vt:lpstr>PowerPoint Presentation</vt:lpstr>
      <vt:lpstr>PowerPoint Presentation</vt:lpstr>
      <vt:lpstr>PowerPoint Presentation</vt:lpstr>
      <vt:lpstr>Your Biggest Problem</vt:lpstr>
      <vt:lpstr>If you allow your staff to surf the web on office computers, you WILL suffer an attack.</vt:lpstr>
      <vt:lpstr>So, if you need your staff to use the web, what can you do?</vt:lpstr>
      <vt:lpstr>So, if you need your staff to use the web, what can you do?</vt:lpstr>
      <vt:lpstr>What is a Proxy Server?</vt:lpstr>
      <vt:lpstr>What is a Proxy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obviously also need a Firewall to prevent direct access to websites outside of your Proxy Server</vt:lpstr>
      <vt:lpstr>Web Browsing Danger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Nachbar</dc:creator>
  <cp:lastModifiedBy>James Nachbar</cp:lastModifiedBy>
  <cp:revision>49</cp:revision>
  <dcterms:created xsi:type="dcterms:W3CDTF">2013-10-08T18:37:03Z</dcterms:created>
  <dcterms:modified xsi:type="dcterms:W3CDTF">2014-04-28T05:46:05Z</dcterms:modified>
</cp:coreProperties>
</file>