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80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8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4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11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19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7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309D-1807-42FC-A1AD-BFC012B31B52}" type="datetimeFigureOut">
              <a:rPr lang="es-ES" smtClean="0"/>
              <a:t>05/06/2015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933E-CEFB-4075-9ED6-AA894F9481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62075" y="2332038"/>
            <a:ext cx="9144000" cy="2387600"/>
          </a:xfrm>
        </p:spPr>
        <p:txBody>
          <a:bodyPr>
            <a:noAutofit/>
          </a:bodyPr>
          <a:lstStyle/>
          <a:p>
            <a:r>
              <a:rPr lang="es-ES" sz="11500" b="1" u="sng" dirty="0" smtClean="0"/>
              <a:t>Curvas de Bézier</a:t>
            </a:r>
            <a:endParaRPr lang="es-ES" sz="11500" b="1" u="sng" dirty="0"/>
          </a:p>
        </p:txBody>
      </p:sp>
    </p:spTree>
    <p:extLst>
      <p:ext uri="{BB962C8B-B14F-4D97-AF65-F5344CB8AC3E}">
        <p14:creationId xmlns:p14="http://schemas.microsoft.com/office/powerpoint/2010/main" val="13821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Envolvente convexa</a:t>
            </a:r>
            <a:endParaRPr lang="es-ES" b="1" u="sng" dirty="0"/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40832" y="2691441"/>
            <a:ext cx="4462733" cy="362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332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Disminución de la variación</a:t>
            </a:r>
            <a:endParaRPr lang="es-ES" b="1" u="sng" dirty="0"/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96399" y="2950235"/>
            <a:ext cx="3805329" cy="25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5201728" y="2869692"/>
                <a:ext cx="2041649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728" y="2869692"/>
                <a:ext cx="2041649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5201728" y="3861539"/>
                <a:ext cx="1742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Droid Sans Fallback"/>
                          <a:cs typeface="Calibri" panose="020F0502020204030204" pitchFamily="34" charset="0"/>
                        </a:rPr>
                        <m:t>1=</m:t>
                      </m:r>
                      <m:d>
                        <m:d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effectLst/>
                              <a:latin typeface="Cambria Math" panose="02040503050406030204" pitchFamily="18" charset="0"/>
                              <a:ea typeface="Droid Sans Fallback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s-ES" i="1">
                              <a:effectLst/>
                              <a:latin typeface="Cambria Math" panose="02040503050406030204" pitchFamily="18" charset="0"/>
                              <a:ea typeface="Droid Sans Fallback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s-ES" i="1">
                              <a:effectLst/>
                              <a:latin typeface="Cambria Math" panose="02040503050406030204" pitchFamily="18" charset="0"/>
                              <a:ea typeface="Droid Sans Fallback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i="1">
                              <a:effectLst/>
                              <a:latin typeface="Cambria Math" panose="02040503050406030204" pitchFamily="18" charset="0"/>
                              <a:ea typeface="Droid Sans Fallback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728" y="3861539"/>
                <a:ext cx="17420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5305307" y="4496983"/>
                <a:ext cx="1374351" cy="3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latin typeface="Calibri" panose="020F0502020204030204" pitchFamily="34" charset="0"/>
                    <a:ea typeface="Droid Sans Fallback"/>
                    <a:cs typeface="Calibri" panose="020F0502020204030204" pitchFamily="34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  <m:r>
                      <a:rPr lang="es-ES" i="1">
                        <a:effectLst/>
                        <a:latin typeface="Cambria Math" panose="02040503050406030204" pitchFamily="18" charset="0"/>
                        <a:ea typeface="Droid Sans Fallback"/>
                        <a:cs typeface="Calibri" panose="020F0502020204030204" pitchFamily="34" charset="0"/>
                      </a:rPr>
                      <m:t>,…,</m:t>
                    </m:r>
                    <m:sSubSup>
                      <m:sSubSup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+1</m:t>
                        </m:r>
                      </m:sub>
                      <m:sup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Droid Sans Fallback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effectLst/>
                    <a:latin typeface="Calibri" panose="020F0502020204030204" pitchFamily="34" charset="0"/>
                    <a:ea typeface="Droid Sans Fallback"/>
                    <a:cs typeface="Calibri" panose="020F0502020204030204" pitchFamily="34" charset="0"/>
                  </a:rPr>
                  <a:t>}</a:t>
                </a:r>
                <a:endParaRPr lang="es-ES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07" y="4496983"/>
                <a:ext cx="1374351" cy="374205"/>
              </a:xfrm>
              <a:prstGeom prst="rect">
                <a:avLst/>
              </a:prstGeom>
              <a:blipFill rotWithShape="0">
                <a:blip r:embed="rId5"/>
                <a:stretch>
                  <a:fillRect l="-3540" t="-8197" r="-3097" b="-262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7730707" y="3179548"/>
            <a:ext cx="255270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145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Precisión lineal</a:t>
            </a:r>
            <a:endParaRPr lang="es-ES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1929465" y="3350323"/>
                <a:ext cx="3978269" cy="40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ES" sz="2000" dirty="0" smtClean="0"/>
                  <a:t> =</a:t>
                </a:r>
                <a14:m>
                  <m:oMath xmlns:m="http://schemas.openxmlformats.org/officeDocument/2006/math">
                    <m:r>
                      <a:rPr lang="es-ES" sz="2000" i="1"/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s-ES" sz="2000" i="1"/>
                        </m:ctrlPr>
                      </m:naryPr>
                      <m:sub>
                        <m:r>
                          <a:rPr lang="es-ES" sz="2000" i="1"/>
                          <m:t>𝑖</m:t>
                        </m:r>
                        <m:r>
                          <a:rPr lang="es-ES" sz="2000" i="1"/>
                          <m:t>=</m:t>
                        </m:r>
                        <m:r>
                          <a:rPr lang="es-ES" sz="2000" i="1"/>
                          <m:t>1</m:t>
                        </m:r>
                      </m:sub>
                      <m:sup>
                        <m:r>
                          <a:rPr lang="es-ES" sz="2000" i="1"/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2000" i="1"/>
                            </m:ctrlPr>
                          </m:sSubSupPr>
                          <m:e>
                            <m:r>
                              <a:rPr lang="es-ES" sz="2000" i="1"/>
                              <m:t>𝑐</m:t>
                            </m:r>
                          </m:e>
                          <m:sub>
                            <m:r>
                              <a:rPr lang="es-ES" sz="2000" i="1"/>
                              <m:t>𝑖</m:t>
                            </m:r>
                          </m:sub>
                          <m:sup>
                            <m:r>
                              <a:rPr lang="es-ES" sz="2000" i="1"/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s-ES" sz="2000" i="1"/>
                            </m:ctrlPr>
                          </m:sSubSupPr>
                          <m:e>
                            <m:r>
                              <a:rPr lang="es-ES" sz="2000" i="1"/>
                              <m:t>𝐵</m:t>
                            </m:r>
                          </m:e>
                          <m:sub>
                            <m:r>
                              <a:rPr lang="es-ES" sz="2000" i="1"/>
                              <m:t>𝑖</m:t>
                            </m:r>
                          </m:sub>
                          <m:sup>
                            <m:r>
                              <a:rPr lang="es-ES" sz="2000" i="1"/>
                              <m:t>𝑛</m:t>
                            </m:r>
                          </m:sup>
                        </m:sSubSup>
                        <m:r>
                          <a:rPr lang="es-ES" sz="2000" i="1"/>
                          <m:t>(</m:t>
                        </m:r>
                        <m:r>
                          <a:rPr lang="es-ES" sz="2000" i="1"/>
                          <m:t>𝑡</m:t>
                        </m:r>
                        <m:r>
                          <a:rPr lang="es-ES" sz="2000" i="1"/>
                          <m:t>)</m:t>
                        </m:r>
                      </m:e>
                    </m:nary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65" y="3350323"/>
                <a:ext cx="3978269" cy="401072"/>
              </a:xfrm>
              <a:prstGeom prst="rect">
                <a:avLst/>
              </a:prstGeom>
              <a:blipFill rotWithShape="0">
                <a:blip r:embed="rId2"/>
                <a:stretch>
                  <a:fillRect t="-124615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7769483" y="3246353"/>
                <a:ext cx="914481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483" y="3246353"/>
                <a:ext cx="914481" cy="6090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Control </a:t>
            </a:r>
            <a:r>
              <a:rPr lang="es-ES" sz="2800" b="1" u="sng" dirty="0" err="1" smtClean="0"/>
              <a:t>pseudo</a:t>
            </a:r>
            <a:r>
              <a:rPr lang="es-ES" sz="2800" b="1" u="sng" dirty="0" smtClean="0"/>
              <a:t>-local</a:t>
            </a:r>
            <a:endParaRPr lang="es-ES" b="1" u="sng" dirty="0"/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79946" y="2650896"/>
            <a:ext cx="4591194" cy="34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794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Introducción</a:t>
            </a:r>
            <a:endParaRPr lang="es-ES" sz="5400" b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59" y="2088835"/>
            <a:ext cx="2196861" cy="295203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54" y="2446218"/>
            <a:ext cx="5044835" cy="32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Polígono de control y base</a:t>
            </a:r>
            <a:endParaRPr lang="es-ES" sz="5400" b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" y="2147693"/>
            <a:ext cx="5334000" cy="4000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801928" y="2738887"/>
                <a:ext cx="3759747" cy="76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nor/>
                        </m:rPr>
                        <a:rPr lang="es-ES" sz="2800"/>
                        <m:t>	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928" y="2738887"/>
                <a:ext cx="3759747" cy="7619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097205" y="4673237"/>
                <a:ext cx="29372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 smtClean="0">
                          <a:effectLst/>
                        </a:rPr>
                        <m:t>{</m:t>
                      </m:r>
                      <m:sSubSup>
                        <m:sSubSup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d>
                        <m:d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s-ES" sz="2800" b="0" i="0">
                          <a:effectLst/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d>
                        <m:d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2800" b="0" i="0"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s-ES" sz="2800">
                          <a:effectLst/>
                        </a:rPr>
                        <m:t>}</m:t>
                      </m:r>
                    </m:oMath>
                  </m:oMathPara>
                </a14:m>
                <a:endParaRPr lang="es-ES" sz="1400" dirty="0">
                  <a:effectLst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05" y="4673237"/>
                <a:ext cx="293729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0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Expresión de la curva</a:t>
            </a:r>
            <a:endParaRPr lang="es-ES" sz="5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982265" y="3244159"/>
                <a:ext cx="4768678" cy="1169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5" y="3244159"/>
                <a:ext cx="4768678" cy="11698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90" y="2147977"/>
            <a:ext cx="4756183" cy="35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15" y="1463500"/>
            <a:ext cx="3898711" cy="16244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70" y="1332696"/>
            <a:ext cx="3898706" cy="16244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15" y="4379522"/>
            <a:ext cx="4305299" cy="17938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28136" y="353683"/>
            <a:ext cx="389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Curva cuadrática</a:t>
            </a:r>
            <a:endParaRPr lang="es-ES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5938925" y="353683"/>
            <a:ext cx="41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Curva cúbica</a:t>
            </a:r>
            <a:endParaRPr lang="es-ES" b="1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422695" y="3412950"/>
            <a:ext cx="42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Curva de grado 4</a:t>
            </a:r>
            <a:endParaRPr lang="es-ES" b="1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25087" y="3412950"/>
            <a:ext cx="374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Curva lineal</a:t>
            </a:r>
            <a:endParaRPr lang="es-ES" b="1" u="sng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15" y="4233921"/>
            <a:ext cx="5004182" cy="20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7646"/>
            <a:ext cx="10515600" cy="1325563"/>
          </a:xfrm>
        </p:spPr>
        <p:txBody>
          <a:bodyPr/>
          <a:lstStyle/>
          <a:p>
            <a:pPr algn="ctr"/>
            <a:r>
              <a:rPr lang="es-ES" sz="5400" b="1" u="sng" dirty="0" smtClean="0"/>
              <a:t>Propiedades</a:t>
            </a:r>
            <a:endParaRPr lang="es-ES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2061713" y="1633209"/>
            <a:ext cx="834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Interpolación en los extremos</a:t>
            </a:r>
            <a:endParaRPr lang="es-E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38200" y="3101196"/>
                <a:ext cx="3765839" cy="261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01196"/>
                <a:ext cx="3765839" cy="261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17" y="2510288"/>
            <a:ext cx="5410197" cy="40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4" name="CuadroTexto 3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Simetría</a:t>
            </a:r>
            <a:endParaRPr lang="es-E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71904" y="4108828"/>
                <a:ext cx="3443443" cy="896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04" y="4108828"/>
                <a:ext cx="3443443" cy="896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096993" y="5586174"/>
                <a:ext cx="2240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93" y="5586174"/>
                <a:ext cx="224080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46" b="-156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824803" y="3435644"/>
                <a:ext cx="4528997" cy="1816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03" y="3435644"/>
                <a:ext cx="4528997" cy="18166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71904" y="3158870"/>
                <a:ext cx="38520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400"/>
                        <m:t>{</m:t>
                      </m:r>
                      <m:r>
                        <m:rPr>
                          <m:nor/>
                        </m:rPr>
                        <a:rPr lang="es-ES" sz="2400"/>
                        <m:t>c</m:t>
                      </m:r>
                      <m:r>
                        <m:rPr>
                          <m:nor/>
                        </m:rPr>
                        <a:rPr lang="es-ES" sz="2400" baseline="-25000"/>
                        <m:t>0</m:t>
                      </m:r>
                      <m:r>
                        <m:rPr>
                          <m:nor/>
                        </m:rPr>
                        <a:rPr lang="es-ES" sz="2400"/>
                        <m:t> </m:t>
                      </m:r>
                      <m:r>
                        <m:rPr>
                          <m:nor/>
                        </m:rPr>
                        <a:rPr lang="es-ES" sz="2400"/>
                        <m:t>, </m:t>
                      </m:r>
                      <m:r>
                        <m:rPr>
                          <m:nor/>
                        </m:rPr>
                        <a:rPr lang="es-ES" sz="2400"/>
                        <m:t>… </m:t>
                      </m:r>
                      <m:r>
                        <m:rPr>
                          <m:nor/>
                        </m:rPr>
                        <a:rPr lang="es-ES" sz="2400"/>
                        <m:t>, </m:t>
                      </m:r>
                      <m:r>
                        <m:rPr>
                          <m:nor/>
                        </m:rPr>
                        <a:rPr lang="es-ES" sz="2400"/>
                        <m:t>cn</m:t>
                      </m:r>
                      <m:r>
                        <m:rPr>
                          <m:nor/>
                        </m:rPr>
                        <a:rPr lang="es-ES" sz="2400"/>
                        <m:t>}        {</m:t>
                      </m:r>
                      <m:r>
                        <m:rPr>
                          <m:nor/>
                        </m:rPr>
                        <a:rPr lang="es-ES" sz="2400"/>
                        <m:t>cn</m:t>
                      </m:r>
                      <m:r>
                        <m:rPr>
                          <m:nor/>
                        </m:rPr>
                        <a:rPr lang="es-ES" sz="2400"/>
                        <m:t> , </m:t>
                      </m:r>
                      <m:r>
                        <m:rPr>
                          <m:nor/>
                        </m:rPr>
                        <a:rPr lang="es-ES" sz="2400"/>
                        <m:t>cn</m:t>
                      </m:r>
                      <m:r>
                        <m:rPr>
                          <m:nor/>
                        </m:rPr>
                        <a:rPr lang="es-ES" sz="2400" baseline="-25000"/>
                        <m:t>−</m:t>
                      </m:r>
                      <m:r>
                        <m:rPr>
                          <m:nor/>
                        </m:rPr>
                        <a:rPr lang="es-ES" sz="2400" baseline="-25000"/>
                        <m:t>1 </m:t>
                      </m:r>
                      <m:r>
                        <m:rPr>
                          <m:nor/>
                        </m:rPr>
                        <a:rPr lang="es-ES" sz="2400" baseline="-25000"/>
                        <m:t>,</m:t>
                      </m:r>
                      <m:r>
                        <m:rPr>
                          <m:nor/>
                        </m:rPr>
                        <a:rPr lang="es-ES" sz="2400"/>
                        <m:t> </m:t>
                      </m:r>
                      <m:r>
                        <m:rPr>
                          <m:nor/>
                        </m:rPr>
                        <a:rPr lang="es-ES" sz="2400"/>
                        <m:t>… </m:t>
                      </m:r>
                      <m:r>
                        <m:rPr>
                          <m:nor/>
                        </m:rPr>
                        <a:rPr lang="es-ES" sz="2400"/>
                        <m:t>, </m:t>
                      </m:r>
                      <m:r>
                        <m:rPr>
                          <m:nor/>
                        </m:rPr>
                        <a:rPr lang="es-ES" sz="2400"/>
                        <m:t>c</m:t>
                      </m:r>
                      <m:r>
                        <m:rPr>
                          <m:nor/>
                        </m:rPr>
                        <a:rPr lang="es-ES" sz="2400" baseline="-25000"/>
                        <m:t>0</m:t>
                      </m:r>
                      <m:r>
                        <m:rPr>
                          <m:nor/>
                        </m:rPr>
                        <a:rPr lang="es-ES" sz="2400"/>
                        <m:t>}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04" y="3158870"/>
                <a:ext cx="385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57" r="-2215" b="-262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smtClean="0"/>
              <a:t>Simetría</a:t>
            </a:r>
            <a:endParaRPr lang="es-ES" b="1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" y="3142836"/>
            <a:ext cx="4405773" cy="3304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1194759" y="2328093"/>
                <a:ext cx="218508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ar-A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];</m:t>
                      </m:r>
                    </m:oMath>
                  </m:oMathPara>
                </a14:m>
                <a:endParaRPr lang="ar-AE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9" y="2328093"/>
                <a:ext cx="218508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97" r="-83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30" y="3096883"/>
            <a:ext cx="4467044" cy="33502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8134958" y="2328093"/>
                <a:ext cx="218508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ar-A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];</m:t>
                      </m:r>
                    </m:oMath>
                  </m:oMathPara>
                </a14:m>
                <a:endParaRPr lang="ar-AE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958" y="2328093"/>
                <a:ext cx="2185085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393" r="-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3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u="sng" dirty="0" smtClean="0"/>
              <a:t>Propiedades</a:t>
            </a:r>
            <a:endParaRPr lang="es-ES" sz="5400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733909" y="1544129"/>
            <a:ext cx="8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 err="1" smtClean="0"/>
              <a:t>Invarianza</a:t>
            </a:r>
            <a:r>
              <a:rPr lang="es-ES" sz="2800" b="1" u="sng" dirty="0" smtClean="0"/>
              <a:t> afín</a:t>
            </a:r>
            <a:endParaRPr lang="es-ES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372263" y="3495303"/>
                <a:ext cx="288726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263" y="3495303"/>
                <a:ext cx="2887265" cy="5666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5598563" y="3525215"/>
                <a:ext cx="447994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algn="ctr"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</m:ctrlPr>
                      </m:sSup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  <m:t>𝑐</m:t>
                        </m:r>
                      </m:e>
                      <m:sup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</m:ctrlPr>
                      </m:d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  <m:t>𝑢</m:t>
                        </m:r>
                      </m:e>
                    </m:d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=</m:t>
                    </m:r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𝑐</m:t>
                    </m:r>
                    <m:d>
                      <m:d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</m:ctrlPr>
                      </m:dPr>
                      <m:e>
                        <m: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  <m:t>𝑡</m:t>
                        </m:r>
                        <m:d>
                          <m:dPr>
                            <m:ctrlP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</m:ctrlPr>
                          </m:dPr>
                          <m:e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=</m:t>
                    </m:r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𝑐</m:t>
                    </m:r>
                    <m:d>
                      <m:d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reeSan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</m:ctrlPr>
                          </m:fPr>
                          <m:num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𝑢</m:t>
                            </m:r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−</m:t>
                            </m:r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𝑎</m:t>
                            </m:r>
                          </m:num>
                          <m:den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𝑏</m:t>
                            </m:r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−</m:t>
                            </m:r>
                            <m:r>
                              <a:rPr lang="es-E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FreeSans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      </m:t>
                    </m:r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𝑢</m:t>
                    </m:r>
                    <m:r>
                      <a:rPr lang="es-E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reeSans"/>
                      </a:rPr>
                      <m:t>∈[</m:t>
                    </m:r>
                  </m:oMath>
                </a14:m>
                <a:r>
                  <a:rPr lang="es-ES" dirty="0" err="1">
                    <a:effectLst/>
                    <a:latin typeface="Liberation Serif"/>
                    <a:ea typeface="Times New Roman" panose="02020603050405020304" pitchFamily="18" charset="0"/>
                    <a:cs typeface="FreeSans"/>
                  </a:rPr>
                  <a:t>a,b</a:t>
                </a:r>
                <a:r>
                  <a:rPr lang="es-ES" dirty="0">
                    <a:effectLst/>
                    <a:latin typeface="Liberation Serif"/>
                    <a:ea typeface="Times New Roman" panose="02020603050405020304" pitchFamily="18" charset="0"/>
                    <a:cs typeface="FreeSans"/>
                  </a:rPr>
                  <a:t>]</a:t>
                </a:r>
                <a:endParaRPr lang="es-ES" dirty="0">
                  <a:effectLst/>
                  <a:latin typeface="Liberation Serif"/>
                  <a:ea typeface="Droid Sans Fallback"/>
                  <a:cs typeface="FreeSans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63" y="3525215"/>
                <a:ext cx="4479944" cy="506870"/>
              </a:xfrm>
              <a:prstGeom prst="rect">
                <a:avLst/>
              </a:prstGeom>
              <a:blipFill rotWithShape="0">
                <a:blip r:embed="rId3"/>
                <a:stretch>
                  <a:fillRect r="-816" b="-48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93</Words>
  <Application>Microsoft Office PowerPoint</Application>
  <PresentationFormat>Panorámica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Droid Sans Fallback</vt:lpstr>
      <vt:lpstr>FreeSans</vt:lpstr>
      <vt:lpstr>Liberation Serif</vt:lpstr>
      <vt:lpstr>Times New Roman</vt:lpstr>
      <vt:lpstr>Tema de Office</vt:lpstr>
      <vt:lpstr>Curvas de Bézier</vt:lpstr>
      <vt:lpstr>Introducción</vt:lpstr>
      <vt:lpstr>Polígono de control y base</vt:lpstr>
      <vt:lpstr>Expresión de la curva</vt:lpstr>
      <vt:lpstr>Presentación de PowerPoint</vt:lpstr>
      <vt:lpstr>Propiedades</vt:lpstr>
      <vt:lpstr>Propiedades</vt:lpstr>
      <vt:lpstr>Propiedades</vt:lpstr>
      <vt:lpstr>Propiedades</vt:lpstr>
      <vt:lpstr>Propiedades</vt:lpstr>
      <vt:lpstr>Propiedades</vt:lpstr>
      <vt:lpstr>Propiedades</vt:lpstr>
      <vt:lpstr>Propiedades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de Bézier</dc:title>
  <dc:creator>Ignacio Aguilera Martos</dc:creator>
  <cp:lastModifiedBy>Ignacio Aguilera Martos</cp:lastModifiedBy>
  <cp:revision>20</cp:revision>
  <dcterms:created xsi:type="dcterms:W3CDTF">2015-06-04T16:23:16Z</dcterms:created>
  <dcterms:modified xsi:type="dcterms:W3CDTF">2015-06-05T09:33:53Z</dcterms:modified>
</cp:coreProperties>
</file>