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9"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6E587C9-910B-41A6-8AAD-8E3ED9B9C817}" type="datetimeFigureOut">
              <a:rPr lang="en-IN" smtClean="0"/>
              <a:t>01-08-2024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37800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587C9-910B-41A6-8AAD-8E3ED9B9C817}"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50575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6E587C9-910B-41A6-8AAD-8E3ED9B9C817}" type="datetimeFigureOut">
              <a:rPr lang="en-IN" smtClean="0"/>
              <a:t>01-08-2024</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217878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587C9-910B-41A6-8AAD-8E3ED9B9C817}"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396549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6E587C9-910B-41A6-8AAD-8E3ED9B9C817}" type="datetimeFigureOut">
              <a:rPr lang="en-IN" smtClean="0"/>
              <a:t>01-08-2024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251413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6E587C9-910B-41A6-8AAD-8E3ED9B9C817}" type="datetimeFigureOut">
              <a:rPr lang="en-IN" smtClean="0"/>
              <a:t>01-08-2024</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396829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6E587C9-910B-41A6-8AAD-8E3ED9B9C817}" type="datetimeFigureOut">
              <a:rPr lang="en-IN" smtClean="0"/>
              <a:t>01-08-2024</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204214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587C9-910B-41A6-8AAD-8E3ED9B9C817}"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424419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6E587C9-910B-41A6-8AAD-8E3ED9B9C817}" type="datetimeFigureOut">
              <a:rPr lang="en-IN" smtClean="0"/>
              <a:t>01-08-2024</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56292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587C9-910B-41A6-8AAD-8E3ED9B9C817}"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285772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6E587C9-910B-41A6-8AAD-8E3ED9B9C817}" type="datetimeFigureOut">
              <a:rPr lang="en-IN" smtClean="0"/>
              <a:t>01-08-2024</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200474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6E587C9-910B-41A6-8AAD-8E3ED9B9C817}" type="datetimeFigureOut">
              <a:rPr lang="en-IN" smtClean="0"/>
              <a:t>01-08-2024</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F4817-CA6A-4427-B655-FEFFC2BA8325}" type="slidenum">
              <a:rPr lang="en-IN" smtClean="0"/>
              <a:t>‹#›</a:t>
            </a:fld>
            <a:endParaRPr lang="en-IN"/>
          </a:p>
        </p:txBody>
      </p:sp>
    </p:spTree>
    <p:extLst>
      <p:ext uri="{BB962C8B-B14F-4D97-AF65-F5344CB8AC3E}">
        <p14:creationId xmlns:p14="http://schemas.microsoft.com/office/powerpoint/2010/main" val="4325629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rdnachike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17F7-C487-7A72-791A-521FA3B8F23D}"/>
              </a:ext>
            </a:extLst>
          </p:cNvPr>
          <p:cNvSpPr>
            <a:spLocks noGrp="1"/>
          </p:cNvSpPr>
          <p:nvPr>
            <p:ph type="ctrTitle"/>
          </p:nvPr>
        </p:nvSpPr>
        <p:spPr/>
        <p:txBody>
          <a:bodyPr>
            <a:normAutofit/>
          </a:bodyPr>
          <a:lstStyle/>
          <a:p>
            <a:r>
              <a:rPr lang="en-US" sz="3200" b="0" i="0" u="none" strike="noStrike" dirty="0">
                <a:solidFill>
                  <a:schemeClr val="bg1"/>
                </a:solidFill>
                <a:effectLst/>
                <a:latin typeface="Arial" panose="020B0604020202020204" pitchFamily="34" charset="0"/>
              </a:rPr>
              <a:t>“Predictive Maintenance and Condition-Based Monitoring (CBM) for Maritime Drive Systems Using Machine Learning Techniques"</a:t>
            </a:r>
            <a:endParaRPr lang="en-IN" sz="3200" dirty="0">
              <a:solidFill>
                <a:schemeClr val="bg1"/>
              </a:solidFill>
            </a:endParaRPr>
          </a:p>
        </p:txBody>
      </p:sp>
      <p:sp>
        <p:nvSpPr>
          <p:cNvPr id="3" name="Subtitle 2">
            <a:extLst>
              <a:ext uri="{FF2B5EF4-FFF2-40B4-BE49-F238E27FC236}">
                <a16:creationId xmlns:a16="http://schemas.microsoft.com/office/drawing/2014/main" id="{7EB9670C-A23F-5EA7-95E2-827314E65217}"/>
              </a:ext>
            </a:extLst>
          </p:cNvPr>
          <p:cNvSpPr>
            <a:spLocks noGrp="1"/>
          </p:cNvSpPr>
          <p:nvPr>
            <p:ph type="subTitle" idx="1"/>
          </p:nvPr>
        </p:nvSpPr>
        <p:spPr>
          <a:xfrm>
            <a:off x="1759237" y="4119513"/>
            <a:ext cx="8673427" cy="1109340"/>
          </a:xfrm>
        </p:spPr>
        <p:txBody>
          <a:bodyPr>
            <a:normAutofit lnSpcReduction="10000"/>
          </a:bodyPr>
          <a:lstStyle/>
          <a:p>
            <a:r>
              <a:rPr lang="en-IN" i="1" dirty="0"/>
              <a:t>Nachiket Dattatraya Dixit</a:t>
            </a:r>
          </a:p>
          <a:p>
            <a:r>
              <a:rPr lang="en-IN" i="1" dirty="0"/>
              <a:t>Email: </a:t>
            </a:r>
            <a:r>
              <a:rPr lang="en-IN" i="1" dirty="0">
                <a:solidFill>
                  <a:schemeClr val="tx2">
                    <a:lumMod val="50000"/>
                  </a:schemeClr>
                </a:solidFill>
                <a:hlinkClick r:id="rId2">
                  <a:extLst>
                    <a:ext uri="{A12FA001-AC4F-418D-AE19-62706E023703}">
                      <ahyp:hlinkClr xmlns:ahyp="http://schemas.microsoft.com/office/drawing/2018/hyperlinkcolor" val="tx"/>
                    </a:ext>
                  </a:extLst>
                </a:hlinkClick>
              </a:rPr>
              <a:t>erdnachiket@gmail.com</a:t>
            </a:r>
            <a:endParaRPr lang="en-IN" i="1" dirty="0">
              <a:solidFill>
                <a:schemeClr val="tx2">
                  <a:lumMod val="50000"/>
                </a:schemeClr>
              </a:solidFill>
            </a:endParaRPr>
          </a:p>
          <a:p>
            <a:r>
              <a:rPr lang="en-IN" i="1" dirty="0"/>
              <a:t>Course: Advance AI and ML(LBDSC25082023)</a:t>
            </a:r>
          </a:p>
          <a:p>
            <a:endParaRPr lang="en-IN" i="1" dirty="0"/>
          </a:p>
        </p:txBody>
      </p:sp>
    </p:spTree>
    <p:extLst>
      <p:ext uri="{BB962C8B-B14F-4D97-AF65-F5344CB8AC3E}">
        <p14:creationId xmlns:p14="http://schemas.microsoft.com/office/powerpoint/2010/main" val="80377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AF69-7806-8D87-F148-6AAFFF99A8A7}"/>
              </a:ext>
            </a:extLst>
          </p:cNvPr>
          <p:cNvSpPr>
            <a:spLocks noGrp="1"/>
          </p:cNvSpPr>
          <p:nvPr>
            <p:ph type="title"/>
          </p:nvPr>
        </p:nvSpPr>
        <p:spPr/>
        <p:txBody>
          <a:bodyPr/>
          <a:lstStyle/>
          <a:p>
            <a:r>
              <a:rPr lang="en-US" dirty="0"/>
              <a:t>Target Variable Trend</a:t>
            </a:r>
            <a:endParaRPr lang="en-IN" dirty="0"/>
          </a:p>
        </p:txBody>
      </p:sp>
      <p:sp>
        <p:nvSpPr>
          <p:cNvPr id="3" name="Content Placeholder 2">
            <a:extLst>
              <a:ext uri="{FF2B5EF4-FFF2-40B4-BE49-F238E27FC236}">
                <a16:creationId xmlns:a16="http://schemas.microsoft.com/office/drawing/2014/main" id="{9D2D95D2-9B5C-D0C2-46C9-66C507E90102}"/>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endParaRPr lang="en-IN" dirty="0"/>
          </a:p>
        </p:txBody>
      </p:sp>
      <p:pic>
        <p:nvPicPr>
          <p:cNvPr id="9" name="Picture 8">
            <a:extLst>
              <a:ext uri="{FF2B5EF4-FFF2-40B4-BE49-F238E27FC236}">
                <a16:creationId xmlns:a16="http://schemas.microsoft.com/office/drawing/2014/main" id="{88E3F351-A92C-E56A-CDD5-99833F009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820" y="101716"/>
            <a:ext cx="4967420" cy="3725566"/>
          </a:xfrm>
          <a:prstGeom prst="rect">
            <a:avLst/>
          </a:prstGeom>
        </p:spPr>
      </p:pic>
      <p:sp>
        <p:nvSpPr>
          <p:cNvPr id="4" name="TextBox 3">
            <a:extLst>
              <a:ext uri="{FF2B5EF4-FFF2-40B4-BE49-F238E27FC236}">
                <a16:creationId xmlns:a16="http://schemas.microsoft.com/office/drawing/2014/main" id="{B6CAB61E-75C2-EF7F-FDA8-EC9CB573F0F7}"/>
              </a:ext>
            </a:extLst>
          </p:cNvPr>
          <p:cNvSpPr txBox="1"/>
          <p:nvPr/>
        </p:nvSpPr>
        <p:spPr>
          <a:xfrm>
            <a:off x="6221691" y="3921550"/>
            <a:ext cx="5627802" cy="295465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term "GT Turbine decay state coefficient" refers to a parameter used in the analysis of gas turbine performance, particularly in relation to how the turbine's efficiency and performance degrade over time.</a:t>
            </a:r>
          </a:p>
          <a:p>
            <a:pPr marL="285750" indent="-285750">
              <a:buFont typeface="Arial" panose="020B0604020202020204" pitchFamily="34" charset="0"/>
              <a:buChar char="•"/>
            </a:pPr>
            <a:r>
              <a:rPr lang="en-US" sz="1400" dirty="0"/>
              <a:t>Target Variable lies between 0.975 – 1.</a:t>
            </a:r>
          </a:p>
          <a:p>
            <a:pPr marL="285750" indent="-285750">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Multiple Peaks</a:t>
            </a:r>
            <a:r>
              <a:rPr kumimoji="0" lang="en-US" altLang="en-US" sz="1400" b="0" i="0" u="none" strike="noStrike" cap="none" normalizeH="0" baseline="0" dirty="0">
                <a:ln>
                  <a:noFill/>
                </a:ln>
                <a:solidFill>
                  <a:schemeClr val="tx1"/>
                </a:solidFill>
                <a:effectLst/>
                <a:latin typeface="Arial" panose="020B0604020202020204" pitchFamily="34" charset="0"/>
              </a:rPr>
              <a:t>: The plot shows several distinct peaks, indicating a multimodal distribution.</a:t>
            </a:r>
          </a:p>
          <a:p>
            <a:pPr marL="285750" indent="-285750">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Regular Intervals</a:t>
            </a:r>
            <a:r>
              <a:rPr kumimoji="0" lang="en-US" altLang="en-US" sz="1400" b="0" i="0" u="none" strike="noStrike" cap="none" normalizeH="0" baseline="0" dirty="0">
                <a:ln>
                  <a:noFill/>
                </a:ln>
                <a:solidFill>
                  <a:schemeClr val="tx1"/>
                </a:solidFill>
                <a:effectLst/>
                <a:latin typeface="Arial" panose="020B0604020202020204" pitchFamily="34" charset="0"/>
              </a:rPr>
              <a:t>: The peaks occur at regular intervals, suggesting periodic or repeating values.</a:t>
            </a:r>
          </a:p>
          <a:p>
            <a:pPr marL="285750" indent="-285750">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Density Plot</a:t>
            </a:r>
            <a:r>
              <a:rPr kumimoji="0" lang="en-US" altLang="en-US" sz="1400" b="0" i="0" u="none" strike="noStrike" cap="none" normalizeH="0" baseline="0" dirty="0">
                <a:ln>
                  <a:noFill/>
                </a:ln>
                <a:solidFill>
                  <a:schemeClr val="tx1"/>
                </a:solidFill>
                <a:effectLst/>
                <a:latin typeface="Arial" panose="020B0604020202020204" pitchFamily="34" charset="0"/>
              </a:rPr>
              <a:t>: The KDE line follows the peaks but remains relatively flat between them, reinforcing the presence of multiple modes.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278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314F-21A8-1894-DA54-A9BD9BDD776C}"/>
              </a:ext>
            </a:extLst>
          </p:cNvPr>
          <p:cNvSpPr>
            <a:spLocks noGrp="1"/>
          </p:cNvSpPr>
          <p:nvPr>
            <p:ph type="title"/>
          </p:nvPr>
        </p:nvSpPr>
        <p:spPr>
          <a:xfrm>
            <a:off x="888631" y="2312218"/>
            <a:ext cx="3498979" cy="2456442"/>
          </a:xfrm>
        </p:spPr>
        <p:txBody>
          <a:bodyPr/>
          <a:lstStyle/>
          <a:p>
            <a:r>
              <a:rPr lang="en-IN" dirty="0"/>
              <a:t>Base Model</a:t>
            </a:r>
            <a:br>
              <a:rPr lang="en-IN" dirty="0"/>
            </a:br>
            <a:r>
              <a:rPr lang="en-IN" dirty="0"/>
              <a:t>Decision Tree Regressor</a:t>
            </a:r>
          </a:p>
        </p:txBody>
      </p:sp>
      <p:sp>
        <p:nvSpPr>
          <p:cNvPr id="3" name="Content Placeholder 2">
            <a:extLst>
              <a:ext uri="{FF2B5EF4-FFF2-40B4-BE49-F238E27FC236}">
                <a16:creationId xmlns:a16="http://schemas.microsoft.com/office/drawing/2014/main" id="{9351F20F-8806-B73A-08C7-A49DCBEF5C8C}"/>
              </a:ext>
            </a:extLst>
          </p:cNvPr>
          <p:cNvSpPr>
            <a:spLocks noGrp="1"/>
          </p:cNvSpPr>
          <p:nvPr>
            <p:ph idx="1"/>
          </p:nvPr>
        </p:nvSpPr>
        <p:spPr/>
        <p:txBody>
          <a:bodyPr>
            <a:normAutofit/>
          </a:bodyPr>
          <a:lstStyle/>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The extremely low MAE on the training data indicates that the model is almost perfectly fitting the training data. The test MAE is also low, suggesting good generalization to unseen data.</a:t>
            </a:r>
          </a:p>
          <a:p>
            <a:r>
              <a:rPr lang="en-US" sz="1200" dirty="0"/>
              <a:t>Similar to MAE, the near-zero MSE on the training data points to a perfect fit. The test MSE being low, though higher than the train MSE, still indicates the model is performing well on new data.</a:t>
            </a:r>
          </a:p>
          <a:p>
            <a:r>
              <a:rPr lang="en-US" sz="1200" dirty="0"/>
              <a:t>The RMSE values support the findings from MAE and MSE, with training RMSE being almost zero and test RMSE remaining relatively low, signifying that the prediction errors on test data are minimal.</a:t>
            </a:r>
          </a:p>
          <a:p>
            <a:endParaRPr lang="en-IN" sz="1200" dirty="0"/>
          </a:p>
        </p:txBody>
      </p:sp>
      <p:pic>
        <p:nvPicPr>
          <p:cNvPr id="6" name="Picture 5">
            <a:extLst>
              <a:ext uri="{FF2B5EF4-FFF2-40B4-BE49-F238E27FC236}">
                <a16:creationId xmlns:a16="http://schemas.microsoft.com/office/drawing/2014/main" id="{6596EE9F-909D-234E-3E14-9B4F6972328F}"/>
              </a:ext>
            </a:extLst>
          </p:cNvPr>
          <p:cNvPicPr>
            <a:picLocks noChangeAspect="1"/>
          </p:cNvPicPr>
          <p:nvPr/>
        </p:nvPicPr>
        <p:blipFill>
          <a:blip r:embed="rId2"/>
          <a:stretch>
            <a:fillRect/>
          </a:stretch>
        </p:blipFill>
        <p:spPr>
          <a:xfrm>
            <a:off x="5635409" y="591277"/>
            <a:ext cx="4823878" cy="2225233"/>
          </a:xfrm>
          <a:prstGeom prst="rect">
            <a:avLst/>
          </a:prstGeom>
        </p:spPr>
      </p:pic>
    </p:spTree>
    <p:extLst>
      <p:ext uri="{BB962C8B-B14F-4D97-AF65-F5344CB8AC3E}">
        <p14:creationId xmlns:p14="http://schemas.microsoft.com/office/powerpoint/2010/main" val="420208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CEC8-8C13-B47A-0794-C14E87EC7DCC}"/>
              </a:ext>
            </a:extLst>
          </p:cNvPr>
          <p:cNvSpPr>
            <a:spLocks noGrp="1"/>
          </p:cNvSpPr>
          <p:nvPr>
            <p:ph type="title"/>
          </p:nvPr>
        </p:nvSpPr>
        <p:spPr/>
        <p:txBody>
          <a:bodyPr/>
          <a:lstStyle/>
          <a:p>
            <a:r>
              <a:rPr lang="en-US" dirty="0"/>
              <a:t>Random Forest and XGBoost</a:t>
            </a:r>
            <a:endParaRPr lang="en-IN" dirty="0"/>
          </a:p>
        </p:txBody>
      </p:sp>
      <p:sp>
        <p:nvSpPr>
          <p:cNvPr id="4" name="Text Placeholder 3">
            <a:extLst>
              <a:ext uri="{FF2B5EF4-FFF2-40B4-BE49-F238E27FC236}">
                <a16:creationId xmlns:a16="http://schemas.microsoft.com/office/drawing/2014/main" id="{01BE380F-7212-4FF5-B753-E393220F74B7}"/>
              </a:ext>
            </a:extLst>
          </p:cNvPr>
          <p:cNvSpPr>
            <a:spLocks noGrp="1"/>
          </p:cNvSpPr>
          <p:nvPr>
            <p:ph type="body" idx="1"/>
          </p:nvPr>
        </p:nvSpPr>
        <p:spPr/>
        <p:txBody>
          <a:bodyPr/>
          <a:lstStyle/>
          <a:p>
            <a:r>
              <a:rPr lang="en-US" dirty="0"/>
              <a:t>Random Forest Regressor</a:t>
            </a:r>
            <a:endParaRPr lang="en-IN" dirty="0"/>
          </a:p>
        </p:txBody>
      </p:sp>
      <p:sp>
        <p:nvSpPr>
          <p:cNvPr id="6" name="Text Placeholder 5">
            <a:extLst>
              <a:ext uri="{FF2B5EF4-FFF2-40B4-BE49-F238E27FC236}">
                <a16:creationId xmlns:a16="http://schemas.microsoft.com/office/drawing/2014/main" id="{2E9BDB0A-5EE3-5143-6B1D-001BBD567335}"/>
              </a:ext>
            </a:extLst>
          </p:cNvPr>
          <p:cNvSpPr>
            <a:spLocks noGrp="1"/>
          </p:cNvSpPr>
          <p:nvPr>
            <p:ph type="body" sz="quarter" idx="3"/>
          </p:nvPr>
        </p:nvSpPr>
        <p:spPr/>
        <p:txBody>
          <a:bodyPr/>
          <a:lstStyle/>
          <a:p>
            <a:r>
              <a:rPr lang="en-US" dirty="0"/>
              <a:t>XGBoost</a:t>
            </a:r>
            <a:endParaRPr lang="en-IN" dirty="0"/>
          </a:p>
        </p:txBody>
      </p:sp>
      <p:pic>
        <p:nvPicPr>
          <p:cNvPr id="11" name="Content Placeholder 10">
            <a:extLst>
              <a:ext uri="{FF2B5EF4-FFF2-40B4-BE49-F238E27FC236}">
                <a16:creationId xmlns:a16="http://schemas.microsoft.com/office/drawing/2014/main" id="{D054ABA0-208A-88CE-C182-9F23D8ACB302}"/>
              </a:ext>
            </a:extLst>
          </p:cNvPr>
          <p:cNvPicPr>
            <a:picLocks noGrp="1" noChangeAspect="1"/>
          </p:cNvPicPr>
          <p:nvPr>
            <p:ph sz="quarter" idx="4"/>
          </p:nvPr>
        </p:nvPicPr>
        <p:blipFill>
          <a:blip r:embed="rId2"/>
          <a:stretch>
            <a:fillRect/>
          </a:stretch>
        </p:blipFill>
        <p:spPr>
          <a:xfrm>
            <a:off x="5118653" y="4351338"/>
            <a:ext cx="5401660" cy="2339986"/>
          </a:xfrm>
        </p:spPr>
      </p:pic>
      <p:pic>
        <p:nvPicPr>
          <p:cNvPr id="9" name="Picture 8">
            <a:extLst>
              <a:ext uri="{FF2B5EF4-FFF2-40B4-BE49-F238E27FC236}">
                <a16:creationId xmlns:a16="http://schemas.microsoft.com/office/drawing/2014/main" id="{43EDFA68-25D6-3380-0469-A75608ECC819}"/>
              </a:ext>
            </a:extLst>
          </p:cNvPr>
          <p:cNvPicPr>
            <a:picLocks noChangeAspect="1"/>
          </p:cNvPicPr>
          <p:nvPr/>
        </p:nvPicPr>
        <p:blipFill>
          <a:blip r:embed="rId3"/>
          <a:stretch>
            <a:fillRect/>
          </a:stretch>
        </p:blipFill>
        <p:spPr>
          <a:xfrm>
            <a:off x="4939830" y="1451809"/>
            <a:ext cx="5193984" cy="2366149"/>
          </a:xfrm>
          <a:prstGeom prst="rect">
            <a:avLst/>
          </a:prstGeom>
        </p:spPr>
      </p:pic>
    </p:spTree>
    <p:extLst>
      <p:ext uri="{BB962C8B-B14F-4D97-AF65-F5344CB8AC3E}">
        <p14:creationId xmlns:p14="http://schemas.microsoft.com/office/powerpoint/2010/main" val="344087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222D-4565-BD79-5587-74027B5C4D29}"/>
              </a:ext>
            </a:extLst>
          </p:cNvPr>
          <p:cNvSpPr>
            <a:spLocks noGrp="1"/>
          </p:cNvSpPr>
          <p:nvPr>
            <p:ph type="title"/>
          </p:nvPr>
        </p:nvSpPr>
        <p:spPr/>
        <p:txBody>
          <a:bodyPr>
            <a:normAutofit/>
          </a:bodyPr>
          <a:lstStyle/>
          <a:p>
            <a:r>
              <a:rPr lang="en-US" sz="3600" dirty="0"/>
              <a:t>Hyperparameter Tunning</a:t>
            </a:r>
            <a:endParaRPr lang="en-IN" sz="3600" dirty="0"/>
          </a:p>
        </p:txBody>
      </p:sp>
      <p:sp>
        <p:nvSpPr>
          <p:cNvPr id="3" name="Content Placeholder 2">
            <a:extLst>
              <a:ext uri="{FF2B5EF4-FFF2-40B4-BE49-F238E27FC236}">
                <a16:creationId xmlns:a16="http://schemas.microsoft.com/office/drawing/2014/main" id="{96B0C89F-BF56-5603-90DE-0B1733F0E6A5}"/>
              </a:ext>
            </a:extLst>
          </p:cNvPr>
          <p:cNvSpPr>
            <a:spLocks noGrp="1"/>
          </p:cNvSpPr>
          <p:nvPr>
            <p:ph idx="1"/>
          </p:nvPr>
        </p:nvSpPr>
        <p:spPr>
          <a:xfrm>
            <a:off x="5118447" y="803186"/>
            <a:ext cx="6617924" cy="5767296"/>
          </a:xfrm>
        </p:spPr>
        <p:txBody>
          <a:bodyPr>
            <a:normAutofit fontScale="62500" lnSpcReduction="20000"/>
          </a:bodyPr>
          <a:lstStyle/>
          <a:p>
            <a:r>
              <a:rPr lang="en-IN" b="1" dirty="0"/>
              <a:t>Best parameters for </a:t>
            </a:r>
            <a:r>
              <a:rPr lang="en-IN" b="1" dirty="0" err="1"/>
              <a:t>dtree</a:t>
            </a:r>
            <a:r>
              <a:rPr lang="en-IN" b="1" dirty="0"/>
              <a:t>: {'</a:t>
            </a:r>
            <a:r>
              <a:rPr lang="en-IN" b="1" dirty="0" err="1"/>
              <a:t>dtree</a:t>
            </a:r>
            <a:r>
              <a:rPr lang="en-IN" b="1" dirty="0"/>
              <a:t>__criterion': '</a:t>
            </a:r>
            <a:r>
              <a:rPr lang="en-IN" b="1" dirty="0" err="1"/>
              <a:t>squared_error</a:t>
            </a:r>
            <a:r>
              <a:rPr lang="en-IN" b="1" dirty="0"/>
              <a:t>', '</a:t>
            </a:r>
            <a:r>
              <a:rPr lang="en-IN" b="1" dirty="0" err="1"/>
              <a:t>dtree</a:t>
            </a:r>
            <a:r>
              <a:rPr lang="en-IN" b="1" dirty="0"/>
              <a:t>__</a:t>
            </a:r>
            <a:r>
              <a:rPr lang="en-IN" b="1" dirty="0" err="1"/>
              <a:t>max_depth</a:t>
            </a:r>
            <a:r>
              <a:rPr lang="en-IN" b="1" dirty="0"/>
              <a:t>': None, '</a:t>
            </a:r>
            <a:r>
              <a:rPr lang="en-IN" b="1" dirty="0" err="1"/>
              <a:t>dtree</a:t>
            </a:r>
            <a:r>
              <a:rPr lang="en-IN" b="1" dirty="0"/>
              <a:t>__</a:t>
            </a:r>
            <a:r>
              <a:rPr lang="en-IN" b="1" dirty="0" err="1"/>
              <a:t>max_features</a:t>
            </a:r>
            <a:r>
              <a:rPr lang="en-IN" b="1" dirty="0"/>
              <a:t>': None, '</a:t>
            </a:r>
            <a:r>
              <a:rPr lang="en-IN" b="1" dirty="0" err="1"/>
              <a:t>dtree</a:t>
            </a:r>
            <a:r>
              <a:rPr lang="en-IN" b="1" dirty="0"/>
              <a:t>__</a:t>
            </a:r>
            <a:r>
              <a:rPr lang="en-IN" b="1" dirty="0" err="1"/>
              <a:t>min_samples_leaf</a:t>
            </a:r>
            <a:r>
              <a:rPr lang="en-IN" b="1" dirty="0"/>
              <a:t>': 2, '</a:t>
            </a:r>
            <a:r>
              <a:rPr lang="en-IN" b="1" dirty="0" err="1"/>
              <a:t>dtree</a:t>
            </a:r>
            <a:r>
              <a:rPr lang="en-IN" b="1" dirty="0"/>
              <a:t>__</a:t>
            </a:r>
            <a:r>
              <a:rPr lang="en-IN" b="1" dirty="0" err="1"/>
              <a:t>min_samples_split</a:t>
            </a:r>
            <a:r>
              <a:rPr lang="en-IN" b="1" dirty="0"/>
              <a:t>': 5, '</a:t>
            </a:r>
            <a:r>
              <a:rPr lang="en-IN" b="1" dirty="0" err="1"/>
              <a:t>dtree</a:t>
            </a:r>
            <a:r>
              <a:rPr lang="en-IN" b="1" dirty="0"/>
              <a:t>__splitter': 'best'}</a:t>
            </a:r>
          </a:p>
          <a:p>
            <a:r>
              <a:rPr lang="en-IN" dirty="0"/>
              <a:t>Mean Absolute Error on train set for </a:t>
            </a:r>
            <a:r>
              <a:rPr lang="en-IN" dirty="0" err="1"/>
              <a:t>dtree</a:t>
            </a:r>
            <a:r>
              <a:rPr lang="en-IN" dirty="0"/>
              <a:t>: 0.023278892893666674</a:t>
            </a:r>
          </a:p>
          <a:p>
            <a:r>
              <a:rPr lang="en-IN" dirty="0"/>
              <a:t>Mean Absolute Error on test set for </a:t>
            </a:r>
            <a:r>
              <a:rPr lang="en-IN" dirty="0" err="1"/>
              <a:t>dtree</a:t>
            </a:r>
            <a:r>
              <a:rPr lang="en-IN" dirty="0"/>
              <a:t>: 0.08042680980364758</a:t>
            </a:r>
          </a:p>
          <a:p>
            <a:r>
              <a:rPr lang="en-IN" dirty="0"/>
              <a:t>R² score on train set for </a:t>
            </a:r>
            <a:r>
              <a:rPr lang="en-IN" dirty="0" err="1"/>
              <a:t>dtree</a:t>
            </a:r>
            <a:r>
              <a:rPr lang="en-IN" dirty="0"/>
              <a:t>: 0.9935389708770237</a:t>
            </a:r>
          </a:p>
          <a:p>
            <a:r>
              <a:rPr lang="en-IN" dirty="0"/>
              <a:t>R² score on test set for </a:t>
            </a:r>
            <a:r>
              <a:rPr lang="en-IN" dirty="0" err="1"/>
              <a:t>dtree</a:t>
            </a:r>
            <a:r>
              <a:rPr lang="en-IN" dirty="0"/>
              <a:t>: 0.9211573095573835</a:t>
            </a:r>
          </a:p>
          <a:p>
            <a:r>
              <a:rPr lang="en-IN" dirty="0"/>
              <a:t>---------------------------------------------------------------</a:t>
            </a:r>
          </a:p>
          <a:p>
            <a:r>
              <a:rPr lang="en-IN" b="1" dirty="0"/>
              <a:t>Best parameters for </a:t>
            </a:r>
            <a:r>
              <a:rPr lang="en-IN" b="1" dirty="0" err="1"/>
              <a:t>rfr</a:t>
            </a:r>
            <a:r>
              <a:rPr lang="en-IN" b="1" dirty="0"/>
              <a:t>: {'</a:t>
            </a:r>
            <a:r>
              <a:rPr lang="en-IN" b="1" dirty="0" err="1"/>
              <a:t>rfr</a:t>
            </a:r>
            <a:r>
              <a:rPr lang="en-IN" b="1" dirty="0"/>
              <a:t>__</a:t>
            </a:r>
            <a:r>
              <a:rPr lang="en-IN" b="1" dirty="0" err="1"/>
              <a:t>max_depth</a:t>
            </a:r>
            <a:r>
              <a:rPr lang="en-IN" b="1" dirty="0"/>
              <a:t>': None, '</a:t>
            </a:r>
            <a:r>
              <a:rPr lang="en-IN" b="1" dirty="0" err="1"/>
              <a:t>rfr</a:t>
            </a:r>
            <a:r>
              <a:rPr lang="en-IN" b="1" dirty="0"/>
              <a:t>__</a:t>
            </a:r>
            <a:r>
              <a:rPr lang="en-IN" b="1" dirty="0" err="1"/>
              <a:t>n_estimators</a:t>
            </a:r>
            <a:r>
              <a:rPr lang="en-IN" b="1" dirty="0"/>
              <a:t>': 300}</a:t>
            </a:r>
          </a:p>
          <a:p>
            <a:r>
              <a:rPr lang="en-IN" dirty="0"/>
              <a:t>Mean Absolute Error on train set for </a:t>
            </a:r>
            <a:r>
              <a:rPr lang="en-IN" dirty="0" err="1"/>
              <a:t>rfr</a:t>
            </a:r>
            <a:r>
              <a:rPr lang="en-IN" dirty="0"/>
              <a:t>: 0.021645327299635496</a:t>
            </a:r>
          </a:p>
          <a:p>
            <a:r>
              <a:rPr lang="en-IN" dirty="0"/>
              <a:t>Mean Absolute Error on test set for </a:t>
            </a:r>
            <a:r>
              <a:rPr lang="en-IN" dirty="0" err="1"/>
              <a:t>rfr</a:t>
            </a:r>
            <a:r>
              <a:rPr lang="en-IN" dirty="0"/>
              <a:t>: 0.05807579472844295</a:t>
            </a:r>
          </a:p>
          <a:p>
            <a:r>
              <a:rPr lang="en-IN" dirty="0"/>
              <a:t>R² score on train set for </a:t>
            </a:r>
            <a:r>
              <a:rPr lang="en-IN" dirty="0" err="1"/>
              <a:t>rfr</a:t>
            </a:r>
            <a:r>
              <a:rPr lang="en-IN" dirty="0"/>
              <a:t>: 0.9949232360101776</a:t>
            </a:r>
          </a:p>
          <a:p>
            <a:r>
              <a:rPr lang="en-IN" dirty="0"/>
              <a:t>R² score on test set for </a:t>
            </a:r>
            <a:r>
              <a:rPr lang="en-IN" dirty="0" err="1"/>
              <a:t>rfr</a:t>
            </a:r>
            <a:r>
              <a:rPr lang="en-IN" dirty="0"/>
              <a:t>: 0.9639279506320654</a:t>
            </a:r>
          </a:p>
          <a:p>
            <a:r>
              <a:rPr lang="en-IN" dirty="0"/>
              <a:t>---------------------------------------------------------------</a:t>
            </a:r>
          </a:p>
          <a:p>
            <a:r>
              <a:rPr lang="en-IN" b="1" dirty="0"/>
              <a:t>Best parameters for </a:t>
            </a:r>
            <a:r>
              <a:rPr lang="en-IN" b="1" dirty="0" err="1"/>
              <a:t>xgb</a:t>
            </a:r>
            <a:r>
              <a:rPr lang="en-IN" b="1" dirty="0"/>
              <a:t>: {'</a:t>
            </a:r>
            <a:r>
              <a:rPr lang="en-IN" b="1" dirty="0" err="1"/>
              <a:t>xgb</a:t>
            </a:r>
            <a:r>
              <a:rPr lang="en-IN" b="1" dirty="0"/>
              <a:t>__</a:t>
            </a:r>
            <a:r>
              <a:rPr lang="en-IN" b="1" dirty="0" err="1"/>
              <a:t>learning_rate</a:t>
            </a:r>
            <a:r>
              <a:rPr lang="en-IN" b="1" dirty="0"/>
              <a:t>': 0.008, '</a:t>
            </a:r>
            <a:r>
              <a:rPr lang="en-IN" b="1" dirty="0" err="1"/>
              <a:t>xgb</a:t>
            </a:r>
            <a:r>
              <a:rPr lang="en-IN" b="1" dirty="0"/>
              <a:t>__</a:t>
            </a:r>
            <a:r>
              <a:rPr lang="en-IN" b="1" dirty="0" err="1"/>
              <a:t>max_depth</a:t>
            </a:r>
            <a:r>
              <a:rPr lang="en-IN" b="1" dirty="0"/>
              <a:t>': 14, '</a:t>
            </a:r>
            <a:r>
              <a:rPr lang="en-IN" b="1" dirty="0" err="1"/>
              <a:t>xgb</a:t>
            </a:r>
            <a:r>
              <a:rPr lang="en-IN" b="1" dirty="0"/>
              <a:t>__</a:t>
            </a:r>
            <a:r>
              <a:rPr lang="en-IN" b="1" dirty="0" err="1"/>
              <a:t>n_estimators</a:t>
            </a:r>
            <a:r>
              <a:rPr lang="en-IN" b="1" dirty="0"/>
              <a:t>': 400}</a:t>
            </a:r>
          </a:p>
          <a:p>
            <a:r>
              <a:rPr lang="en-IN" dirty="0"/>
              <a:t>Mean Absolute Error on train set for </a:t>
            </a:r>
            <a:r>
              <a:rPr lang="en-IN" dirty="0" err="1"/>
              <a:t>xgb</a:t>
            </a:r>
            <a:r>
              <a:rPr lang="en-IN" dirty="0"/>
              <a:t>: 0.09595240935770487</a:t>
            </a:r>
          </a:p>
          <a:p>
            <a:r>
              <a:rPr lang="en-IN" dirty="0"/>
              <a:t>Mean Absolute Error on test set for </a:t>
            </a:r>
            <a:r>
              <a:rPr lang="en-IN" dirty="0" err="1"/>
              <a:t>xgb</a:t>
            </a:r>
            <a:r>
              <a:rPr lang="en-IN" dirty="0"/>
              <a:t>: 0.12429899262348447</a:t>
            </a:r>
          </a:p>
          <a:p>
            <a:r>
              <a:rPr lang="en-IN" dirty="0"/>
              <a:t>R² score on train set for </a:t>
            </a:r>
            <a:r>
              <a:rPr lang="en-IN" dirty="0" err="1"/>
              <a:t>xgb</a:t>
            </a:r>
            <a:r>
              <a:rPr lang="en-IN" dirty="0"/>
              <a:t>: 0.9747542149120977</a:t>
            </a:r>
          </a:p>
          <a:p>
            <a:r>
              <a:rPr lang="en-IN" dirty="0"/>
              <a:t>R² score on test set for </a:t>
            </a:r>
            <a:r>
              <a:rPr lang="en-IN" dirty="0" err="1"/>
              <a:t>xgb</a:t>
            </a:r>
            <a:r>
              <a:rPr lang="en-IN" dirty="0"/>
              <a:t>: 0.9390805378006288</a:t>
            </a:r>
          </a:p>
        </p:txBody>
      </p:sp>
    </p:spTree>
    <p:extLst>
      <p:ext uri="{BB962C8B-B14F-4D97-AF65-F5344CB8AC3E}">
        <p14:creationId xmlns:p14="http://schemas.microsoft.com/office/powerpoint/2010/main" val="1284721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4227-1F38-E02E-08C5-42B3BA7E0515}"/>
              </a:ext>
            </a:extLst>
          </p:cNvPr>
          <p:cNvSpPr>
            <a:spLocks noGrp="1"/>
          </p:cNvSpPr>
          <p:nvPr>
            <p:ph type="title"/>
          </p:nvPr>
        </p:nvSpPr>
        <p:spPr/>
        <p:txBody>
          <a:bodyPr/>
          <a:lstStyle/>
          <a:p>
            <a:r>
              <a:rPr lang="en-US" dirty="0"/>
              <a:t>Prediction &amp; Feature Importance</a:t>
            </a:r>
            <a:endParaRPr lang="en-IN" dirty="0"/>
          </a:p>
        </p:txBody>
      </p:sp>
      <p:sp>
        <p:nvSpPr>
          <p:cNvPr id="3" name="Content Placeholder 2">
            <a:extLst>
              <a:ext uri="{FF2B5EF4-FFF2-40B4-BE49-F238E27FC236}">
                <a16:creationId xmlns:a16="http://schemas.microsoft.com/office/drawing/2014/main" id="{E19D6D09-48E4-05C1-056C-20706C702240}"/>
              </a:ext>
            </a:extLst>
          </p:cNvPr>
          <p:cNvSpPr>
            <a:spLocks noGrp="1"/>
          </p:cNvSpPr>
          <p:nvPr>
            <p:ph idx="1"/>
          </p:nvPr>
        </p:nvSpPr>
        <p:spPr>
          <a:xfrm>
            <a:off x="5976684" y="200535"/>
            <a:ext cx="4091143" cy="1807374"/>
          </a:xfrm>
        </p:spPr>
        <p:txBody>
          <a:bodyPr>
            <a:normAutofit/>
          </a:bodyPr>
          <a:lstStyle/>
          <a:p>
            <a:r>
              <a:rPr lang="en-US" sz="1400" dirty="0"/>
              <a:t>Let’s see first five rows of prediction;</a:t>
            </a:r>
            <a:endParaRPr lang="en-IN" sz="1400" dirty="0"/>
          </a:p>
        </p:txBody>
      </p:sp>
      <p:pic>
        <p:nvPicPr>
          <p:cNvPr id="5" name="Picture 4">
            <a:extLst>
              <a:ext uri="{FF2B5EF4-FFF2-40B4-BE49-F238E27FC236}">
                <a16:creationId xmlns:a16="http://schemas.microsoft.com/office/drawing/2014/main" id="{2A7350A4-4005-5B83-7168-765F9E56BE3C}"/>
              </a:ext>
            </a:extLst>
          </p:cNvPr>
          <p:cNvPicPr>
            <a:picLocks noChangeAspect="1"/>
          </p:cNvPicPr>
          <p:nvPr/>
        </p:nvPicPr>
        <p:blipFill>
          <a:blip r:embed="rId2"/>
          <a:stretch>
            <a:fillRect/>
          </a:stretch>
        </p:blipFill>
        <p:spPr>
          <a:xfrm>
            <a:off x="6341361" y="1242216"/>
            <a:ext cx="4150582" cy="2272491"/>
          </a:xfrm>
          <a:prstGeom prst="rect">
            <a:avLst/>
          </a:prstGeom>
        </p:spPr>
      </p:pic>
      <p:sp>
        <p:nvSpPr>
          <p:cNvPr id="6" name="TextBox 5">
            <a:extLst>
              <a:ext uri="{FF2B5EF4-FFF2-40B4-BE49-F238E27FC236}">
                <a16:creationId xmlns:a16="http://schemas.microsoft.com/office/drawing/2014/main" id="{FC795D8D-C72A-FD0D-89B0-6F18C3B4B692}"/>
              </a:ext>
            </a:extLst>
          </p:cNvPr>
          <p:cNvSpPr txBox="1"/>
          <p:nvPr/>
        </p:nvSpPr>
        <p:spPr>
          <a:xfrm>
            <a:off x="6096000" y="3514707"/>
            <a:ext cx="2720553" cy="369332"/>
          </a:xfrm>
          <a:prstGeom prst="rect">
            <a:avLst/>
          </a:prstGeom>
          <a:noFill/>
        </p:spPr>
        <p:txBody>
          <a:bodyPr wrap="none" rtlCol="0">
            <a:spAutoFit/>
          </a:bodyPr>
          <a:lstStyle/>
          <a:p>
            <a:pPr marL="285750" indent="-285750">
              <a:buFont typeface="Arial" panose="020B0604020202020204" pitchFamily="34" charset="0"/>
              <a:buChar char="•"/>
            </a:pPr>
            <a:r>
              <a:rPr lang="en-US" dirty="0"/>
              <a:t>Feature importance: -</a:t>
            </a:r>
            <a:endParaRPr lang="en-IN" dirty="0"/>
          </a:p>
        </p:txBody>
      </p:sp>
      <p:pic>
        <p:nvPicPr>
          <p:cNvPr id="8" name="Picture 7">
            <a:extLst>
              <a:ext uri="{FF2B5EF4-FFF2-40B4-BE49-F238E27FC236}">
                <a16:creationId xmlns:a16="http://schemas.microsoft.com/office/drawing/2014/main" id="{EE8AD57E-5821-4CA2-A820-94CC0E819458}"/>
              </a:ext>
            </a:extLst>
          </p:cNvPr>
          <p:cNvPicPr>
            <a:picLocks noChangeAspect="1"/>
          </p:cNvPicPr>
          <p:nvPr/>
        </p:nvPicPr>
        <p:blipFill>
          <a:blip r:embed="rId3"/>
          <a:stretch>
            <a:fillRect/>
          </a:stretch>
        </p:blipFill>
        <p:spPr>
          <a:xfrm>
            <a:off x="6096000" y="3896130"/>
            <a:ext cx="4395943" cy="2989413"/>
          </a:xfrm>
          <a:prstGeom prst="rect">
            <a:avLst/>
          </a:prstGeom>
        </p:spPr>
      </p:pic>
    </p:spTree>
    <p:extLst>
      <p:ext uri="{BB962C8B-B14F-4D97-AF65-F5344CB8AC3E}">
        <p14:creationId xmlns:p14="http://schemas.microsoft.com/office/powerpoint/2010/main" val="353927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8D4E-6733-8FFA-4519-12924173CF69}"/>
              </a:ext>
            </a:extLst>
          </p:cNvPr>
          <p:cNvSpPr>
            <a:spLocks noGrp="1"/>
          </p:cNvSpPr>
          <p:nvPr>
            <p:ph type="title"/>
          </p:nvPr>
        </p:nvSpPr>
        <p:spPr/>
        <p:txBody>
          <a:bodyPr>
            <a:normAutofit/>
          </a:bodyPr>
          <a:lstStyle/>
          <a:p>
            <a:r>
              <a:rPr lang="en-US" sz="3600" dirty="0"/>
              <a:t>Recommendation and Conclusion</a:t>
            </a:r>
            <a:endParaRPr lang="en-IN" sz="3600" dirty="0"/>
          </a:p>
        </p:txBody>
      </p:sp>
      <p:sp>
        <p:nvSpPr>
          <p:cNvPr id="3" name="Content Placeholder 2">
            <a:extLst>
              <a:ext uri="{FF2B5EF4-FFF2-40B4-BE49-F238E27FC236}">
                <a16:creationId xmlns:a16="http://schemas.microsoft.com/office/drawing/2014/main" id="{B0747A80-EE5C-CA78-C934-9660AAB7880B}"/>
              </a:ext>
            </a:extLst>
          </p:cNvPr>
          <p:cNvSpPr>
            <a:spLocks noGrp="1"/>
          </p:cNvSpPr>
          <p:nvPr>
            <p:ph idx="1"/>
          </p:nvPr>
        </p:nvSpPr>
        <p:spPr/>
        <p:txBody>
          <a:bodyPr>
            <a:normAutofit fontScale="92500" lnSpcReduction="20000"/>
          </a:bodyPr>
          <a:lstStyle/>
          <a:p>
            <a:r>
              <a:rPr lang="en-US" dirty="0"/>
              <a:t>Given that thermal efficiency has the highest importance according to feature analysis, it is crucial to routinely evaluate this metric to monitor the turbine's performance in relation to its wear and degradation. Adopting proactive maintenance strategies will help address and reduce efficiency losses caused by wear and tear.</a:t>
            </a:r>
          </a:p>
          <a:p>
            <a:r>
              <a:rPr lang="en-US" dirty="0"/>
              <a:t>The dataset provides several key performance metrics, including efficiency, power output, and ratios. Regular monitoring of these metrics can help identify trends, potential issues, and areas for improvement.</a:t>
            </a:r>
          </a:p>
          <a:p>
            <a:r>
              <a:rPr lang="en-US" dirty="0"/>
              <a:t>Performance metrics like thermal efficiency and fuel efficiency highlight the need for ongoing maintenance and optimization. Regular assessments can help maintain optimal performance and prevent costly downtime.</a:t>
            </a:r>
          </a:p>
          <a:p>
            <a:r>
              <a:rPr lang="en-US" dirty="0"/>
              <a:t>The ratios and products calculated can inform operational adjustments to improve efficiency and performance. Use these insights to guide decision-making and operational strategies.</a:t>
            </a:r>
            <a:endParaRPr lang="en-IN" dirty="0"/>
          </a:p>
        </p:txBody>
      </p:sp>
    </p:spTree>
    <p:extLst>
      <p:ext uri="{BB962C8B-B14F-4D97-AF65-F5344CB8AC3E}">
        <p14:creationId xmlns:p14="http://schemas.microsoft.com/office/powerpoint/2010/main" val="129747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94E30-7417-04A6-4FAD-089254AE7A7D}"/>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35699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E4FF-14CA-71C5-24C3-B451BFA13355}"/>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DA0DDB68-540C-3173-6BB3-633BD0A04BBD}"/>
              </a:ext>
            </a:extLst>
          </p:cNvPr>
          <p:cNvSpPr>
            <a:spLocks noGrp="1"/>
          </p:cNvSpPr>
          <p:nvPr>
            <p:ph idx="1"/>
          </p:nvPr>
        </p:nvSpPr>
        <p:spPr/>
        <p:txBody>
          <a:bodyPr>
            <a:normAutofit fontScale="92500" lnSpcReduction="10000"/>
          </a:bodyPr>
          <a:lstStyle/>
          <a:p>
            <a:r>
              <a:rPr lang="en-IN" dirty="0"/>
              <a:t>Problem Statement</a:t>
            </a:r>
          </a:p>
          <a:p>
            <a:r>
              <a:rPr lang="en-IN" dirty="0"/>
              <a:t>Introduction (Condition Based Monitoring &amp; GT Propulsion System)</a:t>
            </a:r>
          </a:p>
          <a:p>
            <a:r>
              <a:rPr lang="en-IN" dirty="0"/>
              <a:t>Data Summary</a:t>
            </a:r>
          </a:p>
          <a:p>
            <a:r>
              <a:rPr lang="en-IN" dirty="0"/>
              <a:t>Project Approach</a:t>
            </a:r>
          </a:p>
          <a:p>
            <a:r>
              <a:rPr lang="en-IN" dirty="0"/>
              <a:t>Exploratory Data Analysis</a:t>
            </a:r>
          </a:p>
          <a:p>
            <a:r>
              <a:rPr lang="en-IN" dirty="0"/>
              <a:t>Base Model </a:t>
            </a:r>
          </a:p>
          <a:p>
            <a:r>
              <a:rPr lang="en-IN" dirty="0"/>
              <a:t>Random Forest and XGBoost</a:t>
            </a:r>
          </a:p>
          <a:p>
            <a:r>
              <a:rPr lang="en-IN" dirty="0"/>
              <a:t>Hyperparameter Tunning</a:t>
            </a:r>
          </a:p>
          <a:p>
            <a:r>
              <a:rPr lang="en-IN" dirty="0"/>
              <a:t>Feature Importance</a:t>
            </a:r>
          </a:p>
          <a:p>
            <a:r>
              <a:rPr lang="en-IN" dirty="0"/>
              <a:t>GT Turbine decay state coefficient Prediction</a:t>
            </a:r>
          </a:p>
          <a:p>
            <a:r>
              <a:rPr lang="en-IN" dirty="0"/>
              <a:t>Conclusion and Recommendation</a:t>
            </a:r>
          </a:p>
          <a:p>
            <a:r>
              <a:rPr lang="en-IN" dirty="0"/>
              <a:t>References</a:t>
            </a:r>
          </a:p>
          <a:p>
            <a:endParaRPr lang="en-IN" dirty="0"/>
          </a:p>
        </p:txBody>
      </p:sp>
    </p:spTree>
    <p:extLst>
      <p:ext uri="{BB962C8B-B14F-4D97-AF65-F5344CB8AC3E}">
        <p14:creationId xmlns:p14="http://schemas.microsoft.com/office/powerpoint/2010/main" val="104118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4C7D-E579-4C4F-9717-14EAA5063EF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70F390E-8F00-34F4-0E6B-B747959C8D3D}"/>
              </a:ext>
            </a:extLst>
          </p:cNvPr>
          <p:cNvSpPr>
            <a:spLocks noGrp="1"/>
          </p:cNvSpPr>
          <p:nvPr>
            <p:ph idx="1"/>
          </p:nvPr>
        </p:nvSpPr>
        <p:spPr/>
        <p:txBody>
          <a:bodyPr>
            <a:normAutofit fontScale="92500"/>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This dataset records operational performance metrics of a ship's gas turbine propulsion system. Each row represents a set of measurements taken under specific conditions, likely at different times or operational states. The parameters captured include various torque measurements, rates of revolutions, temperatures, pressures, fuel flow, and state coefficients. These metrics are crucial for monitoring and analyzing the propulsion system's performance, efficiency, and maintenance needs.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data can be used for predictive maintenance, performance optimization, and anomaly detection. By analyzing the relationship between these parameters, one can identify patterns that indicate potential issues or areas for improvement in the propulsion system.</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31174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1E46-6E14-FD6C-3F44-B061C80279A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E1B0EB2-B821-18EE-7B89-93BD1C155540}"/>
              </a:ext>
            </a:extLst>
          </p:cNvPr>
          <p:cNvSpPr>
            <a:spLocks noGrp="1"/>
          </p:cNvSpPr>
          <p:nvPr>
            <p:ph idx="1"/>
          </p:nvPr>
        </p:nvSpPr>
        <p:spPr/>
        <p:txBody>
          <a:bodyPr/>
          <a:lstStyle/>
          <a:p>
            <a:r>
              <a:rPr lang="en-US" dirty="0"/>
              <a:t>Condition-Based Monitoring (CBM) is a maintenance strategy that monitors the actual condition of equipment to decide what maintenance needs to be done. It is designed to optimize the maintenance process by ensuring that maintenance is only performed when necessary, thereby reducing unnecessary downtime and costs. </a:t>
            </a:r>
          </a:p>
          <a:p>
            <a:r>
              <a:rPr lang="en-IN" dirty="0"/>
              <a:t>Gas propulsion systems in ships, particularly those using Liquefied Natural Gas (LNG) as fuel, have gained popularity due to their environmental and economic advantages. LNG propulsion is seen as a cleaner alternative to traditional marine fuels like Heavy Fuel Oil (HFO) and Marine Diesel Oil (MDO), offering significant reductions in emissions of sulphur oxides (</a:t>
            </a:r>
            <a:r>
              <a:rPr lang="en-IN" dirty="0" err="1"/>
              <a:t>SOx</a:t>
            </a:r>
            <a:r>
              <a:rPr lang="en-IN" dirty="0"/>
              <a:t>), nitrogen oxides (NOx), and particulate matter.</a:t>
            </a:r>
          </a:p>
        </p:txBody>
      </p:sp>
    </p:spTree>
    <p:extLst>
      <p:ext uri="{BB962C8B-B14F-4D97-AF65-F5344CB8AC3E}">
        <p14:creationId xmlns:p14="http://schemas.microsoft.com/office/powerpoint/2010/main" val="7707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32F6-AB3F-B886-EEE6-C7C8D17E931B}"/>
              </a:ext>
            </a:extLst>
          </p:cNvPr>
          <p:cNvSpPr>
            <a:spLocks noGrp="1"/>
          </p:cNvSpPr>
          <p:nvPr>
            <p:ph type="title"/>
          </p:nvPr>
        </p:nvSpPr>
        <p:spPr/>
        <p:txBody>
          <a:bodyPr/>
          <a:lstStyle/>
          <a:p>
            <a:r>
              <a:rPr lang="en-IN" dirty="0"/>
              <a:t>Data Summary</a:t>
            </a:r>
          </a:p>
        </p:txBody>
      </p:sp>
      <p:sp>
        <p:nvSpPr>
          <p:cNvPr id="3" name="Content Placeholder 2">
            <a:extLst>
              <a:ext uri="{FF2B5EF4-FFF2-40B4-BE49-F238E27FC236}">
                <a16:creationId xmlns:a16="http://schemas.microsoft.com/office/drawing/2014/main" id="{81C18A44-DFFF-1449-E5E6-ACDE734F77E3}"/>
              </a:ext>
            </a:extLst>
          </p:cNvPr>
          <p:cNvSpPr>
            <a:spLocks noGrp="1"/>
          </p:cNvSpPr>
          <p:nvPr>
            <p:ph idx="1"/>
          </p:nvPr>
        </p:nvSpPr>
        <p:spPr>
          <a:xfrm>
            <a:off x="4835951" y="1451728"/>
            <a:ext cx="7230358" cy="5406272"/>
          </a:xfrm>
        </p:spPr>
        <p:txBody>
          <a:bodyPr>
            <a:noAutofit/>
          </a:bodyPr>
          <a:lstStyle/>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Lever position(measure in RPM-Low to High):</a:t>
            </a:r>
            <a:r>
              <a:rPr lang="en-US" sz="1200" b="0" i="0" u="none" strike="noStrike" dirty="0">
                <a:solidFill>
                  <a:srgbClr val="000000"/>
                </a:solidFill>
                <a:effectLst/>
                <a:latin typeface="Arial" panose="020B0604020202020204" pitchFamily="34" charset="0"/>
              </a:rPr>
              <a:t> Position of the ship's lever (range: 1.138 to 9.3).(Indicates throttle speed)</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Ship speed (v):</a:t>
            </a:r>
            <a:r>
              <a:rPr lang="en-US" sz="1200" b="0" i="0" u="none" strike="noStrike" dirty="0">
                <a:solidFill>
                  <a:srgbClr val="000000"/>
                </a:solidFill>
                <a:effectLst/>
                <a:latin typeface="Arial" panose="020B0604020202020204" pitchFamily="34" charset="0"/>
              </a:rPr>
              <a:t> Speed of the ship, likely in knots (range: 3 to 27).</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Gas Turbine (GT) shaft torque (GTT):</a:t>
            </a:r>
            <a:r>
              <a:rPr lang="en-US" sz="1200" b="0" i="0" u="none" strike="noStrike" dirty="0">
                <a:solidFill>
                  <a:srgbClr val="000000"/>
                </a:solidFill>
                <a:effectLst/>
                <a:latin typeface="Arial" panose="020B0604020202020204" pitchFamily="34" charset="0"/>
              </a:rPr>
              <a:t> Torque on the gas turbine shaft in kN m (range: 289.964 to 72763.329).</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GT rate of revolutions (GTn):</a:t>
            </a:r>
            <a:r>
              <a:rPr lang="en-US" sz="1200" b="0" i="0" u="none" strike="noStrike" dirty="0">
                <a:solidFill>
                  <a:srgbClr val="000000"/>
                </a:solidFill>
                <a:effectLst/>
                <a:latin typeface="Arial" panose="020B0604020202020204" pitchFamily="34" charset="0"/>
              </a:rPr>
              <a:t> Revolutions per minute (rpm) of the gas turbine (range: 1349.489 to 3560.395).</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Gas Generator rate of revolutions (GGn):</a:t>
            </a:r>
            <a:r>
              <a:rPr lang="en-US" sz="1200" b="0" i="0" u="none" strike="noStrike" dirty="0">
                <a:solidFill>
                  <a:srgbClr val="000000"/>
                </a:solidFill>
                <a:effectLst/>
                <a:latin typeface="Arial" panose="020B0604020202020204" pitchFamily="34" charset="0"/>
              </a:rPr>
              <a:t> Revolutions per minute (rpm) of the gas generator (range: 6677.38 to 9778.528).</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Starboard Propeller Torque (Ts):</a:t>
            </a:r>
            <a:r>
              <a:rPr lang="en-US" sz="1200" b="0" i="0" u="none" strike="noStrike" dirty="0">
                <a:solidFill>
                  <a:srgbClr val="000000"/>
                </a:solidFill>
                <a:effectLst/>
                <a:latin typeface="Arial" panose="020B0604020202020204" pitchFamily="34" charset="0"/>
              </a:rPr>
              <a:t> Torque on the starboard propeller in kN (range: 7.584 to 644.905).</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Port Propeller Torque (Tp):</a:t>
            </a:r>
            <a:r>
              <a:rPr lang="en-US" sz="1200" b="0" i="0" u="none" strike="noStrike" dirty="0">
                <a:solidFill>
                  <a:srgbClr val="000000"/>
                </a:solidFill>
                <a:effectLst/>
                <a:latin typeface="Arial" panose="020B0604020202020204" pitchFamily="34" charset="0"/>
              </a:rPr>
              <a:t> Torque on the port propeller in kN (range: 7.584 to 644.905).</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High Pressure (HP) Turbine exit temperature (T48):</a:t>
            </a:r>
            <a:r>
              <a:rPr lang="en-US" sz="1200" b="0" i="0" u="none" strike="noStrike" dirty="0">
                <a:solidFill>
                  <a:srgbClr val="000000"/>
                </a:solidFill>
                <a:effectLst/>
                <a:latin typeface="Arial" panose="020B0604020202020204" pitchFamily="34" charset="0"/>
              </a:rPr>
              <a:t> Temperature at the exit of the high-pressure turbine in Celsius (range: 464.006 to 115.797).</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GT Compressor inlet air temperature (T1):</a:t>
            </a:r>
            <a:r>
              <a:rPr lang="en-US" sz="1200" b="0" i="0" u="none" strike="noStrike" dirty="0">
                <a:solidFill>
                  <a:srgbClr val="000000"/>
                </a:solidFill>
                <a:effectLst/>
                <a:latin typeface="Arial" panose="020B0604020202020204" pitchFamily="34" charset="0"/>
              </a:rPr>
              <a:t> Temperature of inlet air to the gas turbine compressor in Celsius (constant at 288).</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GT Compressor outlet air temperature (T2):</a:t>
            </a:r>
            <a:r>
              <a:rPr lang="en-US" sz="1200" b="0" i="0" u="none" strike="noStrike" dirty="0">
                <a:solidFill>
                  <a:srgbClr val="000000"/>
                </a:solidFill>
                <a:effectLst/>
                <a:latin typeface="Arial" panose="020B0604020202020204" pitchFamily="34" charset="0"/>
              </a:rPr>
              <a:t> Temperature of outlet air from the gas turbine compressor in Celsius (range: 550.563 to 789.094).</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HP Turbine exit pressure (P48):</a:t>
            </a:r>
            <a:r>
              <a:rPr lang="en-US" sz="1200" b="0" i="0" u="none" strike="noStrike" dirty="0">
                <a:solidFill>
                  <a:srgbClr val="000000"/>
                </a:solidFill>
                <a:effectLst/>
                <a:latin typeface="Arial" panose="020B0604020202020204" pitchFamily="34" charset="0"/>
              </a:rPr>
              <a:t> Pressure at the exit of the high-pressure turbine in bar (range: 1.096 to 4.498).</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GT Compressor inlet air pressure (P1):</a:t>
            </a:r>
            <a:r>
              <a:rPr lang="en-US" sz="1200" b="0" i="0" u="none" strike="noStrike" dirty="0">
                <a:solidFill>
                  <a:srgbClr val="000000"/>
                </a:solidFill>
                <a:effectLst/>
                <a:latin typeface="Arial" panose="020B0604020202020204" pitchFamily="34" charset="0"/>
              </a:rPr>
              <a:t> Pressure of inlet air to the gas turbine compressor in bar </a:t>
            </a:r>
            <a:endParaRPr lang="en-US" sz="1200" b="1" i="0" u="none" strike="noStrike" dirty="0">
              <a:solidFill>
                <a:srgbClr val="000000"/>
              </a:solidFill>
              <a:effectLst/>
              <a:latin typeface="Arial" panose="020B0604020202020204" pitchFamily="34" charset="0"/>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(constant at 0.998)</a:t>
            </a:r>
          </a:p>
          <a:p>
            <a:pPr rtl="0">
              <a:spcBef>
                <a:spcPts val="0"/>
              </a:spcBef>
              <a:spcAft>
                <a:spcPts val="0"/>
              </a:spcAft>
            </a:pPr>
            <a:r>
              <a:rPr lang="en-US" sz="1200" b="1" i="0" u="none" strike="noStrike" dirty="0">
                <a:solidFill>
                  <a:srgbClr val="000000"/>
                </a:solidFill>
                <a:effectLst/>
                <a:latin typeface="Arial" panose="020B0604020202020204" pitchFamily="34" charset="0"/>
              </a:rPr>
              <a:t>GT Compressor outlet air pressure (P2):</a:t>
            </a:r>
            <a:r>
              <a:rPr lang="en-US" sz="1200" b="0" i="0" u="none" strike="noStrike" dirty="0">
                <a:solidFill>
                  <a:srgbClr val="000000"/>
                </a:solidFill>
                <a:effectLst/>
                <a:latin typeface="Arial" panose="020B0604020202020204" pitchFamily="34" charset="0"/>
              </a:rPr>
              <a:t> Pressure of outlet air from the gas turbine compressor in the bar (range: 5.947 to 22.811).</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GT exhaust gas pressure (Pexh):</a:t>
            </a:r>
            <a:r>
              <a:rPr lang="en-US" sz="1200" b="0" i="0" u="none" strike="noStrike" dirty="0">
                <a:solidFill>
                  <a:srgbClr val="000000"/>
                </a:solidFill>
                <a:effectLst/>
                <a:latin typeface="Arial" panose="020B0604020202020204" pitchFamily="34" charset="0"/>
              </a:rPr>
              <a:t> Pressure of exhaust gas from the gas turbine in the bar (range: 1.019 to 1.049).</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Turbine Injection Control (TIC):</a:t>
            </a:r>
            <a:r>
              <a:rPr lang="en-US" sz="1200" b="0" i="0" u="none" strike="noStrike" dirty="0">
                <a:solidFill>
                  <a:srgbClr val="000000"/>
                </a:solidFill>
                <a:effectLst/>
                <a:latin typeface="Arial" panose="020B0604020202020204" pitchFamily="34" charset="0"/>
              </a:rPr>
              <a:t> Control parameter for turbine injection in percentage (range: 3.879 to 92.556).</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Fuel flow (mf):</a:t>
            </a:r>
            <a:r>
              <a:rPr lang="en-US" sz="1200" b="0" i="0" u="none" strike="noStrike" dirty="0">
                <a:solidFill>
                  <a:srgbClr val="000000"/>
                </a:solidFill>
                <a:effectLst/>
                <a:latin typeface="Arial" panose="020B0604020202020204" pitchFamily="34" charset="0"/>
              </a:rPr>
              <a:t> Rate of fuel flow into the gas turbine in kg/s (range: 0.079 to 1.832).</a:t>
            </a:r>
            <a:endParaRPr lang="en-US" sz="12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GT Turbine decay state coefficient:</a:t>
            </a:r>
            <a:r>
              <a:rPr lang="en-US" sz="1200" b="0" i="0" u="none" strike="noStrike" dirty="0">
                <a:solidFill>
                  <a:srgbClr val="000000"/>
                </a:solidFill>
                <a:effectLst/>
                <a:latin typeface="Arial" panose="020B0604020202020204" pitchFamily="34" charset="0"/>
              </a:rPr>
              <a:t> Coefficient related to the decay state of the gas turbine (range: 0.975 to 1). (Note- usually a drop of 5-10% in efficiency might be considered critical for gas turbines.</a:t>
            </a:r>
            <a:endParaRPr lang="en-US" sz="1200" b="1" i="0" u="none" strike="noStrike" dirty="0">
              <a:solidFill>
                <a:srgbClr val="000000"/>
              </a:solidFill>
              <a:effectLst/>
              <a:latin typeface="Arial" panose="020B0604020202020204" pitchFamily="34" charset="0"/>
            </a:endParaRPr>
          </a:p>
          <a:p>
            <a:pPr marL="0" indent="0">
              <a:buNone/>
            </a:pPr>
            <a:br>
              <a:rPr lang="en-US" sz="1200" b="0" dirty="0">
                <a:effectLst/>
              </a:rPr>
            </a:br>
            <a:br>
              <a:rPr lang="en-US" sz="1200" b="0" dirty="0">
                <a:effectLst/>
              </a:rPr>
            </a:br>
            <a:br>
              <a:rPr lang="en-US" sz="1200" b="0" dirty="0">
                <a:effectLst/>
              </a:rPr>
            </a:br>
            <a:br>
              <a:rPr lang="en-US" sz="1200" b="0" dirty="0">
                <a:effectLst/>
              </a:rPr>
            </a:br>
            <a:br>
              <a:rPr lang="en-US" sz="1200" b="0" dirty="0">
                <a:effectLst/>
              </a:rPr>
            </a:br>
            <a:endParaRPr lang="en-IN" sz="1200" dirty="0"/>
          </a:p>
        </p:txBody>
      </p:sp>
    </p:spTree>
    <p:extLst>
      <p:ext uri="{BB962C8B-B14F-4D97-AF65-F5344CB8AC3E}">
        <p14:creationId xmlns:p14="http://schemas.microsoft.com/office/powerpoint/2010/main" val="28249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A7DF-A339-1B82-882B-FAE0D2470335}"/>
              </a:ext>
            </a:extLst>
          </p:cNvPr>
          <p:cNvSpPr>
            <a:spLocks noGrp="1"/>
          </p:cNvSpPr>
          <p:nvPr>
            <p:ph type="title"/>
          </p:nvPr>
        </p:nvSpPr>
        <p:spPr/>
        <p:txBody>
          <a:bodyPr/>
          <a:lstStyle/>
          <a:p>
            <a:r>
              <a:rPr lang="en-IN" dirty="0"/>
              <a:t>Project Approach</a:t>
            </a:r>
          </a:p>
        </p:txBody>
      </p:sp>
      <p:sp>
        <p:nvSpPr>
          <p:cNvPr id="3" name="Content Placeholder 2">
            <a:extLst>
              <a:ext uri="{FF2B5EF4-FFF2-40B4-BE49-F238E27FC236}">
                <a16:creationId xmlns:a16="http://schemas.microsoft.com/office/drawing/2014/main" id="{955ACAC3-06A0-57F6-3634-FEC7E640D58C}"/>
              </a:ext>
            </a:extLst>
          </p:cNvPr>
          <p:cNvSpPr>
            <a:spLocks noGrp="1"/>
          </p:cNvSpPr>
          <p:nvPr>
            <p:ph idx="1"/>
          </p:nvPr>
        </p:nvSpPr>
        <p:spPr/>
        <p:txBody>
          <a:bodyPr/>
          <a:lstStyle/>
          <a:p>
            <a:r>
              <a:rPr lang="en-US" dirty="0"/>
              <a:t>Problem Statement</a:t>
            </a:r>
          </a:p>
          <a:p>
            <a:r>
              <a:rPr lang="en-US" dirty="0"/>
              <a:t>Data collection and Preprocessing</a:t>
            </a:r>
          </a:p>
          <a:p>
            <a:r>
              <a:rPr lang="en-US" dirty="0"/>
              <a:t>Exploratory Data Analysis</a:t>
            </a:r>
          </a:p>
          <a:p>
            <a:r>
              <a:rPr lang="en-US" dirty="0"/>
              <a:t>Feature Selection and Outlier Detection</a:t>
            </a:r>
          </a:p>
          <a:p>
            <a:r>
              <a:rPr lang="en-US" dirty="0"/>
              <a:t>Modelling</a:t>
            </a:r>
          </a:p>
          <a:p>
            <a:r>
              <a:rPr lang="en-US" dirty="0"/>
              <a:t>Model performance and evaluation</a:t>
            </a:r>
          </a:p>
          <a:p>
            <a:r>
              <a:rPr lang="en-IN" dirty="0"/>
              <a:t>GT Turbine decay state coefficient Prediction</a:t>
            </a:r>
          </a:p>
          <a:p>
            <a:r>
              <a:rPr lang="en-US" dirty="0"/>
              <a:t>Recommendation and Conclusion</a:t>
            </a:r>
            <a:endParaRPr lang="en-IN" dirty="0"/>
          </a:p>
          <a:p>
            <a:endParaRPr lang="en-IN" dirty="0"/>
          </a:p>
        </p:txBody>
      </p:sp>
    </p:spTree>
    <p:extLst>
      <p:ext uri="{BB962C8B-B14F-4D97-AF65-F5344CB8AC3E}">
        <p14:creationId xmlns:p14="http://schemas.microsoft.com/office/powerpoint/2010/main" val="347228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B8AE-0E61-C44D-CAD1-75C5C5ACF151}"/>
              </a:ext>
            </a:extLst>
          </p:cNvPr>
          <p:cNvSpPr>
            <a:spLocks noGrp="1"/>
          </p:cNvSpPr>
          <p:nvPr>
            <p:ph type="title"/>
          </p:nvPr>
        </p:nvSpPr>
        <p:spPr/>
        <p:txBody>
          <a:bodyPr/>
          <a:lstStyle/>
          <a:p>
            <a:r>
              <a:rPr lang="en-IN" dirty="0"/>
              <a:t>Exploratory Data Analysis</a:t>
            </a:r>
            <a:br>
              <a:rPr lang="en-IN" dirty="0"/>
            </a:br>
            <a:endParaRPr lang="en-IN" dirty="0"/>
          </a:p>
        </p:txBody>
      </p:sp>
      <p:sp>
        <p:nvSpPr>
          <p:cNvPr id="3" name="Content Placeholder 2">
            <a:extLst>
              <a:ext uri="{FF2B5EF4-FFF2-40B4-BE49-F238E27FC236}">
                <a16:creationId xmlns:a16="http://schemas.microsoft.com/office/drawing/2014/main" id="{C52B0E79-F1B8-9D2C-7848-86E654C3B2E7}"/>
              </a:ext>
            </a:extLst>
          </p:cNvPr>
          <p:cNvSpPr>
            <a:spLocks noGrp="1"/>
          </p:cNvSpPr>
          <p:nvPr>
            <p:ph idx="1"/>
          </p:nvPr>
        </p:nvSpPr>
        <p:spPr/>
        <p:txBody>
          <a:bodyPr>
            <a:normAutofit/>
          </a:bodyPr>
          <a:lstStyle/>
          <a:p>
            <a:r>
              <a:rPr lang="en-US" dirty="0"/>
              <a:t>Moderate Variability in Key Parameters: Many parameters, such as Gas Generator Revolutions and Fuel Flow, show moderate variability, as indicated by their standard deviations. This variability highlights the dynamic nature of the gas propulsion system and the need for robust monitoring and control mechanisms.</a:t>
            </a:r>
          </a:p>
          <a:p>
            <a:r>
              <a:rPr lang="en-US" dirty="0"/>
              <a:t>Clusters of Highly Correlated Variables: Lever Position, GT Shaft Torque, and HP Pressure Ratio form a cluster of interrelated parameters, suggesting that changes in one can significantly affect the others. Understanding these clusters can aid in predictive maintenance and system optimization.</a:t>
            </a:r>
            <a:endParaRPr lang="en-IN" dirty="0"/>
          </a:p>
        </p:txBody>
      </p:sp>
    </p:spTree>
    <p:extLst>
      <p:ext uri="{BB962C8B-B14F-4D97-AF65-F5344CB8AC3E}">
        <p14:creationId xmlns:p14="http://schemas.microsoft.com/office/powerpoint/2010/main" val="388624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BA7046-419D-5891-4D9C-2E7A2490D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86" y="451753"/>
            <a:ext cx="3392488" cy="3573042"/>
          </a:xfrm>
          <a:prstGeom prst="rect">
            <a:avLst/>
          </a:prstGeom>
        </p:spPr>
      </p:pic>
      <p:pic>
        <p:nvPicPr>
          <p:cNvPr id="7" name="Picture 6">
            <a:extLst>
              <a:ext uri="{FF2B5EF4-FFF2-40B4-BE49-F238E27FC236}">
                <a16:creationId xmlns:a16="http://schemas.microsoft.com/office/drawing/2014/main" id="{60241511-BA1A-7A29-4FB4-CB81ADBB5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082" y="451753"/>
            <a:ext cx="4321995" cy="3704567"/>
          </a:xfrm>
          <a:prstGeom prst="rect">
            <a:avLst/>
          </a:prstGeom>
        </p:spPr>
      </p:pic>
      <p:sp>
        <p:nvSpPr>
          <p:cNvPr id="2" name="TextBox 1">
            <a:extLst>
              <a:ext uri="{FF2B5EF4-FFF2-40B4-BE49-F238E27FC236}">
                <a16:creationId xmlns:a16="http://schemas.microsoft.com/office/drawing/2014/main" id="{FDCC3E0B-ED5A-5B12-EB57-ABD237BD2D03}"/>
              </a:ext>
            </a:extLst>
          </p:cNvPr>
          <p:cNvSpPr txBox="1"/>
          <p:nvPr/>
        </p:nvSpPr>
        <p:spPr>
          <a:xfrm>
            <a:off x="7210547" y="4484412"/>
            <a:ext cx="4053525"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rPr>
              <a:t>As we can clearly, see multicollinearity in graph, we introduced new features based on domain knowledge we have. These features are: </a:t>
            </a:r>
            <a:r>
              <a:rPr lang="en-US" sz="1400" dirty="0" err="1">
                <a:latin typeface="Arial" panose="020B0604020202020204" pitchFamily="34" charset="0"/>
              </a:rPr>
              <a:t>GT_temp_diff</a:t>
            </a:r>
            <a:r>
              <a:rPr lang="en-US" sz="1400" dirty="0">
                <a:latin typeface="Arial" panose="020B0604020202020204" pitchFamily="34" charset="0"/>
              </a:rPr>
              <a:t>, </a:t>
            </a:r>
            <a:r>
              <a:rPr lang="en-US" sz="1400" dirty="0" err="1">
                <a:latin typeface="Arial" panose="020B0604020202020204" pitchFamily="34" charset="0"/>
              </a:rPr>
              <a:t>HP_pressure_ratio</a:t>
            </a:r>
            <a:r>
              <a:rPr lang="en-US" sz="1400" dirty="0">
                <a:latin typeface="Arial" panose="020B0604020202020204" pitchFamily="34" charset="0"/>
              </a:rPr>
              <a:t>, </a:t>
            </a:r>
            <a:r>
              <a:rPr lang="en-US" sz="1400" dirty="0" err="1">
                <a:latin typeface="Arial" panose="020B0604020202020204" pitchFamily="34" charset="0"/>
              </a:rPr>
              <a:t>fuel_efficiency</a:t>
            </a:r>
            <a:r>
              <a:rPr lang="en-US" sz="1400" dirty="0">
                <a:latin typeface="Arial" panose="020B0604020202020204" pitchFamily="34" charset="0"/>
              </a:rPr>
              <a:t>, </a:t>
            </a:r>
            <a:r>
              <a:rPr lang="en-US" sz="1400" dirty="0" err="1">
                <a:latin typeface="Arial" panose="020B0604020202020204" pitchFamily="34" charset="0"/>
              </a:rPr>
              <a:t>power_torque_ratio</a:t>
            </a:r>
            <a:r>
              <a:rPr lang="en-US" sz="1400" dirty="0">
                <a:latin typeface="Arial" panose="020B0604020202020204" pitchFamily="34" charset="0"/>
              </a:rPr>
              <a:t>, </a:t>
            </a:r>
            <a:r>
              <a:rPr lang="en-US" sz="1400" dirty="0" err="1">
                <a:latin typeface="Arial" panose="020B0604020202020204" pitchFamily="34" charset="0"/>
              </a:rPr>
              <a:t>thermal_efficiency</a:t>
            </a:r>
            <a:r>
              <a:rPr lang="en-US" sz="1400" dirty="0">
                <a:latin typeface="Arial" panose="020B0604020202020204" pitchFamily="34" charset="0"/>
              </a:rPr>
              <a:t>, </a:t>
            </a:r>
            <a:r>
              <a:rPr lang="sv-SE" sz="1400" dirty="0">
                <a:latin typeface="Arial" panose="020B0604020202020204" pitchFamily="34" charset="0"/>
              </a:rPr>
              <a:t>GT_shaft_torque_GT_rev, GG_rev_SP_prop</a:t>
            </a:r>
            <a:endParaRPr lang="en-IN" sz="1400" dirty="0">
              <a:latin typeface="Arial" panose="020B0604020202020204" pitchFamily="34" charset="0"/>
            </a:endParaRPr>
          </a:p>
        </p:txBody>
      </p:sp>
      <p:sp>
        <p:nvSpPr>
          <p:cNvPr id="4" name="TextBox 3">
            <a:extLst>
              <a:ext uri="{FF2B5EF4-FFF2-40B4-BE49-F238E27FC236}">
                <a16:creationId xmlns:a16="http://schemas.microsoft.com/office/drawing/2014/main" id="{550BB553-E156-036C-3640-853680E0F375}"/>
              </a:ext>
            </a:extLst>
          </p:cNvPr>
          <p:cNvSpPr txBox="1"/>
          <p:nvPr/>
        </p:nvSpPr>
        <p:spPr>
          <a:xfrm>
            <a:off x="890578" y="4166645"/>
            <a:ext cx="5258392" cy="246221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GT_shaft_torue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err="1">
                <a:ln>
                  <a:noFill/>
                </a:ln>
                <a:solidFill>
                  <a:schemeClr val="tx1"/>
                </a:solidFill>
                <a:effectLst/>
                <a:latin typeface="Arial" panose="020B0604020202020204" pitchFamily="34" charset="0"/>
              </a:rPr>
              <a:t>GT_rev</a:t>
            </a:r>
            <a:r>
              <a:rPr kumimoji="0" lang="en-US" altLang="en-US" sz="1400" b="0" i="0" u="none" strike="noStrike" cap="none" normalizeH="0" baseline="0" dirty="0">
                <a:ln>
                  <a:noFill/>
                </a:ln>
                <a:solidFill>
                  <a:schemeClr val="tx1"/>
                </a:solidFill>
                <a:effectLst/>
                <a:latin typeface="Arial" panose="020B0604020202020204" pitchFamily="34" charset="0"/>
              </a:rPr>
              <a:t>: Both have a high correlation with each other.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GG_rev</a:t>
            </a:r>
            <a:r>
              <a:rPr kumimoji="0" lang="en-US" altLang="en-US" sz="1400" b="0" i="0" u="none" strike="noStrike" cap="none" normalizeH="0" baseline="0" dirty="0">
                <a:ln>
                  <a:noFill/>
                </a:ln>
                <a:solidFill>
                  <a:schemeClr val="tx1"/>
                </a:solidFill>
                <a:effectLst/>
                <a:latin typeface="Arial" panose="020B0604020202020204" pitchFamily="34" charset="0"/>
              </a:rPr>
              <a:t>: Highly correlated with </a:t>
            </a:r>
            <a:r>
              <a:rPr kumimoji="0" lang="en-US" altLang="en-US" sz="1400" b="1" i="0" u="none" strike="noStrike" cap="none" normalizeH="0" baseline="0" dirty="0">
                <a:ln>
                  <a:noFill/>
                </a:ln>
                <a:solidFill>
                  <a:schemeClr val="tx1"/>
                </a:solidFill>
                <a:effectLst/>
                <a:latin typeface="Arial" panose="020B0604020202020204" pitchFamily="34" charset="0"/>
              </a:rPr>
              <a:t>GT_shaft_torue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err="1">
                <a:ln>
                  <a:noFill/>
                </a:ln>
                <a:solidFill>
                  <a:schemeClr val="tx1"/>
                </a:solidFill>
                <a:effectLst/>
                <a:latin typeface="Arial" panose="020B0604020202020204" pitchFamily="34" charset="0"/>
              </a:rPr>
              <a:t>GT_rev</a:t>
            </a:r>
            <a:r>
              <a:rPr kumimoji="0" lang="en-US" altLang="en-US" sz="1400" b="0" i="0" u="none" strike="noStrike" cap="none" normalizeH="0" baseline="0" dirty="0">
                <a:ln>
                  <a:noFill/>
                </a:ln>
                <a:solidFill>
                  <a:schemeClr val="tx1"/>
                </a:solidFill>
                <a:effectLst/>
                <a:latin typeface="Arial" panose="020B0604020202020204" pitchFamily="34" charset="0"/>
              </a:rPr>
              <a:t>. You can drop </a:t>
            </a:r>
            <a:r>
              <a:rPr kumimoji="0" lang="en-US" altLang="en-US" sz="1400" b="1" i="0" u="none" strike="noStrike" cap="none" normalizeH="0" baseline="0" dirty="0" err="1">
                <a:ln>
                  <a:noFill/>
                </a:ln>
                <a:solidFill>
                  <a:schemeClr val="tx1"/>
                </a:solidFill>
                <a:effectLst/>
                <a:latin typeface="Arial" panose="020B0604020202020204" pitchFamily="34" charset="0"/>
              </a:rPr>
              <a:t>GG_rev</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HP_exit_temp</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err="1">
                <a:ln>
                  <a:noFill/>
                </a:ln>
                <a:solidFill>
                  <a:schemeClr val="tx1"/>
                </a:solidFill>
                <a:effectLst/>
                <a:latin typeface="Arial" panose="020B0604020202020204" pitchFamily="34" charset="0"/>
              </a:rPr>
              <a:t>GT_outlet_temp</a:t>
            </a:r>
            <a:r>
              <a:rPr kumimoji="0" lang="en-US" altLang="en-US" sz="1400" b="0" i="0" u="none" strike="noStrike" cap="none" normalizeH="0" baseline="0" dirty="0">
                <a:ln>
                  <a:noFill/>
                </a:ln>
                <a:solidFill>
                  <a:schemeClr val="tx1"/>
                </a:solidFill>
                <a:effectLst/>
                <a:latin typeface="Arial" panose="020B0604020202020204" pitchFamily="34" charset="0"/>
              </a:rPr>
              <a:t>: Both have a high correlation with each other.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Fuel_flow</a:t>
            </a:r>
            <a:r>
              <a:rPr kumimoji="0" lang="en-US" altLang="en-US" sz="1400" b="0" i="0" u="none" strike="noStrike" cap="none" normalizeH="0" baseline="0" dirty="0">
                <a:ln>
                  <a:noFill/>
                </a:ln>
                <a:solidFill>
                  <a:schemeClr val="tx1"/>
                </a:solidFill>
                <a:effectLst/>
                <a:latin typeface="Arial" panose="020B0604020202020204" pitchFamily="34" charset="0"/>
              </a:rPr>
              <a:t>: Highly correlated with multiple features like </a:t>
            </a:r>
            <a:r>
              <a:rPr kumimoji="0" lang="en-US" altLang="en-US" sz="1400" b="1" i="0" u="none" strike="noStrike" cap="none" normalizeH="0" baseline="0" dirty="0">
                <a:ln>
                  <a:noFill/>
                </a:ln>
                <a:solidFill>
                  <a:schemeClr val="tx1"/>
                </a:solidFill>
                <a:effectLst/>
                <a:latin typeface="Arial" panose="020B0604020202020204" pitchFamily="34" charset="0"/>
              </a:rPr>
              <a:t>GG_rev</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GT_shaft_torue</a:t>
            </a:r>
            <a:r>
              <a:rPr kumimoji="0" lang="en-US" altLang="en-US" sz="1400" b="0" i="0" u="none" strike="noStrike" cap="none" normalizeH="0" baseline="0" dirty="0">
                <a:ln>
                  <a:noFill/>
                </a:ln>
                <a:solidFill>
                  <a:schemeClr val="tx1"/>
                </a:solidFill>
                <a:effectLst/>
                <a:latin typeface="Arial" panose="020B0604020202020204" pitchFamily="34" charset="0"/>
              </a:rPr>
              <a:t>, etc.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thermal_efficiency</a:t>
            </a:r>
            <a:r>
              <a:rPr kumimoji="0" lang="en-US" altLang="en-US" sz="1400" b="0" i="0" u="none" strike="noStrike" cap="none" normalizeH="0" baseline="0" dirty="0">
                <a:ln>
                  <a:noFill/>
                </a:ln>
                <a:solidFill>
                  <a:schemeClr val="tx1"/>
                </a:solidFill>
                <a:effectLst/>
                <a:latin typeface="Arial" panose="020B0604020202020204" pitchFamily="34" charset="0"/>
              </a:rPr>
              <a:t>: Highly correlated with </a:t>
            </a:r>
            <a:r>
              <a:rPr kumimoji="0" lang="en-US" altLang="en-US" sz="1400" b="1" i="0" u="none" strike="noStrike" cap="none" normalizeH="0" baseline="0" dirty="0" err="1">
                <a:ln>
                  <a:noFill/>
                </a:ln>
                <a:solidFill>
                  <a:schemeClr val="tx1"/>
                </a:solidFill>
                <a:effectLst/>
                <a:latin typeface="Arial" panose="020B0604020202020204" pitchFamily="34" charset="0"/>
              </a:rPr>
              <a:t>GT_shaft_torue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err="1">
                <a:ln>
                  <a:noFill/>
                </a:ln>
                <a:solidFill>
                  <a:schemeClr val="tx1"/>
                </a:solidFill>
                <a:effectLst/>
                <a:latin typeface="Arial" panose="020B0604020202020204" pitchFamily="34" charset="0"/>
              </a:rPr>
              <a:t>GT_rev</a:t>
            </a:r>
            <a:r>
              <a:rPr kumimoji="0" lang="en-US" altLang="en-US" sz="1400" b="0" i="0" u="none" strike="noStrike" cap="none" normalizeH="0" baseline="0" dirty="0">
                <a:ln>
                  <a:noFill/>
                </a:ln>
                <a:solidFill>
                  <a:schemeClr val="tx1"/>
                </a:solidFill>
                <a:effectLst/>
                <a:latin typeface="Arial" panose="020B0604020202020204" pitchFamily="34" charset="0"/>
              </a:rPr>
              <a:t>. Consider dropping </a:t>
            </a:r>
            <a:r>
              <a:rPr kumimoji="0" lang="en-US" altLang="en-US" sz="1400" b="1" i="0" u="none" strike="noStrike" cap="none" normalizeH="0" baseline="0" dirty="0" err="1">
                <a:ln>
                  <a:noFill/>
                </a:ln>
                <a:solidFill>
                  <a:schemeClr val="tx1"/>
                </a:solidFill>
                <a:effectLst/>
                <a:latin typeface="Arial" panose="020B0604020202020204" pitchFamily="34" charset="0"/>
              </a:rPr>
              <a:t>thermal_efficiency</a:t>
            </a:r>
            <a:r>
              <a:rPr kumimoji="0" lang="en-US" altLang="en-US" sz="1400" b="0" i="0" u="none" strike="noStrike" cap="none" normalizeH="0" baseline="0" dirty="0">
                <a:ln>
                  <a:noFill/>
                </a:ln>
                <a:solidFill>
                  <a:schemeClr val="tx1"/>
                </a:solidFill>
                <a:effectLst/>
                <a:latin typeface="Arial" panose="020B0604020202020204" pitchFamily="34" charset="0"/>
              </a:rPr>
              <a:t>. </a:t>
            </a:r>
          </a:p>
          <a:p>
            <a:endParaRPr lang="en-IN" sz="1400" dirty="0"/>
          </a:p>
        </p:txBody>
      </p:sp>
      <p:pic>
        <p:nvPicPr>
          <p:cNvPr id="8" name="Picture 7">
            <a:extLst>
              <a:ext uri="{FF2B5EF4-FFF2-40B4-BE49-F238E27FC236}">
                <a16:creationId xmlns:a16="http://schemas.microsoft.com/office/drawing/2014/main" id="{78D59904-94A5-1528-87FE-7D96FA485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65" y="550345"/>
            <a:ext cx="4053525" cy="3474450"/>
          </a:xfrm>
          <a:prstGeom prst="rect">
            <a:avLst/>
          </a:prstGeom>
        </p:spPr>
      </p:pic>
      <p:sp>
        <p:nvSpPr>
          <p:cNvPr id="9" name="TextBox 8">
            <a:extLst>
              <a:ext uri="{FF2B5EF4-FFF2-40B4-BE49-F238E27FC236}">
                <a16:creationId xmlns:a16="http://schemas.microsoft.com/office/drawing/2014/main" id="{941E7919-4F89-D4F1-0463-4D9FEC8471B3}"/>
              </a:ext>
            </a:extLst>
          </p:cNvPr>
          <p:cNvSpPr txBox="1"/>
          <p:nvPr/>
        </p:nvSpPr>
        <p:spPr>
          <a:xfrm>
            <a:off x="3977877" y="611900"/>
            <a:ext cx="2517099" cy="307777"/>
          </a:xfrm>
          <a:prstGeom prst="rect">
            <a:avLst/>
          </a:prstGeom>
          <a:noFill/>
        </p:spPr>
        <p:txBody>
          <a:bodyPr wrap="none" rtlCol="0">
            <a:spAutoFit/>
          </a:bodyPr>
          <a:lstStyle/>
          <a:p>
            <a:r>
              <a:rPr lang="en-US" sz="1400" i="1" dirty="0"/>
              <a:t>Before introducing new features</a:t>
            </a:r>
            <a:endParaRPr lang="en-IN" sz="1400" i="1" dirty="0"/>
          </a:p>
        </p:txBody>
      </p:sp>
      <p:sp>
        <p:nvSpPr>
          <p:cNvPr id="10" name="TextBox 9">
            <a:extLst>
              <a:ext uri="{FF2B5EF4-FFF2-40B4-BE49-F238E27FC236}">
                <a16:creationId xmlns:a16="http://schemas.microsoft.com/office/drawing/2014/main" id="{46BEE98C-93F5-C5F0-7A98-77553B02639E}"/>
              </a:ext>
            </a:extLst>
          </p:cNvPr>
          <p:cNvSpPr txBox="1"/>
          <p:nvPr/>
        </p:nvSpPr>
        <p:spPr>
          <a:xfrm>
            <a:off x="8220530" y="582216"/>
            <a:ext cx="2191754" cy="276999"/>
          </a:xfrm>
          <a:prstGeom prst="rect">
            <a:avLst/>
          </a:prstGeom>
          <a:noFill/>
        </p:spPr>
        <p:txBody>
          <a:bodyPr wrap="none" rtlCol="0">
            <a:spAutoFit/>
          </a:bodyPr>
          <a:lstStyle/>
          <a:p>
            <a:r>
              <a:rPr lang="en-US" sz="1200" b="1" i="1" dirty="0"/>
              <a:t>After introducing New Features</a:t>
            </a:r>
            <a:endParaRPr lang="en-IN" sz="1200" b="1" i="1" dirty="0"/>
          </a:p>
        </p:txBody>
      </p:sp>
    </p:spTree>
    <p:extLst>
      <p:ext uri="{BB962C8B-B14F-4D97-AF65-F5344CB8AC3E}">
        <p14:creationId xmlns:p14="http://schemas.microsoft.com/office/powerpoint/2010/main" val="259873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8C4E-6021-D56B-FF12-BC4EE446CB89}"/>
              </a:ext>
            </a:extLst>
          </p:cNvPr>
          <p:cNvSpPr>
            <a:spLocks noGrp="1"/>
          </p:cNvSpPr>
          <p:nvPr>
            <p:ph type="title"/>
          </p:nvPr>
        </p:nvSpPr>
        <p:spPr/>
        <p:txBody>
          <a:bodyPr/>
          <a:lstStyle/>
          <a:p>
            <a:r>
              <a:rPr lang="en-IN" dirty="0"/>
              <a:t>Key Finding of EDA</a:t>
            </a:r>
          </a:p>
        </p:txBody>
      </p:sp>
      <p:sp>
        <p:nvSpPr>
          <p:cNvPr id="3" name="Content Placeholder 2">
            <a:extLst>
              <a:ext uri="{FF2B5EF4-FFF2-40B4-BE49-F238E27FC236}">
                <a16:creationId xmlns:a16="http://schemas.microsoft.com/office/drawing/2014/main" id="{32C832BB-2CF6-A786-2E69-DCA21240E930}"/>
              </a:ext>
            </a:extLst>
          </p:cNvPr>
          <p:cNvSpPr>
            <a:spLocks noGrp="1"/>
          </p:cNvSpPr>
          <p:nvPr>
            <p:ph idx="1"/>
          </p:nvPr>
        </p:nvSpPr>
        <p:spPr/>
        <p:txBody>
          <a:bodyPr/>
          <a:lstStyle/>
          <a:p>
            <a:r>
              <a:rPr lang="en-US" b="1" dirty="0"/>
              <a:t>Strong Positive Correlations</a:t>
            </a:r>
            <a:r>
              <a:rPr lang="en-US" dirty="0"/>
              <a:t>: Lever Position (</a:t>
            </a:r>
            <a:r>
              <a:rPr lang="en-US" dirty="0" err="1"/>
              <a:t>Lvr_pos</a:t>
            </a:r>
            <a:r>
              <a:rPr lang="en-US" dirty="0"/>
              <a:t>) and GT Shaft Torque (</a:t>
            </a:r>
            <a:r>
              <a:rPr lang="en-US" dirty="0" err="1"/>
              <a:t>GT_shaft_torue</a:t>
            </a:r>
            <a:r>
              <a:rPr lang="en-US" dirty="0"/>
              <a:t>) exhibit a very high correlation (0.96), indicating that as the lever position increases, the gas turbine shaft torque also increases proportionally. This relationship is also observed between TIC and GT Shaft Torque, with a correlation of 0.98. These strong positive correlations suggest a direct and significant impact of control settings on the gas turbine's performance.</a:t>
            </a:r>
          </a:p>
          <a:p>
            <a:r>
              <a:rPr lang="en-US" b="1" dirty="0"/>
              <a:t>Negative correlations </a:t>
            </a:r>
            <a:r>
              <a:rPr lang="en-US" dirty="0"/>
              <a:t>imply that as these parameters increase, fuel efficiency tends to decrease. This insight is crucial for optimizing fuel consumption and improving overall efficiency in the gas propulsion system.</a:t>
            </a:r>
          </a:p>
          <a:p>
            <a:endParaRPr lang="en-IN" dirty="0"/>
          </a:p>
        </p:txBody>
      </p:sp>
    </p:spTree>
    <p:extLst>
      <p:ext uri="{BB962C8B-B14F-4D97-AF65-F5344CB8AC3E}">
        <p14:creationId xmlns:p14="http://schemas.microsoft.com/office/powerpoint/2010/main" val="403492050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674</TotalTime>
  <Words>1802</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 Light</vt:lpstr>
      <vt:lpstr>Rockwell</vt:lpstr>
      <vt:lpstr>Wingdings</vt:lpstr>
      <vt:lpstr>Atlas</vt:lpstr>
      <vt:lpstr>“Predictive Maintenance and Condition-Based Monitoring (CBM) for Maritime Drive Systems Using Machine Learning Techniques"</vt:lpstr>
      <vt:lpstr>Content</vt:lpstr>
      <vt:lpstr>Problem Statement</vt:lpstr>
      <vt:lpstr>Introduction</vt:lpstr>
      <vt:lpstr>Data Summary</vt:lpstr>
      <vt:lpstr>Project Approach</vt:lpstr>
      <vt:lpstr>Exploratory Data Analysis </vt:lpstr>
      <vt:lpstr>PowerPoint Presentation</vt:lpstr>
      <vt:lpstr>Key Finding of EDA</vt:lpstr>
      <vt:lpstr>Target Variable Trend</vt:lpstr>
      <vt:lpstr>Base Model Decision Tree Regressor</vt:lpstr>
      <vt:lpstr>Random Forest and XGBoost</vt:lpstr>
      <vt:lpstr>Hyperparameter Tunning</vt:lpstr>
      <vt:lpstr>Prediction &amp; Feature Importance</vt:lpstr>
      <vt:lpstr>Recommendation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Dattraya Dixit</dc:creator>
  <cp:lastModifiedBy>Dattraya Dixit</cp:lastModifiedBy>
  <cp:revision>6</cp:revision>
  <dcterms:created xsi:type="dcterms:W3CDTF">2024-07-26T04:39:50Z</dcterms:created>
  <dcterms:modified xsi:type="dcterms:W3CDTF">2024-08-01T06:09:58Z</dcterms:modified>
</cp:coreProperties>
</file>