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6" r:id="rId11"/>
    <p:sldId id="269" r:id="rId12"/>
    <p:sldId id="267" r:id="rId13"/>
    <p:sldId id="268" r:id="rId14"/>
    <p:sldId id="270" r:id="rId15"/>
    <p:sldId id="271" r:id="rId16"/>
    <p:sldId id="272" r:id="rId17"/>
    <p:sldId id="273" r:id="rId18"/>
    <p:sldId id="274" r:id="rId19"/>
    <p:sldId id="275" r:id="rId20"/>
    <p:sldId id="276" r:id="rId21"/>
    <p:sldId id="277" r:id="rId22"/>
    <p:sldId id="279"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94660"/>
  </p:normalViewPr>
  <p:slideViewPr>
    <p:cSldViewPr snapToGrid="0">
      <p:cViewPr varScale="1">
        <p:scale>
          <a:sx n="107" d="100"/>
          <a:sy n="107" d="100"/>
        </p:scale>
        <p:origin x="75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EDD66F-8E9A-4B59-820B-3527ACA28024}" type="datetimeFigureOut">
              <a:rPr lang="en-IN" smtClean="0"/>
              <a:t>02-07-2024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22E2FC21-57F4-41BA-B101-31798ABFC14E}" type="slidenum">
              <a:rPr lang="en-IN" smtClean="0"/>
              <a:t>‹#›</a:t>
            </a:fld>
            <a:endParaRPr lang="en-IN"/>
          </a:p>
        </p:txBody>
      </p:sp>
    </p:spTree>
    <p:extLst>
      <p:ext uri="{BB962C8B-B14F-4D97-AF65-F5344CB8AC3E}">
        <p14:creationId xmlns:p14="http://schemas.microsoft.com/office/powerpoint/2010/main" val="4100003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EDD66F-8E9A-4B59-820B-3527ACA28024}" type="datetimeFigureOut">
              <a:rPr lang="en-IN" smtClean="0"/>
              <a:t>02-07-2024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22E2FC21-57F4-41BA-B101-31798ABFC14E}" type="slidenum">
              <a:rPr lang="en-IN" smtClean="0"/>
              <a:t>‹#›</a:t>
            </a:fld>
            <a:endParaRPr lang="en-IN"/>
          </a:p>
        </p:txBody>
      </p:sp>
    </p:spTree>
    <p:extLst>
      <p:ext uri="{BB962C8B-B14F-4D97-AF65-F5344CB8AC3E}">
        <p14:creationId xmlns:p14="http://schemas.microsoft.com/office/powerpoint/2010/main" val="2859317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EDD66F-8E9A-4B59-820B-3527ACA28024}" type="datetimeFigureOut">
              <a:rPr lang="en-IN" smtClean="0"/>
              <a:t>02-07-2024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22E2FC21-57F4-41BA-B101-31798ABFC14E}" type="slidenum">
              <a:rPr lang="en-IN" smtClean="0"/>
              <a:t>‹#›</a:t>
            </a:fld>
            <a:endParaRPr lang="en-IN"/>
          </a:p>
        </p:txBody>
      </p:sp>
    </p:spTree>
    <p:extLst>
      <p:ext uri="{BB962C8B-B14F-4D97-AF65-F5344CB8AC3E}">
        <p14:creationId xmlns:p14="http://schemas.microsoft.com/office/powerpoint/2010/main" val="840141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EDD66F-8E9A-4B59-820B-3527ACA28024}" type="datetimeFigureOut">
              <a:rPr lang="en-IN" smtClean="0"/>
              <a:t>02-07-2024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22E2FC21-57F4-41BA-B101-31798ABFC14E}"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80760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EDD66F-8E9A-4B59-820B-3527ACA28024}" type="datetimeFigureOut">
              <a:rPr lang="en-IN" smtClean="0"/>
              <a:t>02-07-2024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22E2FC21-57F4-41BA-B101-31798ABFC14E}" type="slidenum">
              <a:rPr lang="en-IN" smtClean="0"/>
              <a:t>‹#›</a:t>
            </a:fld>
            <a:endParaRPr lang="en-IN"/>
          </a:p>
        </p:txBody>
      </p:sp>
    </p:spTree>
    <p:extLst>
      <p:ext uri="{BB962C8B-B14F-4D97-AF65-F5344CB8AC3E}">
        <p14:creationId xmlns:p14="http://schemas.microsoft.com/office/powerpoint/2010/main" val="338929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CEDD66F-8E9A-4B59-820B-3527ACA28024}" type="datetimeFigureOut">
              <a:rPr lang="en-IN" smtClean="0"/>
              <a:t>02-07-2024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E2FC21-57F4-41BA-B101-31798ABFC14E}" type="slidenum">
              <a:rPr lang="en-IN" smtClean="0"/>
              <a:t>‹#›</a:t>
            </a:fld>
            <a:endParaRPr lang="en-IN"/>
          </a:p>
        </p:txBody>
      </p:sp>
    </p:spTree>
    <p:extLst>
      <p:ext uri="{BB962C8B-B14F-4D97-AF65-F5344CB8AC3E}">
        <p14:creationId xmlns:p14="http://schemas.microsoft.com/office/powerpoint/2010/main" val="227914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CEDD66F-8E9A-4B59-820B-3527ACA28024}" type="datetimeFigureOut">
              <a:rPr lang="en-IN" smtClean="0"/>
              <a:t>02-07-2024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E2FC21-57F4-41BA-B101-31798ABFC14E}" type="slidenum">
              <a:rPr lang="en-IN" smtClean="0"/>
              <a:t>‹#›</a:t>
            </a:fld>
            <a:endParaRPr lang="en-IN"/>
          </a:p>
        </p:txBody>
      </p:sp>
    </p:spTree>
    <p:extLst>
      <p:ext uri="{BB962C8B-B14F-4D97-AF65-F5344CB8AC3E}">
        <p14:creationId xmlns:p14="http://schemas.microsoft.com/office/powerpoint/2010/main" val="32722455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DD66F-8E9A-4B59-820B-3527ACA28024}" type="datetimeFigureOut">
              <a:rPr lang="en-IN" smtClean="0"/>
              <a:t>02-07-2024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E2FC21-57F4-41BA-B101-31798ABFC14E}" type="slidenum">
              <a:rPr lang="en-IN" smtClean="0"/>
              <a:t>‹#›</a:t>
            </a:fld>
            <a:endParaRPr lang="en-IN"/>
          </a:p>
        </p:txBody>
      </p:sp>
    </p:spTree>
    <p:extLst>
      <p:ext uri="{BB962C8B-B14F-4D97-AF65-F5344CB8AC3E}">
        <p14:creationId xmlns:p14="http://schemas.microsoft.com/office/powerpoint/2010/main" val="21673832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DCEDD66F-8E9A-4B59-820B-3527ACA28024}" type="datetimeFigureOut">
              <a:rPr lang="en-IN" smtClean="0"/>
              <a:t>02-07-2024</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22E2FC21-57F4-41BA-B101-31798ABFC14E}" type="slidenum">
              <a:rPr lang="en-IN" smtClean="0"/>
              <a:t>‹#›</a:t>
            </a:fld>
            <a:endParaRPr lang="en-IN"/>
          </a:p>
        </p:txBody>
      </p:sp>
    </p:spTree>
    <p:extLst>
      <p:ext uri="{BB962C8B-B14F-4D97-AF65-F5344CB8AC3E}">
        <p14:creationId xmlns:p14="http://schemas.microsoft.com/office/powerpoint/2010/main" val="1419565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DD66F-8E9A-4B59-820B-3527ACA28024}" type="datetimeFigureOut">
              <a:rPr lang="en-IN" smtClean="0"/>
              <a:t>02-07-2024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E2FC21-57F4-41BA-B101-31798ABFC14E}" type="slidenum">
              <a:rPr lang="en-IN" smtClean="0"/>
              <a:t>‹#›</a:t>
            </a:fld>
            <a:endParaRPr lang="en-IN"/>
          </a:p>
        </p:txBody>
      </p:sp>
    </p:spTree>
    <p:extLst>
      <p:ext uri="{BB962C8B-B14F-4D97-AF65-F5344CB8AC3E}">
        <p14:creationId xmlns:p14="http://schemas.microsoft.com/office/powerpoint/2010/main" val="2862210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DD66F-8E9A-4B59-820B-3527ACA28024}" type="datetimeFigureOut">
              <a:rPr lang="en-IN" smtClean="0"/>
              <a:t>02-07-2024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22E2FC21-57F4-41BA-B101-31798ABFC14E}" type="slidenum">
              <a:rPr lang="en-IN" smtClean="0"/>
              <a:t>‹#›</a:t>
            </a:fld>
            <a:endParaRPr lang="en-IN"/>
          </a:p>
        </p:txBody>
      </p:sp>
    </p:spTree>
    <p:extLst>
      <p:ext uri="{BB962C8B-B14F-4D97-AF65-F5344CB8AC3E}">
        <p14:creationId xmlns:p14="http://schemas.microsoft.com/office/powerpoint/2010/main" val="1061804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EDD66F-8E9A-4B59-820B-3527ACA28024}" type="datetimeFigureOut">
              <a:rPr lang="en-IN" smtClean="0"/>
              <a:t>02-07-2024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E2FC21-57F4-41BA-B101-31798ABFC14E}" type="slidenum">
              <a:rPr lang="en-IN" smtClean="0"/>
              <a:t>‹#›</a:t>
            </a:fld>
            <a:endParaRPr lang="en-IN"/>
          </a:p>
        </p:txBody>
      </p:sp>
    </p:spTree>
    <p:extLst>
      <p:ext uri="{BB962C8B-B14F-4D97-AF65-F5344CB8AC3E}">
        <p14:creationId xmlns:p14="http://schemas.microsoft.com/office/powerpoint/2010/main" val="2535711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EDD66F-8E9A-4B59-820B-3527ACA28024}" type="datetimeFigureOut">
              <a:rPr lang="en-IN" smtClean="0"/>
              <a:t>02-07-2024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E2FC21-57F4-41BA-B101-31798ABFC14E}" type="slidenum">
              <a:rPr lang="en-IN" smtClean="0"/>
              <a:t>‹#›</a:t>
            </a:fld>
            <a:endParaRPr lang="en-IN"/>
          </a:p>
        </p:txBody>
      </p:sp>
    </p:spTree>
    <p:extLst>
      <p:ext uri="{BB962C8B-B14F-4D97-AF65-F5344CB8AC3E}">
        <p14:creationId xmlns:p14="http://schemas.microsoft.com/office/powerpoint/2010/main" val="1430839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EDD66F-8E9A-4B59-820B-3527ACA28024}" type="datetimeFigureOut">
              <a:rPr lang="en-IN" smtClean="0"/>
              <a:t>02-07-2024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E2FC21-57F4-41BA-B101-31798ABFC14E}" type="slidenum">
              <a:rPr lang="en-IN" smtClean="0"/>
              <a:t>‹#›</a:t>
            </a:fld>
            <a:endParaRPr lang="en-IN"/>
          </a:p>
        </p:txBody>
      </p:sp>
    </p:spTree>
    <p:extLst>
      <p:ext uri="{BB962C8B-B14F-4D97-AF65-F5344CB8AC3E}">
        <p14:creationId xmlns:p14="http://schemas.microsoft.com/office/powerpoint/2010/main" val="244013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CEDD66F-8E9A-4B59-820B-3527ACA28024}" type="datetimeFigureOut">
              <a:rPr lang="en-IN" smtClean="0"/>
              <a:t>02-07-2024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2E2FC21-57F4-41BA-B101-31798ABFC14E}" type="slidenum">
              <a:rPr lang="en-IN" smtClean="0"/>
              <a:t>‹#›</a:t>
            </a:fld>
            <a:endParaRPr lang="en-IN"/>
          </a:p>
        </p:txBody>
      </p:sp>
    </p:spTree>
    <p:extLst>
      <p:ext uri="{BB962C8B-B14F-4D97-AF65-F5344CB8AC3E}">
        <p14:creationId xmlns:p14="http://schemas.microsoft.com/office/powerpoint/2010/main" val="169071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EDD66F-8E9A-4B59-820B-3527ACA28024}" type="datetimeFigureOut">
              <a:rPr lang="en-IN" smtClean="0"/>
              <a:t>02-07-2024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E2FC21-57F4-41BA-B101-31798ABFC14E}" type="slidenum">
              <a:rPr lang="en-IN" smtClean="0"/>
              <a:t>‹#›</a:t>
            </a:fld>
            <a:endParaRPr lang="en-IN"/>
          </a:p>
        </p:txBody>
      </p:sp>
    </p:spTree>
    <p:extLst>
      <p:ext uri="{BB962C8B-B14F-4D97-AF65-F5344CB8AC3E}">
        <p14:creationId xmlns:p14="http://schemas.microsoft.com/office/powerpoint/2010/main" val="2012427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EDD66F-8E9A-4B59-820B-3527ACA28024}" type="datetimeFigureOut">
              <a:rPr lang="en-IN" smtClean="0"/>
              <a:t>02-07-2024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E2FC21-57F4-41BA-B101-31798ABFC14E}" type="slidenum">
              <a:rPr lang="en-IN" smtClean="0"/>
              <a:t>‹#›</a:t>
            </a:fld>
            <a:endParaRPr lang="en-IN"/>
          </a:p>
        </p:txBody>
      </p:sp>
    </p:spTree>
    <p:extLst>
      <p:ext uri="{BB962C8B-B14F-4D97-AF65-F5344CB8AC3E}">
        <p14:creationId xmlns:p14="http://schemas.microsoft.com/office/powerpoint/2010/main" val="13796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CEDD66F-8E9A-4B59-820B-3527ACA28024}" type="datetimeFigureOut">
              <a:rPr lang="en-IN" smtClean="0"/>
              <a:t>02-07-2024</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22E2FC21-57F4-41BA-B101-31798ABFC14E}" type="slidenum">
              <a:rPr lang="en-IN" smtClean="0"/>
              <a:t>‹#›</a:t>
            </a:fld>
            <a:endParaRPr lang="en-IN"/>
          </a:p>
        </p:txBody>
      </p:sp>
    </p:spTree>
    <p:extLst>
      <p:ext uri="{BB962C8B-B14F-4D97-AF65-F5344CB8AC3E}">
        <p14:creationId xmlns:p14="http://schemas.microsoft.com/office/powerpoint/2010/main" val="34286641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erdnachiket@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researchgate.net/publication/368335768_Predictive_Analysis_of_Retail_Sales_Forecasting_using_Machine_Learning_Techniques" TargetMode="External"/><Relationship Id="rId2" Type="http://schemas.openxmlformats.org/officeDocument/2006/relationships/hyperlink" Target="https://scikit-learn.org/stable/modules/generated/sklearn.ensemble.RandomForestRegressor.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737C-0B6C-3CF2-4E47-5E26BE095368}"/>
              </a:ext>
            </a:extLst>
          </p:cNvPr>
          <p:cNvSpPr>
            <a:spLocks noGrp="1"/>
          </p:cNvSpPr>
          <p:nvPr>
            <p:ph type="ctrTitle"/>
          </p:nvPr>
        </p:nvSpPr>
        <p:spPr/>
        <p:txBody>
          <a:bodyPr/>
          <a:lstStyle/>
          <a:p>
            <a:r>
              <a:rPr lang="en-IN" dirty="0"/>
              <a:t>Retail Sales Prediction</a:t>
            </a:r>
          </a:p>
        </p:txBody>
      </p:sp>
      <p:sp>
        <p:nvSpPr>
          <p:cNvPr id="3" name="Subtitle 2">
            <a:extLst>
              <a:ext uri="{FF2B5EF4-FFF2-40B4-BE49-F238E27FC236}">
                <a16:creationId xmlns:a16="http://schemas.microsoft.com/office/drawing/2014/main" id="{0BA70231-2EE7-64E8-024E-CB4038B8DDFE}"/>
              </a:ext>
            </a:extLst>
          </p:cNvPr>
          <p:cNvSpPr>
            <a:spLocks noGrp="1"/>
          </p:cNvSpPr>
          <p:nvPr>
            <p:ph type="subTitle" idx="1"/>
          </p:nvPr>
        </p:nvSpPr>
        <p:spPr/>
        <p:txBody>
          <a:bodyPr>
            <a:normAutofit lnSpcReduction="10000"/>
          </a:bodyPr>
          <a:lstStyle/>
          <a:p>
            <a:r>
              <a:rPr lang="en-IN" dirty="0"/>
              <a:t>Nachiket Dattatraya Dixit</a:t>
            </a:r>
          </a:p>
          <a:p>
            <a:r>
              <a:rPr lang="en-IN" dirty="0"/>
              <a:t>Email: </a:t>
            </a:r>
            <a:r>
              <a:rPr lang="en-IN" dirty="0">
                <a:hlinkClick r:id="rId2"/>
              </a:rPr>
              <a:t>erdnachiket@gmail.com</a:t>
            </a:r>
            <a:endParaRPr lang="en-IN" dirty="0"/>
          </a:p>
          <a:p>
            <a:r>
              <a:rPr lang="en-IN" dirty="0"/>
              <a:t>Course: Advance AI </a:t>
            </a:r>
            <a:r>
              <a:rPr lang="en-IN"/>
              <a:t>and ML(LBDSC25082023)</a:t>
            </a:r>
            <a:endParaRPr lang="en-IN" dirty="0"/>
          </a:p>
        </p:txBody>
      </p:sp>
    </p:spTree>
    <p:extLst>
      <p:ext uri="{BB962C8B-B14F-4D97-AF65-F5344CB8AC3E}">
        <p14:creationId xmlns:p14="http://schemas.microsoft.com/office/powerpoint/2010/main" val="935071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BB6B0-6233-4F21-9696-3A8D95E87EA6}"/>
              </a:ext>
            </a:extLst>
          </p:cNvPr>
          <p:cNvSpPr>
            <a:spLocks noGrp="1"/>
          </p:cNvSpPr>
          <p:nvPr>
            <p:ph type="title"/>
          </p:nvPr>
        </p:nvSpPr>
        <p:spPr/>
        <p:txBody>
          <a:bodyPr/>
          <a:lstStyle/>
          <a:p>
            <a:r>
              <a:rPr lang="en-US" dirty="0"/>
              <a:t>Pie Chart Distribution</a:t>
            </a:r>
            <a:endParaRPr lang="en-IN" dirty="0"/>
          </a:p>
        </p:txBody>
      </p:sp>
      <p:pic>
        <p:nvPicPr>
          <p:cNvPr id="5" name="Content Placeholder 4">
            <a:extLst>
              <a:ext uri="{FF2B5EF4-FFF2-40B4-BE49-F238E27FC236}">
                <a16:creationId xmlns:a16="http://schemas.microsoft.com/office/drawing/2014/main" id="{FFA2A5EA-A4FA-76D5-39B0-F040B199E7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3645" y="2326615"/>
            <a:ext cx="2861179" cy="4181725"/>
          </a:xfrm>
        </p:spPr>
      </p:pic>
      <p:sp>
        <p:nvSpPr>
          <p:cNvPr id="3" name="TextBox 2">
            <a:extLst>
              <a:ext uri="{FF2B5EF4-FFF2-40B4-BE49-F238E27FC236}">
                <a16:creationId xmlns:a16="http://schemas.microsoft.com/office/drawing/2014/main" id="{A4DE547C-2336-D7D2-A313-091E12DEE50A}"/>
              </a:ext>
            </a:extLst>
          </p:cNvPr>
          <p:cNvSpPr txBox="1"/>
          <p:nvPr/>
        </p:nvSpPr>
        <p:spPr>
          <a:xfrm>
            <a:off x="6194613" y="2537012"/>
            <a:ext cx="4723323" cy="4247317"/>
          </a:xfrm>
          <a:prstGeom prst="rect">
            <a:avLst/>
          </a:prstGeom>
          <a:noFill/>
        </p:spPr>
        <p:txBody>
          <a:bodyPr wrap="square" rtlCol="0">
            <a:spAutoFit/>
          </a:bodyPr>
          <a:lstStyle/>
          <a:p>
            <a:r>
              <a:rPr lang="en-US" dirty="0"/>
              <a:t>Based on these findings, Store Types 'B' and 'D' appear to present significant opportunities: </a:t>
            </a:r>
          </a:p>
          <a:p>
            <a:pPr marL="285750" indent="-285750">
              <a:buFont typeface="Arial" panose="020B0604020202020204" pitchFamily="34" charset="0"/>
              <a:buChar char="•"/>
            </a:pPr>
            <a:r>
              <a:rPr lang="en-US" dirty="0"/>
              <a:t>Store Type 'B' has a higher number of customers per store, while Store Type 'D' shows higher sales per customer. In contrast, Store Types 'A' and 'C' exhibit similar sales metrics per customer and per store, benefiting from their greater representation in the dataset, which contributes to their overall revenue figures. </a:t>
            </a:r>
          </a:p>
          <a:p>
            <a:pPr marL="285750" indent="-285750">
              <a:buFont typeface="Arial" panose="020B0604020202020204" pitchFamily="34" charset="0"/>
              <a:buChar char="•"/>
            </a:pPr>
            <a:r>
              <a:rPr lang="en-US" dirty="0"/>
              <a:t>Despite their smaller number, Store Type 'B' notably outperforms others in average sales.</a:t>
            </a:r>
            <a:endParaRPr lang="en-IN" dirty="0"/>
          </a:p>
        </p:txBody>
      </p:sp>
    </p:spTree>
    <p:extLst>
      <p:ext uri="{BB962C8B-B14F-4D97-AF65-F5344CB8AC3E}">
        <p14:creationId xmlns:p14="http://schemas.microsoft.com/office/powerpoint/2010/main" val="4114412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21AB5-458A-5028-6870-0BDB93FA6A86}"/>
              </a:ext>
            </a:extLst>
          </p:cNvPr>
          <p:cNvSpPr>
            <a:spLocks noGrp="1"/>
          </p:cNvSpPr>
          <p:nvPr>
            <p:ph type="title"/>
          </p:nvPr>
        </p:nvSpPr>
        <p:spPr/>
        <p:txBody>
          <a:bodyPr/>
          <a:lstStyle/>
          <a:p>
            <a:r>
              <a:rPr lang="en-US" dirty="0"/>
              <a:t>Monthly Sales Over Year </a:t>
            </a:r>
            <a:endParaRPr lang="en-IN" dirty="0"/>
          </a:p>
        </p:txBody>
      </p:sp>
      <p:pic>
        <p:nvPicPr>
          <p:cNvPr id="5" name="Content Placeholder 4">
            <a:extLst>
              <a:ext uri="{FF2B5EF4-FFF2-40B4-BE49-F238E27FC236}">
                <a16:creationId xmlns:a16="http://schemas.microsoft.com/office/drawing/2014/main" id="{F9E8D3DA-D2C6-9A29-6067-7205255BA5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321" y="2505909"/>
            <a:ext cx="5369338" cy="3598863"/>
          </a:xfrm>
        </p:spPr>
      </p:pic>
      <p:sp>
        <p:nvSpPr>
          <p:cNvPr id="3" name="TextBox 2">
            <a:extLst>
              <a:ext uri="{FF2B5EF4-FFF2-40B4-BE49-F238E27FC236}">
                <a16:creationId xmlns:a16="http://schemas.microsoft.com/office/drawing/2014/main" id="{B8A17E06-48DE-E3E1-04BD-A4A99AEC6253}"/>
              </a:ext>
            </a:extLst>
          </p:cNvPr>
          <p:cNvSpPr txBox="1"/>
          <p:nvPr/>
        </p:nvSpPr>
        <p:spPr>
          <a:xfrm>
            <a:off x="7494493" y="2820452"/>
            <a:ext cx="3065931" cy="2585323"/>
          </a:xfrm>
          <a:prstGeom prst="rect">
            <a:avLst/>
          </a:prstGeom>
          <a:noFill/>
        </p:spPr>
        <p:txBody>
          <a:bodyPr wrap="square" rtlCol="0">
            <a:spAutoFit/>
          </a:bodyPr>
          <a:lstStyle/>
          <a:p>
            <a:r>
              <a:rPr lang="en-US" dirty="0"/>
              <a:t>In 2013, there was a notable surge in sales, and a similar pattern emerged in 2014. Despite having data for only six months in 2015, analysis suggests that sales are likely to continue increasing in the months ahead.</a:t>
            </a:r>
            <a:endParaRPr lang="en-IN" dirty="0"/>
          </a:p>
        </p:txBody>
      </p:sp>
    </p:spTree>
    <p:extLst>
      <p:ext uri="{BB962C8B-B14F-4D97-AF65-F5344CB8AC3E}">
        <p14:creationId xmlns:p14="http://schemas.microsoft.com/office/powerpoint/2010/main" val="639671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E4018-9025-B2BE-8242-EA6A9FF419B0}"/>
              </a:ext>
            </a:extLst>
          </p:cNvPr>
          <p:cNvSpPr>
            <a:spLocks noGrp="1"/>
          </p:cNvSpPr>
          <p:nvPr>
            <p:ph type="title"/>
          </p:nvPr>
        </p:nvSpPr>
        <p:spPr/>
        <p:txBody>
          <a:bodyPr/>
          <a:lstStyle/>
          <a:p>
            <a:r>
              <a:rPr lang="en-IN" dirty="0"/>
              <a:t>Outlier Detection</a:t>
            </a:r>
            <a:br>
              <a:rPr lang="en-IN" dirty="0"/>
            </a:br>
            <a:endParaRPr lang="en-IN" dirty="0"/>
          </a:p>
        </p:txBody>
      </p:sp>
      <p:pic>
        <p:nvPicPr>
          <p:cNvPr id="5" name="Content Placeholder 4">
            <a:extLst>
              <a:ext uri="{FF2B5EF4-FFF2-40B4-BE49-F238E27FC236}">
                <a16:creationId xmlns:a16="http://schemas.microsoft.com/office/drawing/2014/main" id="{A580860E-7DA2-B16B-F34B-EF4EB56333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321" y="2435411"/>
            <a:ext cx="5191713" cy="3598863"/>
          </a:xfrm>
        </p:spPr>
      </p:pic>
      <p:sp>
        <p:nvSpPr>
          <p:cNvPr id="3" name="TextBox 2">
            <a:extLst>
              <a:ext uri="{FF2B5EF4-FFF2-40B4-BE49-F238E27FC236}">
                <a16:creationId xmlns:a16="http://schemas.microsoft.com/office/drawing/2014/main" id="{3FC2E0AD-A3E7-873E-8B1E-FBBED416996F}"/>
              </a:ext>
            </a:extLst>
          </p:cNvPr>
          <p:cNvSpPr txBox="1"/>
          <p:nvPr/>
        </p:nvSpPr>
        <p:spPr>
          <a:xfrm>
            <a:off x="7342095" y="2357717"/>
            <a:ext cx="4169584" cy="4247317"/>
          </a:xfrm>
          <a:prstGeom prst="rect">
            <a:avLst/>
          </a:prstGeom>
          <a:noFill/>
        </p:spPr>
        <p:txBody>
          <a:bodyPr wrap="square" rtlCol="0">
            <a:spAutoFit/>
          </a:bodyPr>
          <a:lstStyle/>
          <a:p>
            <a:pPr marL="285750" indent="-285750">
              <a:buFont typeface="Arial" panose="020B0604020202020204" pitchFamily="34" charset="0"/>
              <a:buChar char="•"/>
            </a:pPr>
            <a:r>
              <a:rPr lang="en-US" dirty="0"/>
              <a:t>Using z-scores for outlier detection provides a standardized way to identify extreme values in your dataset based on their deviation from the mean, using the assumption that the data is normally distributed.</a:t>
            </a:r>
          </a:p>
          <a:p>
            <a:pPr marL="285750" indent="-285750">
              <a:buFont typeface="Arial" panose="020B0604020202020204" pitchFamily="34" charset="0"/>
              <a:buChar char="•"/>
            </a:pPr>
            <a:r>
              <a:rPr lang="en-US" dirty="0"/>
              <a:t>In statistics, an outlier is a data point that differs significantly from other observations. Outliers can occur by chance in any distribution, but they often indicate either measurement error or that the population has a heavy-tailed distribution.</a:t>
            </a:r>
            <a:endParaRPr lang="en-IN" dirty="0"/>
          </a:p>
        </p:txBody>
      </p:sp>
      <p:sp>
        <p:nvSpPr>
          <p:cNvPr id="4" name="Rectangle 1">
            <a:extLst>
              <a:ext uri="{FF2B5EF4-FFF2-40B4-BE49-F238E27FC236}">
                <a16:creationId xmlns:a16="http://schemas.microsoft.com/office/drawing/2014/main" id="{EC40DD30-3F74-A255-9F39-BCB25362925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 data point that dramatically deviates from other observations is called an outlier in statistics. Although outliers can happen by accident in any distribution, they frequently point to either measurement error or a heavy-tailed population distribution. </a:t>
            </a: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3703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FF91C-B2E5-CE5F-F9EA-628CCBAC9CCE}"/>
              </a:ext>
            </a:extLst>
          </p:cNvPr>
          <p:cNvSpPr>
            <a:spLocks noGrp="1"/>
          </p:cNvSpPr>
          <p:nvPr>
            <p:ph type="title"/>
          </p:nvPr>
        </p:nvSpPr>
        <p:spPr/>
        <p:txBody>
          <a:bodyPr/>
          <a:lstStyle/>
          <a:p>
            <a:r>
              <a:rPr lang="en-US" dirty="0"/>
              <a:t>Distribution of Outliers using z-score</a:t>
            </a:r>
            <a:endParaRPr lang="en-IN" dirty="0"/>
          </a:p>
        </p:txBody>
      </p:sp>
      <p:pic>
        <p:nvPicPr>
          <p:cNvPr id="5" name="Content Placeholder 4">
            <a:extLst>
              <a:ext uri="{FF2B5EF4-FFF2-40B4-BE49-F238E27FC236}">
                <a16:creationId xmlns:a16="http://schemas.microsoft.com/office/drawing/2014/main" id="{E5728CF2-0A28-0660-0C0E-03091A7C4A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321" y="2426447"/>
            <a:ext cx="5626070" cy="3598863"/>
          </a:xfrm>
        </p:spPr>
      </p:pic>
      <p:sp>
        <p:nvSpPr>
          <p:cNvPr id="4" name="TextBox 3">
            <a:extLst>
              <a:ext uri="{FF2B5EF4-FFF2-40B4-BE49-F238E27FC236}">
                <a16:creationId xmlns:a16="http://schemas.microsoft.com/office/drawing/2014/main" id="{8887260D-3F81-8B44-1952-C1701EAC2698}"/>
              </a:ext>
            </a:extLst>
          </p:cNvPr>
          <p:cNvSpPr txBox="1"/>
          <p:nvPr/>
        </p:nvSpPr>
        <p:spPr>
          <a:xfrm>
            <a:off x="7270376" y="3372223"/>
            <a:ext cx="4580965" cy="1477328"/>
          </a:xfrm>
          <a:prstGeom prst="rect">
            <a:avLst/>
          </a:prstGeom>
          <a:noFill/>
        </p:spPr>
        <p:txBody>
          <a:bodyPr wrap="square" rtlCol="0">
            <a:spAutoFit/>
          </a:bodyPr>
          <a:lstStyle/>
          <a:p>
            <a:pPr marL="285750" indent="-285750">
              <a:buFont typeface="Arial" panose="020B0604020202020204" pitchFamily="34" charset="0"/>
              <a:buChar char="•"/>
            </a:pPr>
            <a:r>
              <a:rPr lang="en-US" dirty="0"/>
              <a:t>Z-score threshold is set 3.</a:t>
            </a:r>
          </a:p>
          <a:p>
            <a:pPr marL="285750" indent="-285750">
              <a:buFont typeface="Arial" panose="020B0604020202020204" pitchFamily="34" charset="0"/>
              <a:buChar char="•"/>
            </a:pPr>
            <a:r>
              <a:rPr lang="en-US" dirty="0"/>
              <a:t>Distribution of datapoints after 10.2 decreases ,So, 10.2 is upper limit for outliers.</a:t>
            </a:r>
          </a:p>
          <a:p>
            <a:endParaRPr lang="en-IN" dirty="0"/>
          </a:p>
        </p:txBody>
      </p:sp>
    </p:spTree>
    <p:extLst>
      <p:ext uri="{BB962C8B-B14F-4D97-AF65-F5344CB8AC3E}">
        <p14:creationId xmlns:p14="http://schemas.microsoft.com/office/powerpoint/2010/main" val="1487736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44DA7-5E63-505C-9B8D-C77AF5B101F9}"/>
              </a:ext>
            </a:extLst>
          </p:cNvPr>
          <p:cNvSpPr>
            <a:spLocks noGrp="1"/>
          </p:cNvSpPr>
          <p:nvPr>
            <p:ph type="title"/>
          </p:nvPr>
        </p:nvSpPr>
        <p:spPr/>
        <p:txBody>
          <a:bodyPr/>
          <a:lstStyle/>
          <a:p>
            <a:r>
              <a:rPr lang="en-IN" dirty="0"/>
              <a:t>Modeling</a:t>
            </a:r>
          </a:p>
        </p:txBody>
      </p:sp>
      <p:sp>
        <p:nvSpPr>
          <p:cNvPr id="3" name="Content Placeholder 2">
            <a:extLst>
              <a:ext uri="{FF2B5EF4-FFF2-40B4-BE49-F238E27FC236}">
                <a16:creationId xmlns:a16="http://schemas.microsoft.com/office/drawing/2014/main" id="{ACB20610-0935-8015-734F-B4840F0EB2AF}"/>
              </a:ext>
            </a:extLst>
          </p:cNvPr>
          <p:cNvSpPr>
            <a:spLocks noGrp="1"/>
          </p:cNvSpPr>
          <p:nvPr>
            <p:ph idx="1"/>
          </p:nvPr>
        </p:nvSpPr>
        <p:spPr/>
        <p:txBody>
          <a:bodyPr>
            <a:normAutofit fontScale="92500" lnSpcReduction="10000"/>
          </a:bodyPr>
          <a:lstStyle/>
          <a:p>
            <a:r>
              <a:rPr lang="en-US" dirty="0"/>
              <a:t>The issue statement, the desired result, the kind and volume of the data, the amount of processing time available, the number of features, and the observations in the data are just a few of the variables that affect which approach to apply.</a:t>
            </a:r>
          </a:p>
          <a:p>
            <a:r>
              <a:rPr lang="en-US" dirty="0"/>
              <a:t>This analysis cannot presume a linear relationship since the dataset it uses has a multivariate time series association with sales. In a basic linear regression, this type of dataset's patterns—such as peak days and holiday seasons—would probably be regarded as anomalies.</a:t>
            </a:r>
          </a:p>
          <a:p>
            <a:r>
              <a:rPr lang="en-US" dirty="0"/>
              <a:t>30% continuous features and 70% category features are present in X columns. Business wants a model that can be understood, and decision-based algorithms perform better when dealing with categorical data.</a:t>
            </a:r>
          </a:p>
          <a:p>
            <a:endParaRPr lang="en-IN" dirty="0"/>
          </a:p>
        </p:txBody>
      </p:sp>
    </p:spTree>
    <p:extLst>
      <p:ext uri="{BB962C8B-B14F-4D97-AF65-F5344CB8AC3E}">
        <p14:creationId xmlns:p14="http://schemas.microsoft.com/office/powerpoint/2010/main" val="3025915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9DE16-6D33-9097-CC91-594C8F6F1BE5}"/>
              </a:ext>
            </a:extLst>
          </p:cNvPr>
          <p:cNvSpPr>
            <a:spLocks noGrp="1"/>
          </p:cNvSpPr>
          <p:nvPr>
            <p:ph type="title"/>
          </p:nvPr>
        </p:nvSpPr>
        <p:spPr/>
        <p:txBody>
          <a:bodyPr/>
          <a:lstStyle/>
          <a:p>
            <a:r>
              <a:rPr lang="en-IN" dirty="0"/>
              <a:t>Baseline Model: Decision Tree Regression</a:t>
            </a:r>
          </a:p>
        </p:txBody>
      </p:sp>
      <p:pic>
        <p:nvPicPr>
          <p:cNvPr id="5" name="Content Placeholder 4">
            <a:extLst>
              <a:ext uri="{FF2B5EF4-FFF2-40B4-BE49-F238E27FC236}">
                <a16:creationId xmlns:a16="http://schemas.microsoft.com/office/drawing/2014/main" id="{DE79DF1D-240F-A9AA-4A59-02F389129A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321" y="2988870"/>
            <a:ext cx="4848902" cy="2276793"/>
          </a:xfrm>
        </p:spPr>
      </p:pic>
      <p:sp>
        <p:nvSpPr>
          <p:cNvPr id="3" name="TextBox 2">
            <a:extLst>
              <a:ext uri="{FF2B5EF4-FFF2-40B4-BE49-F238E27FC236}">
                <a16:creationId xmlns:a16="http://schemas.microsoft.com/office/drawing/2014/main" id="{5A2B6763-F5D7-90FE-4E25-6A22E7AFDBC8}"/>
              </a:ext>
            </a:extLst>
          </p:cNvPr>
          <p:cNvSpPr txBox="1"/>
          <p:nvPr/>
        </p:nvSpPr>
        <p:spPr>
          <a:xfrm>
            <a:off x="6662779" y="2438512"/>
            <a:ext cx="3881717" cy="3231654"/>
          </a:xfrm>
          <a:prstGeom prst="rect">
            <a:avLst/>
          </a:prstGeom>
          <a:noFill/>
        </p:spPr>
        <p:txBody>
          <a:bodyPr wrap="square" rtlCol="0">
            <a:spAutoFit/>
          </a:bodyPr>
          <a:lstStyle/>
          <a:p>
            <a:pPr marL="285750" indent="-285750">
              <a:buFont typeface="Arial" panose="020B0604020202020204" pitchFamily="34" charset="0"/>
              <a:buChar char="•"/>
            </a:pPr>
            <a:r>
              <a:rPr lang="en-US" sz="1200" dirty="0"/>
              <a:t>The MAE on the training set is very low, indicating that the model's predictions are very close to the actual values on the training data. The higher MAE on the test set suggests that the model's predictions are not as accurate on unseen data, although it is still relatively low.</a:t>
            </a:r>
          </a:p>
          <a:p>
            <a:pPr marL="285750" indent="-285750">
              <a:buFont typeface="Arial" panose="020B0604020202020204" pitchFamily="34" charset="0"/>
              <a:buChar char="•"/>
            </a:pPr>
            <a:r>
              <a:rPr lang="en-US" sz="1200" dirty="0"/>
              <a:t>The test MSE should be different, the lower MSE on the testing set compared to the training set generally indicates better performance on the testing data.</a:t>
            </a:r>
          </a:p>
          <a:p>
            <a:pPr marL="285750" indent="-285750">
              <a:buFont typeface="Arial" panose="020B0604020202020204" pitchFamily="34" charset="0"/>
              <a:buChar char="•"/>
            </a:pPr>
            <a:r>
              <a:rPr lang="en-US" sz="1200" dirty="0"/>
              <a:t>The R2 score on the training set is very close to 1, indicating that the model explains almost all the variability in the training data. The lower R2 score on the test set suggests that the model does not generalize as well to new data, though an R2 score of 0.7613 still indicates a good fit on the test set.</a:t>
            </a:r>
            <a:endParaRPr lang="en-IN" sz="1200" dirty="0"/>
          </a:p>
        </p:txBody>
      </p:sp>
    </p:spTree>
    <p:extLst>
      <p:ext uri="{BB962C8B-B14F-4D97-AF65-F5344CB8AC3E}">
        <p14:creationId xmlns:p14="http://schemas.microsoft.com/office/powerpoint/2010/main" val="3856752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E258A-3767-AC58-2CAB-D64955CE48AF}"/>
              </a:ext>
            </a:extLst>
          </p:cNvPr>
          <p:cNvSpPr>
            <a:spLocks noGrp="1"/>
          </p:cNvSpPr>
          <p:nvPr>
            <p:ph type="title"/>
          </p:nvPr>
        </p:nvSpPr>
        <p:spPr/>
        <p:txBody>
          <a:bodyPr/>
          <a:lstStyle/>
          <a:p>
            <a:r>
              <a:rPr lang="en-IN" dirty="0"/>
              <a:t>Bagging Regressor</a:t>
            </a:r>
          </a:p>
        </p:txBody>
      </p:sp>
      <p:pic>
        <p:nvPicPr>
          <p:cNvPr id="5" name="Content Placeholder 4">
            <a:extLst>
              <a:ext uri="{FF2B5EF4-FFF2-40B4-BE49-F238E27FC236}">
                <a16:creationId xmlns:a16="http://schemas.microsoft.com/office/drawing/2014/main" id="{47C91D04-BB78-04CF-F9A0-C7B50BEB6F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6455" y="2893898"/>
            <a:ext cx="4810796" cy="2305372"/>
          </a:xfrm>
        </p:spPr>
      </p:pic>
      <p:sp>
        <p:nvSpPr>
          <p:cNvPr id="3" name="TextBox 2">
            <a:extLst>
              <a:ext uri="{FF2B5EF4-FFF2-40B4-BE49-F238E27FC236}">
                <a16:creationId xmlns:a16="http://schemas.microsoft.com/office/drawing/2014/main" id="{22393219-3833-4EAD-A721-4FB7D98F09E3}"/>
              </a:ext>
            </a:extLst>
          </p:cNvPr>
          <p:cNvSpPr txBox="1"/>
          <p:nvPr/>
        </p:nvSpPr>
        <p:spPr>
          <a:xfrm>
            <a:off x="6472517" y="2301509"/>
            <a:ext cx="3953435" cy="4247317"/>
          </a:xfrm>
          <a:prstGeom prst="rect">
            <a:avLst/>
          </a:prstGeom>
          <a:noFill/>
        </p:spPr>
        <p:txBody>
          <a:bodyPr wrap="square" rtlCol="0">
            <a:spAutoFit/>
          </a:bodyPr>
          <a:lstStyle/>
          <a:p>
            <a:r>
              <a:rPr lang="en-US" dirty="0"/>
              <a:t>The Bagging Regressor demonstrates strong performance with low error metrics and high R² scores on both the training and test sets. The observed overfitting, where the model fits the training data better than the test data, is typical for powerful ensemble methods. Despite this, the model generalizes well to new data, as evidenced by the high R² score and low error metrics on the test set. Overall, the Bagging Regressor is reliable and effective for making predictions on new, unseen data.</a:t>
            </a:r>
            <a:endParaRPr lang="en-IN" dirty="0"/>
          </a:p>
        </p:txBody>
      </p:sp>
    </p:spTree>
    <p:extLst>
      <p:ext uri="{BB962C8B-B14F-4D97-AF65-F5344CB8AC3E}">
        <p14:creationId xmlns:p14="http://schemas.microsoft.com/office/powerpoint/2010/main" val="242186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CFC61-4FD0-372F-6EFF-5DF904670570}"/>
              </a:ext>
            </a:extLst>
          </p:cNvPr>
          <p:cNvSpPr>
            <a:spLocks noGrp="1"/>
          </p:cNvSpPr>
          <p:nvPr>
            <p:ph type="title"/>
          </p:nvPr>
        </p:nvSpPr>
        <p:spPr/>
        <p:txBody>
          <a:bodyPr/>
          <a:lstStyle/>
          <a:p>
            <a:r>
              <a:rPr lang="en-IN" dirty="0"/>
              <a:t>Random Forest Regressor</a:t>
            </a:r>
          </a:p>
        </p:txBody>
      </p:sp>
      <p:pic>
        <p:nvPicPr>
          <p:cNvPr id="5" name="Content Placeholder 4">
            <a:extLst>
              <a:ext uri="{FF2B5EF4-FFF2-40B4-BE49-F238E27FC236}">
                <a16:creationId xmlns:a16="http://schemas.microsoft.com/office/drawing/2014/main" id="{FDFB05E4-BFC5-4244-2CFC-DA5DCC8B8A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6455" y="2934521"/>
            <a:ext cx="4810796" cy="2295845"/>
          </a:xfrm>
        </p:spPr>
      </p:pic>
      <p:sp>
        <p:nvSpPr>
          <p:cNvPr id="3" name="TextBox 2">
            <a:extLst>
              <a:ext uri="{FF2B5EF4-FFF2-40B4-BE49-F238E27FC236}">
                <a16:creationId xmlns:a16="http://schemas.microsoft.com/office/drawing/2014/main" id="{493671F6-9B9A-A2EB-4917-26B91EE38607}"/>
              </a:ext>
            </a:extLst>
          </p:cNvPr>
          <p:cNvSpPr txBox="1"/>
          <p:nvPr/>
        </p:nvSpPr>
        <p:spPr>
          <a:xfrm>
            <a:off x="6472518" y="2330823"/>
            <a:ext cx="4285129" cy="4278094"/>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high R² scores on both the training (98.29%) and test (83.51%) sets indicate that the model captures most of the variability in the data, particularly on the training set.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Random Forest Regressor demonstrates strong performance with high accuracy and low error rates on both training and test datasets. The slight overfitting observed is typical for powerful models like Random Forests, but the model still generalizes well to new data, as evidenced by the relatively high R² score on the test set. This suggests that the model is reliable for making predictions on new, unseen data.</a:t>
            </a:r>
            <a:endParaRPr lang="en-IN" sz="1600" dirty="0"/>
          </a:p>
        </p:txBody>
      </p:sp>
    </p:spTree>
    <p:extLst>
      <p:ext uri="{BB962C8B-B14F-4D97-AF65-F5344CB8AC3E}">
        <p14:creationId xmlns:p14="http://schemas.microsoft.com/office/powerpoint/2010/main" val="4246265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0138E-F1C0-5DF6-94D7-28C84C6398D1}"/>
              </a:ext>
            </a:extLst>
          </p:cNvPr>
          <p:cNvSpPr>
            <a:spLocks noGrp="1"/>
          </p:cNvSpPr>
          <p:nvPr>
            <p:ph type="title"/>
          </p:nvPr>
        </p:nvSpPr>
        <p:spPr/>
        <p:txBody>
          <a:bodyPr/>
          <a:lstStyle/>
          <a:p>
            <a:r>
              <a:rPr lang="en-IN" dirty="0"/>
              <a:t>Hyperparameter Tunning</a:t>
            </a:r>
          </a:p>
        </p:txBody>
      </p:sp>
      <p:sp>
        <p:nvSpPr>
          <p:cNvPr id="3" name="Content Placeholder 2">
            <a:extLst>
              <a:ext uri="{FF2B5EF4-FFF2-40B4-BE49-F238E27FC236}">
                <a16:creationId xmlns:a16="http://schemas.microsoft.com/office/drawing/2014/main" id="{2201CBC8-1EA0-D1FF-0971-90D04CC40089}"/>
              </a:ext>
            </a:extLst>
          </p:cNvPr>
          <p:cNvSpPr>
            <a:spLocks noGrp="1"/>
          </p:cNvSpPr>
          <p:nvPr>
            <p:ph idx="1"/>
          </p:nvPr>
        </p:nvSpPr>
        <p:spPr/>
        <p:txBody>
          <a:bodyPr/>
          <a:lstStyle/>
          <a:p>
            <a:r>
              <a:rPr lang="en-US" dirty="0"/>
              <a:t>R2 score of train : 0.9829188638249261</a:t>
            </a:r>
          </a:p>
          <a:p>
            <a:r>
              <a:rPr lang="en-US" dirty="0"/>
              <a:t>R2 score of test : 0.8362660885676357</a:t>
            </a:r>
          </a:p>
          <a:p>
            <a:r>
              <a:rPr lang="en-US" dirty="0"/>
              <a:t>Percentage Increase in efficiency after tunning : 0.99%</a:t>
            </a:r>
          </a:p>
          <a:p>
            <a:r>
              <a:rPr lang="en-US" dirty="0"/>
              <a:t>This indicates that all the trends and patterns that could be captured by these models without overfitting were done and maximum level of performance achievable by the model was achieved. </a:t>
            </a:r>
            <a:endParaRPr lang="en-IN" dirty="0"/>
          </a:p>
        </p:txBody>
      </p:sp>
    </p:spTree>
    <p:extLst>
      <p:ext uri="{BB962C8B-B14F-4D97-AF65-F5344CB8AC3E}">
        <p14:creationId xmlns:p14="http://schemas.microsoft.com/office/powerpoint/2010/main" val="1096430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6DBDC-E143-A394-53F1-F3B17F4C4B4F}"/>
              </a:ext>
            </a:extLst>
          </p:cNvPr>
          <p:cNvSpPr>
            <a:spLocks noGrp="1"/>
          </p:cNvSpPr>
          <p:nvPr>
            <p:ph type="title"/>
          </p:nvPr>
        </p:nvSpPr>
        <p:spPr/>
        <p:txBody>
          <a:bodyPr/>
          <a:lstStyle/>
          <a:p>
            <a:r>
              <a:rPr lang="en-IN" dirty="0"/>
              <a:t>Feature Importance</a:t>
            </a:r>
          </a:p>
        </p:txBody>
      </p:sp>
      <p:pic>
        <p:nvPicPr>
          <p:cNvPr id="5" name="Content Placeholder 4">
            <a:extLst>
              <a:ext uri="{FF2B5EF4-FFF2-40B4-BE49-F238E27FC236}">
                <a16:creationId xmlns:a16="http://schemas.microsoft.com/office/drawing/2014/main" id="{3CB51B57-0689-37D2-7090-CE2E42E569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3271" y="2112681"/>
            <a:ext cx="6884895" cy="4488343"/>
          </a:xfrm>
        </p:spPr>
      </p:pic>
    </p:spTree>
    <p:extLst>
      <p:ext uri="{BB962C8B-B14F-4D97-AF65-F5344CB8AC3E}">
        <p14:creationId xmlns:p14="http://schemas.microsoft.com/office/powerpoint/2010/main" val="3634518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6FAD7-AD13-A84E-5386-FFE1AFE683CE}"/>
              </a:ext>
            </a:extLst>
          </p:cNvPr>
          <p:cNvSpPr>
            <a:spLocks noGrp="1"/>
          </p:cNvSpPr>
          <p:nvPr>
            <p:ph type="title"/>
          </p:nvPr>
        </p:nvSpPr>
        <p:spPr/>
        <p:txBody>
          <a:bodyPr/>
          <a:lstStyle/>
          <a:p>
            <a:r>
              <a:rPr lang="en-IN" dirty="0"/>
              <a:t>Content</a:t>
            </a:r>
          </a:p>
        </p:txBody>
      </p:sp>
      <p:sp>
        <p:nvSpPr>
          <p:cNvPr id="3" name="Content Placeholder 2">
            <a:extLst>
              <a:ext uri="{FF2B5EF4-FFF2-40B4-BE49-F238E27FC236}">
                <a16:creationId xmlns:a16="http://schemas.microsoft.com/office/drawing/2014/main" id="{5D42B188-7DFA-486D-7DAD-67D4357E38ED}"/>
              </a:ext>
            </a:extLst>
          </p:cNvPr>
          <p:cNvSpPr>
            <a:spLocks noGrp="1"/>
          </p:cNvSpPr>
          <p:nvPr>
            <p:ph idx="1"/>
          </p:nvPr>
        </p:nvSpPr>
        <p:spPr/>
        <p:txBody>
          <a:bodyPr>
            <a:normAutofit fontScale="40000" lnSpcReduction="20000"/>
          </a:bodyPr>
          <a:lstStyle/>
          <a:p>
            <a:r>
              <a:rPr lang="en-IN" dirty="0"/>
              <a:t>Problem Statement</a:t>
            </a:r>
          </a:p>
          <a:p>
            <a:r>
              <a:rPr lang="en-IN" dirty="0"/>
              <a:t>Introduction (Retail Sales Prediction)</a:t>
            </a:r>
          </a:p>
          <a:p>
            <a:r>
              <a:rPr lang="en-IN" dirty="0"/>
              <a:t>Data Summary</a:t>
            </a:r>
          </a:p>
          <a:p>
            <a:r>
              <a:rPr lang="en-IN" dirty="0"/>
              <a:t>Project Approach</a:t>
            </a:r>
          </a:p>
          <a:p>
            <a:r>
              <a:rPr lang="en-IN" dirty="0"/>
              <a:t>Exploratory Data Analysis</a:t>
            </a:r>
          </a:p>
          <a:p>
            <a:r>
              <a:rPr lang="en-IN" dirty="0"/>
              <a:t>Outlier Detection</a:t>
            </a:r>
          </a:p>
          <a:p>
            <a:r>
              <a:rPr lang="en-IN" dirty="0"/>
              <a:t>Modeling</a:t>
            </a:r>
          </a:p>
          <a:p>
            <a:r>
              <a:rPr lang="en-IN" dirty="0"/>
              <a:t>Baseline Model: Decision Tree</a:t>
            </a:r>
          </a:p>
          <a:p>
            <a:r>
              <a:rPr lang="en-IN" dirty="0"/>
              <a:t>Bagging Regressor</a:t>
            </a:r>
          </a:p>
          <a:p>
            <a:r>
              <a:rPr lang="en-IN" dirty="0"/>
              <a:t>Random Forest Classifier</a:t>
            </a:r>
          </a:p>
          <a:p>
            <a:r>
              <a:rPr lang="en-IN" dirty="0"/>
              <a:t>Hyperparameter Tunning</a:t>
            </a:r>
          </a:p>
          <a:p>
            <a:r>
              <a:rPr lang="en-IN" dirty="0"/>
              <a:t>Feature Importance</a:t>
            </a:r>
          </a:p>
          <a:p>
            <a:r>
              <a:rPr lang="en-IN" dirty="0"/>
              <a:t>Sales Prediction</a:t>
            </a:r>
          </a:p>
          <a:p>
            <a:r>
              <a:rPr lang="en-IN" dirty="0"/>
              <a:t>Conclusion and Recommendation</a:t>
            </a:r>
          </a:p>
          <a:p>
            <a:r>
              <a:rPr lang="en-IN" dirty="0"/>
              <a:t>References</a:t>
            </a:r>
          </a:p>
        </p:txBody>
      </p:sp>
    </p:spTree>
    <p:extLst>
      <p:ext uri="{BB962C8B-B14F-4D97-AF65-F5344CB8AC3E}">
        <p14:creationId xmlns:p14="http://schemas.microsoft.com/office/powerpoint/2010/main" val="36408592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897C4-FB95-A694-4393-800A7F3836B8}"/>
              </a:ext>
            </a:extLst>
          </p:cNvPr>
          <p:cNvSpPr>
            <a:spLocks noGrp="1"/>
          </p:cNvSpPr>
          <p:nvPr>
            <p:ph type="title"/>
          </p:nvPr>
        </p:nvSpPr>
        <p:spPr/>
        <p:txBody>
          <a:bodyPr/>
          <a:lstStyle/>
          <a:p>
            <a:r>
              <a:rPr lang="en-US" dirty="0"/>
              <a:t>Sales Prediction</a:t>
            </a:r>
            <a:endParaRPr lang="en-IN" dirty="0"/>
          </a:p>
        </p:txBody>
      </p:sp>
      <p:sp>
        <p:nvSpPr>
          <p:cNvPr id="3" name="Content Placeholder 2">
            <a:extLst>
              <a:ext uri="{FF2B5EF4-FFF2-40B4-BE49-F238E27FC236}">
                <a16:creationId xmlns:a16="http://schemas.microsoft.com/office/drawing/2014/main" id="{ED1EC5F0-2F49-E69C-9769-7D3A20EC4FD5}"/>
              </a:ext>
            </a:extLst>
          </p:cNvPr>
          <p:cNvSpPr>
            <a:spLocks noGrp="1"/>
          </p:cNvSpPr>
          <p:nvPr>
            <p:ph idx="1"/>
          </p:nvPr>
        </p:nvSpPr>
        <p:spPr/>
        <p:txBody>
          <a:bodyPr/>
          <a:lstStyle/>
          <a:p>
            <a:r>
              <a:rPr lang="en-US" dirty="0"/>
              <a:t>Given below latest 6 week sales prediction by model and its comparison with given data : (First 5 rows)</a:t>
            </a:r>
          </a:p>
          <a:p>
            <a:endParaRPr lang="en-IN" dirty="0"/>
          </a:p>
        </p:txBody>
      </p:sp>
      <p:pic>
        <p:nvPicPr>
          <p:cNvPr id="5" name="Picture 4">
            <a:extLst>
              <a:ext uri="{FF2B5EF4-FFF2-40B4-BE49-F238E27FC236}">
                <a16:creationId xmlns:a16="http://schemas.microsoft.com/office/drawing/2014/main" id="{C5E8C09B-DCF9-894A-ED71-E9E8AE0D09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7132" y="3429000"/>
            <a:ext cx="3511527" cy="2840626"/>
          </a:xfrm>
          <a:prstGeom prst="rect">
            <a:avLst/>
          </a:prstGeom>
        </p:spPr>
      </p:pic>
    </p:spTree>
    <p:extLst>
      <p:ext uri="{BB962C8B-B14F-4D97-AF65-F5344CB8AC3E}">
        <p14:creationId xmlns:p14="http://schemas.microsoft.com/office/powerpoint/2010/main" val="3426132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4FB36-6667-2B6C-C4E6-EDDAEC54FA72}"/>
              </a:ext>
            </a:extLst>
          </p:cNvPr>
          <p:cNvSpPr>
            <a:spLocks noGrp="1"/>
          </p:cNvSpPr>
          <p:nvPr>
            <p:ph type="title"/>
          </p:nvPr>
        </p:nvSpPr>
        <p:spPr/>
        <p:txBody>
          <a:bodyPr/>
          <a:lstStyle/>
          <a:p>
            <a:r>
              <a:rPr lang="en-IN" dirty="0"/>
              <a:t>Conclusion and Recommendations</a:t>
            </a:r>
          </a:p>
        </p:txBody>
      </p:sp>
      <p:sp>
        <p:nvSpPr>
          <p:cNvPr id="3" name="Content Placeholder 2">
            <a:extLst>
              <a:ext uri="{FF2B5EF4-FFF2-40B4-BE49-F238E27FC236}">
                <a16:creationId xmlns:a16="http://schemas.microsoft.com/office/drawing/2014/main" id="{F8853B0F-4E1A-3F64-E607-FDAD1A7F94A4}"/>
              </a:ext>
            </a:extLst>
          </p:cNvPr>
          <p:cNvSpPr>
            <a:spLocks noGrp="1"/>
          </p:cNvSpPr>
          <p:nvPr>
            <p:ph idx="1"/>
          </p:nvPr>
        </p:nvSpPr>
        <p:spPr/>
        <p:txBody>
          <a:bodyPr>
            <a:noAutofit/>
          </a:bodyPr>
          <a:lstStyle/>
          <a:p>
            <a:pPr>
              <a:lnSpc>
                <a:spcPct val="110000"/>
              </a:lnSpc>
            </a:pPr>
            <a:r>
              <a:rPr lang="en-US" sz="1100" dirty="0"/>
              <a:t>Sales forecasts are crucial for businesses to plan strategic initiatives and allocate resources effectively based on anticipated revenue over specific periods.</a:t>
            </a:r>
          </a:p>
          <a:p>
            <a:pPr>
              <a:lnSpc>
                <a:spcPct val="110000"/>
              </a:lnSpc>
            </a:pPr>
            <a:r>
              <a:rPr lang="en-US" sz="1100" dirty="0"/>
              <a:t>This analysis forecasts recent six-week sales for XYZ stores across Europe and compares model predictions with actual sales data.</a:t>
            </a:r>
          </a:p>
          <a:p>
            <a:pPr>
              <a:lnSpc>
                <a:spcPct val="110000"/>
              </a:lnSpc>
            </a:pPr>
            <a:r>
              <a:rPr lang="en-US" sz="1100" dirty="0"/>
              <a:t>Observations validate that Mondays typically show higher sales, likely due to stores being closed on Sundays, the day with the lowest sales.</a:t>
            </a:r>
          </a:p>
          <a:p>
            <a:pPr>
              <a:lnSpc>
                <a:spcPct val="110000"/>
              </a:lnSpc>
            </a:pPr>
            <a:r>
              <a:rPr lang="en-US" sz="1100" dirty="0"/>
              <a:t>The positive impact of promotions on customer traffic and sales is evident from the data.</a:t>
            </a:r>
          </a:p>
          <a:p>
            <a:pPr>
              <a:lnSpc>
                <a:spcPct val="110000"/>
              </a:lnSpc>
            </a:pPr>
            <a:r>
              <a:rPr lang="en-US" sz="1100" dirty="0"/>
              <a:t>Stores located closer to competitors, typically within 0 to 10 kilometers, tend to achieve higher sales compared to those farther away, indicating the influence of location on sales performance.</a:t>
            </a:r>
          </a:p>
          <a:p>
            <a:pPr>
              <a:lnSpc>
                <a:spcPct val="110000"/>
              </a:lnSpc>
            </a:pPr>
            <a:r>
              <a:rPr lang="en-US" sz="1100" dirty="0"/>
              <a:t>Despite being fewer in number, stores categorized as type B exhibit the highest average sales, attributed to their unique assortment offerings and Sunday opening hours.</a:t>
            </a:r>
          </a:p>
          <a:p>
            <a:pPr>
              <a:lnSpc>
                <a:spcPct val="110000"/>
              </a:lnSpc>
            </a:pPr>
            <a:r>
              <a:rPr lang="en-US" sz="1100" dirty="0"/>
              <a:t>Outliers in the dataset, often associated with type B stores or promotional activities, demonstrate justifiable sales behavior.</a:t>
            </a:r>
          </a:p>
          <a:p>
            <a:pPr>
              <a:lnSpc>
                <a:spcPct val="110000"/>
              </a:lnSpc>
            </a:pPr>
            <a:r>
              <a:rPr lang="en-US" sz="1100" dirty="0"/>
              <a:t>The Random Forest Tuned Model performed optimally, showing only a marginal 0.99% improvement over the basic Random Forest model, suggesting effective capture of sales trends without overfitting.</a:t>
            </a:r>
          </a:p>
          <a:p>
            <a:pPr>
              <a:lnSpc>
                <a:spcPct val="110000"/>
              </a:lnSpc>
            </a:pPr>
            <a:r>
              <a:rPr lang="en-US" sz="1100" dirty="0"/>
              <a:t>Recommendations include expanding promotional activities across more stores to boost sales.</a:t>
            </a:r>
          </a:p>
          <a:p>
            <a:pPr>
              <a:lnSpc>
                <a:spcPct val="110000"/>
              </a:lnSpc>
            </a:pPr>
            <a:r>
              <a:rPr lang="en-US" sz="1100" dirty="0"/>
              <a:t>Increasing the number of type B stores is advisable, given their higher sales performance and unique assortment offerings.</a:t>
            </a:r>
          </a:p>
          <a:p>
            <a:pPr>
              <a:lnSpc>
                <a:spcPct val="110000"/>
              </a:lnSpc>
            </a:pPr>
            <a:r>
              <a:rPr lang="en-US" sz="1100" dirty="0"/>
              <a:t>Recognizing the presence of seasonality, stores should leverage promotional strategies during holiday seasons to maximize sales opportunities.</a:t>
            </a:r>
            <a:endParaRPr lang="en-IN" sz="1100" dirty="0"/>
          </a:p>
        </p:txBody>
      </p:sp>
    </p:spTree>
    <p:extLst>
      <p:ext uri="{BB962C8B-B14F-4D97-AF65-F5344CB8AC3E}">
        <p14:creationId xmlns:p14="http://schemas.microsoft.com/office/powerpoint/2010/main" val="1437369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3C13C-8963-8B58-9B45-CA8CE73E4F3F}"/>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A7476AFE-8A26-8C76-A3A1-8D034CCCBCD6}"/>
              </a:ext>
            </a:extLst>
          </p:cNvPr>
          <p:cNvSpPr>
            <a:spLocks noGrp="1"/>
          </p:cNvSpPr>
          <p:nvPr>
            <p:ph idx="1"/>
          </p:nvPr>
        </p:nvSpPr>
        <p:spPr/>
        <p:txBody>
          <a:bodyPr>
            <a:normAutofit fontScale="70000" lnSpcReduction="20000"/>
          </a:bodyPr>
          <a:lstStyle/>
          <a:p>
            <a:r>
              <a:rPr lang="en-IN" dirty="0"/>
              <a:t>https://www.neuraldesigner.com/blog/retail-store-sales-forecasting/</a:t>
            </a:r>
          </a:p>
          <a:p>
            <a:endParaRPr lang="en-IN" dirty="0"/>
          </a:p>
          <a:p>
            <a:r>
              <a:rPr lang="en-IN" dirty="0"/>
              <a:t>https://www.artefact.com/blog/demand-forecasting-using-machine-learning-to-predict-retail-sales/</a:t>
            </a:r>
          </a:p>
          <a:p>
            <a:endParaRPr lang="en-IN" dirty="0"/>
          </a:p>
          <a:p>
            <a:r>
              <a:rPr lang="en-IN" dirty="0">
                <a:hlinkClick r:id="rId2"/>
              </a:rPr>
              <a:t>https://scikit-learn.org/stable/modules/generated/sklearn.ensemble.RandomForestRegressor.html</a:t>
            </a:r>
            <a:endParaRPr lang="en-IN" dirty="0"/>
          </a:p>
          <a:p>
            <a:endParaRPr lang="en-IN" dirty="0"/>
          </a:p>
          <a:p>
            <a:r>
              <a:rPr lang="en-IN" dirty="0">
                <a:hlinkClick r:id="rId3"/>
              </a:rPr>
              <a:t>https://www.researchgate.net/publication/368335768_Predictive_Analysis_of_Retail_Sales_Forecasting_using_Machine_Learning_Techniques</a:t>
            </a:r>
            <a:endParaRPr lang="en-IN" dirty="0"/>
          </a:p>
          <a:p>
            <a:endParaRPr lang="en-IN" dirty="0"/>
          </a:p>
          <a:p>
            <a:r>
              <a:rPr lang="en-IN" dirty="0"/>
              <a:t>Kaggle</a:t>
            </a:r>
          </a:p>
          <a:p>
            <a:endParaRPr lang="en-IN" dirty="0"/>
          </a:p>
        </p:txBody>
      </p:sp>
    </p:spTree>
    <p:extLst>
      <p:ext uri="{BB962C8B-B14F-4D97-AF65-F5344CB8AC3E}">
        <p14:creationId xmlns:p14="http://schemas.microsoft.com/office/powerpoint/2010/main" val="1237509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1B44CC-0B8C-7A8B-86BD-6B163266BE8C}"/>
              </a:ext>
            </a:extLst>
          </p:cNvPr>
          <p:cNvSpPr>
            <a:spLocks noGrp="1"/>
          </p:cNvSpPr>
          <p:nvPr>
            <p:ph type="title"/>
          </p:nvPr>
        </p:nvSpPr>
        <p:spPr/>
        <p:txBody>
          <a:bodyPr>
            <a:normAutofit/>
          </a:bodyPr>
          <a:lstStyle/>
          <a:p>
            <a:pPr algn="ctr"/>
            <a:r>
              <a:rPr lang="en-US" sz="8000" dirty="0"/>
              <a:t>Thank You…</a:t>
            </a:r>
            <a:endParaRPr lang="en-IN" sz="8000" dirty="0"/>
          </a:p>
        </p:txBody>
      </p:sp>
      <p:sp>
        <p:nvSpPr>
          <p:cNvPr id="5" name="Text Placeholder 4">
            <a:extLst>
              <a:ext uri="{FF2B5EF4-FFF2-40B4-BE49-F238E27FC236}">
                <a16:creationId xmlns:a16="http://schemas.microsoft.com/office/drawing/2014/main" id="{3A4968BE-90EC-8626-434B-F1FF873AA934}"/>
              </a:ext>
            </a:extLst>
          </p:cNvPr>
          <p:cNvSpPr>
            <a:spLocks noGrp="1"/>
          </p:cNvSpPr>
          <p:nvPr>
            <p:ph type="body" sz="half" idx="2"/>
          </p:nvPr>
        </p:nvSpPr>
        <p:spPr/>
        <p:txBody>
          <a:bodyPr/>
          <a:lstStyle/>
          <a:p>
            <a:r>
              <a:rPr lang="en-US" dirty="0"/>
              <a:t>Presentation by: Nachiket Dattatraya Dixit</a:t>
            </a:r>
            <a:endParaRPr lang="en-IN" dirty="0"/>
          </a:p>
        </p:txBody>
      </p:sp>
    </p:spTree>
    <p:extLst>
      <p:ext uri="{BB962C8B-B14F-4D97-AF65-F5344CB8AC3E}">
        <p14:creationId xmlns:p14="http://schemas.microsoft.com/office/powerpoint/2010/main" val="845527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E12B7-5769-6884-F550-3911731C13A0}"/>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C60F54E5-02FF-B465-62FA-2735E552399B}"/>
              </a:ext>
            </a:extLst>
          </p:cNvPr>
          <p:cNvSpPr>
            <a:spLocks noGrp="1"/>
          </p:cNvSpPr>
          <p:nvPr>
            <p:ph idx="1"/>
          </p:nvPr>
        </p:nvSpPr>
        <p:spPr/>
        <p:txBody>
          <a:bodyPr>
            <a:normAutofit lnSpcReduction="10000"/>
          </a:bodyPr>
          <a:lstStyle/>
          <a:p>
            <a:r>
              <a:rPr lang="en-US" dirty="0"/>
              <a:t>XYZ operates over 3,000 drug stores in 7 countries. XYZ store managers are currently tasked with predicting their daily sales up to six weeks in advance. Store sales are influenced by many factors, including promotions, competition, school, and state holidays, seasonality, and locality. With thousands of individual managers predicting sales based on their unique circumstances, the accuracy of results can be quite varied.</a:t>
            </a:r>
          </a:p>
          <a:p>
            <a:r>
              <a:rPr lang="en-US" dirty="0"/>
              <a:t>You are provided with historical sales data for 1,115 XYZ stores. The task is to forecast the "Sales" column for the test set. Note that some stores in the dataset were temporarily closed for refurbishment.</a:t>
            </a:r>
          </a:p>
          <a:p>
            <a:endParaRPr lang="en-IN" dirty="0"/>
          </a:p>
        </p:txBody>
      </p:sp>
    </p:spTree>
    <p:extLst>
      <p:ext uri="{BB962C8B-B14F-4D97-AF65-F5344CB8AC3E}">
        <p14:creationId xmlns:p14="http://schemas.microsoft.com/office/powerpoint/2010/main" val="595837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B24E1-B16B-AA0C-C060-6028BA7E3C97}"/>
              </a:ext>
            </a:extLst>
          </p:cNvPr>
          <p:cNvSpPr>
            <a:spLocks noGrp="1"/>
          </p:cNvSpPr>
          <p:nvPr>
            <p:ph type="title"/>
          </p:nvPr>
        </p:nvSpPr>
        <p:spPr/>
        <p:txBody>
          <a:bodyPr/>
          <a:lstStyle/>
          <a:p>
            <a:r>
              <a:rPr lang="en-IN" dirty="0"/>
              <a:t>Introduction (Retail Sales Prediction)</a:t>
            </a:r>
            <a:br>
              <a:rPr lang="en-IN" dirty="0"/>
            </a:br>
            <a:endParaRPr lang="en-IN" dirty="0"/>
          </a:p>
        </p:txBody>
      </p:sp>
      <p:sp>
        <p:nvSpPr>
          <p:cNvPr id="3" name="Content Placeholder 2">
            <a:extLst>
              <a:ext uri="{FF2B5EF4-FFF2-40B4-BE49-F238E27FC236}">
                <a16:creationId xmlns:a16="http://schemas.microsoft.com/office/drawing/2014/main" id="{BCDAEF92-514E-04A6-E799-01B8756937F1}"/>
              </a:ext>
            </a:extLst>
          </p:cNvPr>
          <p:cNvSpPr>
            <a:spLocks noGrp="1"/>
          </p:cNvSpPr>
          <p:nvPr>
            <p:ph idx="1"/>
          </p:nvPr>
        </p:nvSpPr>
        <p:spPr/>
        <p:txBody>
          <a:bodyPr>
            <a:normAutofit fontScale="92500" lnSpcReduction="10000"/>
          </a:bodyPr>
          <a:lstStyle/>
          <a:p>
            <a:r>
              <a:rPr lang="en-US" dirty="0"/>
              <a:t>Sales forecasting involves predicting the demand or sales of a specific product over a defined time frame.</a:t>
            </a:r>
          </a:p>
          <a:p>
            <a:r>
              <a:rPr lang="en-US" dirty="0"/>
              <a:t>Interest in products fluctuates over time, making it crucial for businesses to accurately gauge customer interest and future product demand for monetary growth.</a:t>
            </a:r>
          </a:p>
          <a:p>
            <a:r>
              <a:rPr lang="en-US" dirty="0"/>
              <a:t>Sales forecasting is the process of predicting the demand for or sales of a specific product over a defined period. Accurate sales forecasts require high-quality datasets, as they rely on historical records, trends, and patterns observed in a store's sales data, which can vary due to numerous factors. From a business perspective, consistent sales forecasting is essential for enhancing operations and decision-making.</a:t>
            </a:r>
            <a:endParaRPr lang="en-IN" dirty="0"/>
          </a:p>
        </p:txBody>
      </p:sp>
    </p:spTree>
    <p:extLst>
      <p:ext uri="{BB962C8B-B14F-4D97-AF65-F5344CB8AC3E}">
        <p14:creationId xmlns:p14="http://schemas.microsoft.com/office/powerpoint/2010/main" val="680447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397B6-600C-D451-DFE3-71D8C71F04F6}"/>
              </a:ext>
            </a:extLst>
          </p:cNvPr>
          <p:cNvSpPr>
            <a:spLocks noGrp="1"/>
          </p:cNvSpPr>
          <p:nvPr>
            <p:ph type="title"/>
          </p:nvPr>
        </p:nvSpPr>
        <p:spPr/>
        <p:txBody>
          <a:bodyPr/>
          <a:lstStyle/>
          <a:p>
            <a:r>
              <a:rPr lang="en-IN" dirty="0"/>
              <a:t>Data Summary - 1</a:t>
            </a:r>
          </a:p>
        </p:txBody>
      </p:sp>
      <p:sp>
        <p:nvSpPr>
          <p:cNvPr id="3" name="Content Placeholder 2">
            <a:extLst>
              <a:ext uri="{FF2B5EF4-FFF2-40B4-BE49-F238E27FC236}">
                <a16:creationId xmlns:a16="http://schemas.microsoft.com/office/drawing/2014/main" id="{7E1923D1-DB69-2325-C23D-0F3D07E4E6B3}"/>
              </a:ext>
            </a:extLst>
          </p:cNvPr>
          <p:cNvSpPr>
            <a:spLocks noGrp="1"/>
          </p:cNvSpPr>
          <p:nvPr>
            <p:ph idx="1"/>
          </p:nvPr>
        </p:nvSpPr>
        <p:spPr/>
        <p:txBody>
          <a:bodyPr/>
          <a:lstStyle/>
          <a:p>
            <a:pPr rtl="0" fontAlgn="base">
              <a:spcBef>
                <a:spcPts val="0"/>
              </a:spcBef>
              <a:spcAft>
                <a:spcPts val="0"/>
              </a:spcAft>
              <a:buFont typeface="Arial" panose="020B0604020202020204" pitchFamily="34" charset="0"/>
              <a:buChar char="•"/>
            </a:pPr>
            <a:r>
              <a:rPr lang="en-US" sz="1800" b="1" i="0" u="none" strike="noStrike" dirty="0">
                <a:effectLst/>
                <a:latin typeface="Garamond" panose="02020404030301010803" pitchFamily="18" charset="0"/>
              </a:rPr>
              <a:t>Id - an Id that represents a (Store, Date) duple within the set</a:t>
            </a:r>
          </a:p>
          <a:p>
            <a:pPr rtl="0" fontAlgn="base">
              <a:spcBef>
                <a:spcPts val="0"/>
              </a:spcBef>
              <a:spcAft>
                <a:spcPts val="0"/>
              </a:spcAft>
              <a:buFont typeface="Arial" panose="020B0604020202020204" pitchFamily="34" charset="0"/>
              <a:buChar char="•"/>
            </a:pPr>
            <a:r>
              <a:rPr lang="en-US" sz="1800" b="1" i="0" u="none" strike="noStrike" dirty="0">
                <a:effectLst/>
                <a:latin typeface="Garamond" panose="02020404030301010803" pitchFamily="18" charset="0"/>
              </a:rPr>
              <a:t>Store - a unique Id for each store</a:t>
            </a:r>
          </a:p>
          <a:p>
            <a:pPr rtl="0" fontAlgn="base">
              <a:spcBef>
                <a:spcPts val="0"/>
              </a:spcBef>
              <a:spcAft>
                <a:spcPts val="0"/>
              </a:spcAft>
              <a:buFont typeface="Arial" panose="020B0604020202020204" pitchFamily="34" charset="0"/>
              <a:buChar char="•"/>
            </a:pPr>
            <a:r>
              <a:rPr lang="en-US" sz="1800" b="1" i="0" u="none" strike="noStrike" dirty="0">
                <a:effectLst/>
                <a:latin typeface="Garamond" panose="02020404030301010803" pitchFamily="18" charset="0"/>
              </a:rPr>
              <a:t>Sales - the turnover for any given day (Dependent Variable)</a:t>
            </a:r>
          </a:p>
          <a:p>
            <a:pPr rtl="0" fontAlgn="base">
              <a:spcBef>
                <a:spcPts val="0"/>
              </a:spcBef>
              <a:spcAft>
                <a:spcPts val="0"/>
              </a:spcAft>
              <a:buFont typeface="Arial" panose="020B0604020202020204" pitchFamily="34" charset="0"/>
              <a:buChar char="•"/>
            </a:pPr>
            <a:r>
              <a:rPr lang="en-US" sz="1800" b="1" i="0" u="none" strike="noStrike" dirty="0">
                <a:effectLst/>
                <a:latin typeface="Garamond" panose="02020404030301010803" pitchFamily="18" charset="0"/>
              </a:rPr>
              <a:t>Customers - the number of customers on a given day</a:t>
            </a:r>
          </a:p>
          <a:p>
            <a:pPr rtl="0" fontAlgn="base">
              <a:spcBef>
                <a:spcPts val="0"/>
              </a:spcBef>
              <a:spcAft>
                <a:spcPts val="0"/>
              </a:spcAft>
              <a:buFont typeface="Arial" panose="020B0604020202020204" pitchFamily="34" charset="0"/>
              <a:buChar char="•"/>
            </a:pPr>
            <a:r>
              <a:rPr lang="en-US" sz="1800" b="1" i="0" u="none" strike="noStrike" dirty="0">
                <a:effectLst/>
                <a:latin typeface="Garamond" panose="02020404030301010803" pitchFamily="18" charset="0"/>
              </a:rPr>
              <a:t>Open - an indicator for whether the store was open: 0 = closed, 1 = open</a:t>
            </a:r>
          </a:p>
          <a:p>
            <a:pPr rtl="0" fontAlgn="base">
              <a:spcBef>
                <a:spcPts val="0"/>
              </a:spcBef>
              <a:spcAft>
                <a:spcPts val="0"/>
              </a:spcAft>
              <a:buFont typeface="Arial" panose="020B0604020202020204" pitchFamily="34" charset="0"/>
              <a:buChar char="•"/>
            </a:pPr>
            <a:r>
              <a:rPr lang="en-US" sz="1800" b="1" i="0" u="none" strike="noStrike" dirty="0">
                <a:effectLst/>
                <a:latin typeface="Garamond" panose="02020404030301010803" pitchFamily="18" charset="0"/>
              </a:rPr>
              <a:t>State Holiday - indicates a state holiday. Normally all stores, with few exceptions, are closed on state holidays. Note that all schools are closed on public holidays and weekends. a = public holiday, b = Easter holiday, c = Christmas, 0 = None</a:t>
            </a:r>
          </a:p>
          <a:p>
            <a:pPr rtl="0" fontAlgn="base">
              <a:spcBef>
                <a:spcPts val="0"/>
              </a:spcBef>
              <a:spcAft>
                <a:spcPts val="0"/>
              </a:spcAft>
              <a:buFont typeface="Arial" panose="020B0604020202020204" pitchFamily="34" charset="0"/>
              <a:buChar char="•"/>
            </a:pPr>
            <a:r>
              <a:rPr lang="en-US" sz="1800" b="1" i="0" u="none" strike="noStrike" dirty="0">
                <a:effectLst/>
                <a:latin typeface="Garamond" panose="02020404030301010803" pitchFamily="18" charset="0"/>
              </a:rPr>
              <a:t>School Holiday - indicates if the (Store) was affected by the closure of public schools</a:t>
            </a:r>
          </a:p>
          <a:p>
            <a:pPr rtl="0" fontAlgn="base">
              <a:spcBef>
                <a:spcPts val="0"/>
              </a:spcBef>
              <a:spcAft>
                <a:spcPts val="0"/>
              </a:spcAft>
              <a:buFont typeface="Arial" panose="020B0604020202020204" pitchFamily="34" charset="0"/>
              <a:buChar char="•"/>
            </a:pPr>
            <a:r>
              <a:rPr lang="en-US" sz="1800" b="1" i="0" u="none" strike="noStrike" dirty="0">
                <a:effectLst/>
                <a:latin typeface="Garamond" panose="02020404030301010803" pitchFamily="18" charset="0"/>
              </a:rPr>
              <a:t>Store Type - differentiates between 4 different store models: a, b, c, d</a:t>
            </a:r>
            <a:endParaRPr lang="en-IN" dirty="0"/>
          </a:p>
        </p:txBody>
      </p:sp>
    </p:spTree>
    <p:extLst>
      <p:ext uri="{BB962C8B-B14F-4D97-AF65-F5344CB8AC3E}">
        <p14:creationId xmlns:p14="http://schemas.microsoft.com/office/powerpoint/2010/main" val="3217043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9EE5C-22DD-94AD-70F8-8F1252DDBAD3}"/>
              </a:ext>
            </a:extLst>
          </p:cNvPr>
          <p:cNvSpPr>
            <a:spLocks noGrp="1"/>
          </p:cNvSpPr>
          <p:nvPr>
            <p:ph type="title"/>
          </p:nvPr>
        </p:nvSpPr>
        <p:spPr/>
        <p:txBody>
          <a:bodyPr/>
          <a:lstStyle/>
          <a:p>
            <a:r>
              <a:rPr lang="en-IN" dirty="0"/>
              <a:t>Data Summary - 2</a:t>
            </a:r>
          </a:p>
        </p:txBody>
      </p:sp>
      <p:sp>
        <p:nvSpPr>
          <p:cNvPr id="3" name="Content Placeholder 2">
            <a:extLst>
              <a:ext uri="{FF2B5EF4-FFF2-40B4-BE49-F238E27FC236}">
                <a16:creationId xmlns:a16="http://schemas.microsoft.com/office/drawing/2014/main" id="{C898CB2E-C20A-1AB7-DFD8-8A55A7CB0282}"/>
              </a:ext>
            </a:extLst>
          </p:cNvPr>
          <p:cNvSpPr>
            <a:spLocks noGrp="1"/>
          </p:cNvSpPr>
          <p:nvPr>
            <p:ph idx="1"/>
          </p:nvPr>
        </p:nvSpPr>
        <p:spPr/>
        <p:txBody>
          <a:bodyPr>
            <a:normAutofit fontScale="70000" lnSpcReduction="20000"/>
          </a:bodyPr>
          <a:lstStyle/>
          <a:p>
            <a:r>
              <a:rPr lang="en-US" dirty="0"/>
              <a:t>Assortment - describes an assortment level: a = basic, b = extra, c = extended. An assortment strategy in retailing involves the number and type of products that stores display for purchase by consumers.</a:t>
            </a:r>
          </a:p>
          <a:p>
            <a:r>
              <a:rPr lang="en-US" dirty="0"/>
              <a:t>Competition Distance – the distance in meters to the nearest competitor store</a:t>
            </a:r>
          </a:p>
          <a:p>
            <a:r>
              <a:rPr lang="en-US" dirty="0"/>
              <a:t>Competition Open Since[Month/Year] - gives the approximate year and month of the time the nearest competitor was opened</a:t>
            </a:r>
          </a:p>
          <a:p>
            <a:r>
              <a:rPr lang="en-US" dirty="0"/>
              <a:t>Promo - indicates whether a store is running a promo on that day</a:t>
            </a:r>
          </a:p>
          <a:p>
            <a:r>
              <a:rPr lang="en-US" dirty="0"/>
              <a:t>Promo2 - Promo2 is a continuing and consecutive promotion for some stores: 0</a:t>
            </a:r>
          </a:p>
          <a:p>
            <a:r>
              <a:rPr lang="en-US" dirty="0"/>
              <a:t>= store is not participating, 1 = store is participating</a:t>
            </a:r>
          </a:p>
          <a:p>
            <a:r>
              <a:rPr lang="en-US" dirty="0"/>
              <a:t>Promo2  Since[Year/Week] - describes the year and calendar week when the store started participating in Promo2</a:t>
            </a:r>
          </a:p>
          <a:p>
            <a:r>
              <a:rPr lang="en-US" dirty="0"/>
              <a:t>Promo Interval - describes the consecutive intervals Promo2 is started, naming the months the promotion is started anew. E.g. "Feb, May, Aug, Nov" means each round starts in February, May, August, and November of any given year for that store.</a:t>
            </a:r>
          </a:p>
          <a:p>
            <a:endParaRPr lang="en-US" dirty="0"/>
          </a:p>
          <a:p>
            <a:endParaRPr lang="en-IN" dirty="0"/>
          </a:p>
        </p:txBody>
      </p:sp>
    </p:spTree>
    <p:extLst>
      <p:ext uri="{BB962C8B-B14F-4D97-AF65-F5344CB8AC3E}">
        <p14:creationId xmlns:p14="http://schemas.microsoft.com/office/powerpoint/2010/main" val="1549901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94CF5-D7FE-8C6E-92C9-DB224A781770}"/>
              </a:ext>
            </a:extLst>
          </p:cNvPr>
          <p:cNvSpPr>
            <a:spLocks noGrp="1"/>
          </p:cNvSpPr>
          <p:nvPr>
            <p:ph type="title"/>
          </p:nvPr>
        </p:nvSpPr>
        <p:spPr/>
        <p:txBody>
          <a:bodyPr/>
          <a:lstStyle/>
          <a:p>
            <a:r>
              <a:rPr lang="en-IN" dirty="0"/>
              <a:t>Project Approach</a:t>
            </a:r>
          </a:p>
        </p:txBody>
      </p:sp>
      <p:sp>
        <p:nvSpPr>
          <p:cNvPr id="3" name="Content Placeholder 2">
            <a:extLst>
              <a:ext uri="{FF2B5EF4-FFF2-40B4-BE49-F238E27FC236}">
                <a16:creationId xmlns:a16="http://schemas.microsoft.com/office/drawing/2014/main" id="{AFAF89FB-8909-4F75-E993-71DA6573CF3C}"/>
              </a:ext>
            </a:extLst>
          </p:cNvPr>
          <p:cNvSpPr>
            <a:spLocks noGrp="1"/>
          </p:cNvSpPr>
          <p:nvPr>
            <p:ph idx="1"/>
          </p:nvPr>
        </p:nvSpPr>
        <p:spPr/>
        <p:txBody>
          <a:bodyPr>
            <a:normAutofit lnSpcReduction="10000"/>
          </a:bodyPr>
          <a:lstStyle/>
          <a:p>
            <a:r>
              <a:rPr lang="en-US" dirty="0"/>
              <a:t>Problem Statement</a:t>
            </a:r>
          </a:p>
          <a:p>
            <a:r>
              <a:rPr lang="en-US" dirty="0"/>
              <a:t>Data collection and Preprocessing</a:t>
            </a:r>
          </a:p>
          <a:p>
            <a:r>
              <a:rPr lang="en-US" dirty="0"/>
              <a:t>Exploratory Data Analysis</a:t>
            </a:r>
          </a:p>
          <a:p>
            <a:r>
              <a:rPr lang="en-US" dirty="0"/>
              <a:t>Feature Selection and Outlier Detection</a:t>
            </a:r>
          </a:p>
          <a:p>
            <a:r>
              <a:rPr lang="en-US" dirty="0"/>
              <a:t>Modelling</a:t>
            </a:r>
          </a:p>
          <a:p>
            <a:r>
              <a:rPr lang="en-US" dirty="0"/>
              <a:t>Model performance and evaluation</a:t>
            </a:r>
          </a:p>
          <a:p>
            <a:r>
              <a:rPr lang="en-US" dirty="0"/>
              <a:t>Sales Prediction</a:t>
            </a:r>
          </a:p>
          <a:p>
            <a:r>
              <a:rPr lang="en-US" dirty="0"/>
              <a:t>Recommendation and Conclusion</a:t>
            </a:r>
            <a:endParaRPr lang="en-IN" dirty="0"/>
          </a:p>
        </p:txBody>
      </p:sp>
    </p:spTree>
    <p:extLst>
      <p:ext uri="{BB962C8B-B14F-4D97-AF65-F5344CB8AC3E}">
        <p14:creationId xmlns:p14="http://schemas.microsoft.com/office/powerpoint/2010/main" val="2316156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3FE3A-156B-A1A4-703F-8EB8F8B7528B}"/>
              </a:ext>
            </a:extLst>
          </p:cNvPr>
          <p:cNvSpPr>
            <a:spLocks noGrp="1"/>
          </p:cNvSpPr>
          <p:nvPr>
            <p:ph type="title"/>
          </p:nvPr>
        </p:nvSpPr>
        <p:spPr/>
        <p:txBody>
          <a:bodyPr/>
          <a:lstStyle/>
          <a:p>
            <a:r>
              <a:rPr lang="en-IN" dirty="0"/>
              <a:t>Exploratory Data Analysis</a:t>
            </a:r>
          </a:p>
        </p:txBody>
      </p:sp>
      <p:sp>
        <p:nvSpPr>
          <p:cNvPr id="3" name="Content Placeholder 2">
            <a:extLst>
              <a:ext uri="{FF2B5EF4-FFF2-40B4-BE49-F238E27FC236}">
                <a16:creationId xmlns:a16="http://schemas.microsoft.com/office/drawing/2014/main" id="{A9EB5DA6-D029-A2B2-26BB-38E95DC9BA54}"/>
              </a:ext>
            </a:extLst>
          </p:cNvPr>
          <p:cNvSpPr>
            <a:spLocks noGrp="1"/>
          </p:cNvSpPr>
          <p:nvPr>
            <p:ph idx="1"/>
          </p:nvPr>
        </p:nvSpPr>
        <p:spPr>
          <a:xfrm>
            <a:off x="680321" y="2336873"/>
            <a:ext cx="9613861" cy="3983716"/>
          </a:xfrm>
        </p:spPr>
        <p:txBody>
          <a:bodyPr>
            <a:normAutofit fontScale="85000" lnSpcReduction="20000"/>
          </a:bodyPr>
          <a:lstStyle/>
          <a:p>
            <a:pPr marL="0" indent="0">
              <a:buNone/>
            </a:pPr>
            <a:r>
              <a:rPr lang="en-US" dirty="0"/>
              <a:t>Hypothesis: -</a:t>
            </a:r>
          </a:p>
          <a:p>
            <a:r>
              <a:rPr lang="en-US" dirty="0"/>
              <a:t>The "DayOfWeek" feature, with values ranging from 1 to 7 representing each day of the week, suggests that there is likely a day off, possibly Sunday, when stores are closed, resulting in lower overall sales.</a:t>
            </a:r>
          </a:p>
          <a:p>
            <a:r>
              <a:rPr lang="en-US" dirty="0"/>
              <a:t>There should be a positive correlation between the number of customers and sales.</a:t>
            </a:r>
          </a:p>
          <a:p>
            <a:r>
              <a:rPr lang="en-US" dirty="0"/>
              <a:t>The type of store and its assortment strategy may impact sales, with premium high-quality products likely generating more revenue.</a:t>
            </a:r>
          </a:p>
          <a:p>
            <a:r>
              <a:rPr lang="en-US" dirty="0"/>
              <a:t>Promotions are expected to have a positive correlation with sales.</a:t>
            </a:r>
          </a:p>
          <a:p>
            <a:r>
              <a:rPr lang="en-US" dirty="0"/>
              <a:t>Stores that are closed for refurbishment will generate zero revenue during that period.</a:t>
            </a:r>
          </a:p>
          <a:p>
            <a:r>
              <a:rPr lang="en-US" dirty="0"/>
              <a:t>Sales patterns are likely to exhibit seasonality, with higher sales occurring before holidays.</a:t>
            </a:r>
          </a:p>
          <a:p>
            <a:r>
              <a:rPr lang="en-US" dirty="0"/>
              <a:t>Promo leads to more sales.</a:t>
            </a:r>
          </a:p>
        </p:txBody>
      </p:sp>
    </p:spTree>
    <p:extLst>
      <p:ext uri="{BB962C8B-B14F-4D97-AF65-F5344CB8AC3E}">
        <p14:creationId xmlns:p14="http://schemas.microsoft.com/office/powerpoint/2010/main" val="635288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B1C81-00E4-BEF3-BBFA-8DDC4C00DD57}"/>
              </a:ext>
            </a:extLst>
          </p:cNvPr>
          <p:cNvSpPr>
            <a:spLocks noGrp="1"/>
          </p:cNvSpPr>
          <p:nvPr>
            <p:ph type="title"/>
          </p:nvPr>
        </p:nvSpPr>
        <p:spPr/>
        <p:txBody>
          <a:bodyPr/>
          <a:lstStyle/>
          <a:p>
            <a:r>
              <a:rPr lang="en-IN" dirty="0"/>
              <a:t>Exploratory Data Analysis</a:t>
            </a:r>
          </a:p>
        </p:txBody>
      </p:sp>
      <p:pic>
        <p:nvPicPr>
          <p:cNvPr id="5" name="Content Placeholder 4">
            <a:extLst>
              <a:ext uri="{FF2B5EF4-FFF2-40B4-BE49-F238E27FC236}">
                <a16:creationId xmlns:a16="http://schemas.microsoft.com/office/drawing/2014/main" id="{6467F153-F047-8D41-9ADE-DAEC1EC999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329" y="2120427"/>
            <a:ext cx="3359968" cy="2262517"/>
          </a:xfrm>
        </p:spPr>
      </p:pic>
      <p:pic>
        <p:nvPicPr>
          <p:cNvPr id="6" name="Content Placeholder 4">
            <a:extLst>
              <a:ext uri="{FF2B5EF4-FFF2-40B4-BE49-F238E27FC236}">
                <a16:creationId xmlns:a16="http://schemas.microsoft.com/office/drawing/2014/main" id="{BFE60E5E-2BBF-C91A-8EC1-374BAE580C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329" y="4515224"/>
            <a:ext cx="3359968" cy="2199341"/>
          </a:xfrm>
          <a:prstGeom prst="rect">
            <a:avLst/>
          </a:prstGeom>
        </p:spPr>
      </p:pic>
      <p:sp>
        <p:nvSpPr>
          <p:cNvPr id="3" name="TextBox 2">
            <a:extLst>
              <a:ext uri="{FF2B5EF4-FFF2-40B4-BE49-F238E27FC236}">
                <a16:creationId xmlns:a16="http://schemas.microsoft.com/office/drawing/2014/main" id="{E1964A08-A055-BF97-6028-C1D2AB2E8219}"/>
              </a:ext>
            </a:extLst>
          </p:cNvPr>
          <p:cNvSpPr txBox="1"/>
          <p:nvPr/>
        </p:nvSpPr>
        <p:spPr>
          <a:xfrm>
            <a:off x="5755342" y="2196353"/>
            <a:ext cx="4099570" cy="4801314"/>
          </a:xfrm>
          <a:prstGeom prst="rect">
            <a:avLst/>
          </a:prstGeom>
          <a:noFill/>
        </p:spPr>
        <p:txBody>
          <a:bodyPr wrap="square" rtlCol="0">
            <a:spAutoFit/>
          </a:bodyPr>
          <a:lstStyle/>
          <a:p>
            <a:pPr marL="285750" indent="-285750">
              <a:buFont typeface="Arial" panose="020B0604020202020204" pitchFamily="34" charset="0"/>
              <a:buChar char="•"/>
            </a:pPr>
            <a:r>
              <a:rPr lang="en-US" dirty="0"/>
              <a:t>A bar plot depicts a central tendency estimate of a numeric variable using the height of each bar. In this case, it is evident that Store Type B consistently achieved the highest sales on average.</a:t>
            </a:r>
          </a:p>
          <a:p>
            <a:endParaRPr lang="en-US" dirty="0"/>
          </a:p>
          <a:p>
            <a:pPr marL="285750" indent="-285750">
              <a:buFont typeface="Arial" panose="020B0604020202020204" pitchFamily="34" charset="0"/>
              <a:buChar char="•"/>
            </a:pPr>
            <a:r>
              <a:rPr lang="en-US" dirty="0"/>
              <a:t> There appears to be a distinguishing factor associated with this particular store type.</a:t>
            </a:r>
          </a:p>
          <a:p>
            <a:endParaRPr lang="en-US" dirty="0"/>
          </a:p>
          <a:p>
            <a:pPr marL="285750" indent="-285750">
              <a:buFont typeface="Arial" panose="020B0604020202020204" pitchFamily="34" charset="0"/>
              <a:buChar char="•"/>
            </a:pPr>
            <a:r>
              <a:rPr lang="en-US" dirty="0"/>
              <a:t>Furthermore, Store Types A, C, and D exclusively offer assortment levels A and C, whereas Store Type B provides all three assortment strategies.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17632689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142</TotalTime>
  <Words>2074</Words>
  <Application>Microsoft Office PowerPoint</Application>
  <PresentationFormat>Widescreen</PresentationFormat>
  <Paragraphs>128</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Garamond</vt:lpstr>
      <vt:lpstr>Trebuchet MS</vt:lpstr>
      <vt:lpstr>Berlin</vt:lpstr>
      <vt:lpstr>Retail Sales Prediction</vt:lpstr>
      <vt:lpstr>Content</vt:lpstr>
      <vt:lpstr>Problem Statement</vt:lpstr>
      <vt:lpstr>Introduction (Retail Sales Prediction) </vt:lpstr>
      <vt:lpstr>Data Summary - 1</vt:lpstr>
      <vt:lpstr>Data Summary - 2</vt:lpstr>
      <vt:lpstr>Project Approach</vt:lpstr>
      <vt:lpstr>Exploratory Data Analysis</vt:lpstr>
      <vt:lpstr>Exploratory Data Analysis</vt:lpstr>
      <vt:lpstr>Pie Chart Distribution</vt:lpstr>
      <vt:lpstr>Monthly Sales Over Year </vt:lpstr>
      <vt:lpstr>Outlier Detection </vt:lpstr>
      <vt:lpstr>Distribution of Outliers using z-score</vt:lpstr>
      <vt:lpstr>Modeling</vt:lpstr>
      <vt:lpstr>Baseline Model: Decision Tree Regression</vt:lpstr>
      <vt:lpstr>Bagging Regressor</vt:lpstr>
      <vt:lpstr>Random Forest Regressor</vt:lpstr>
      <vt:lpstr>Hyperparameter Tunning</vt:lpstr>
      <vt:lpstr>Feature Importance</vt:lpstr>
      <vt:lpstr>Sales Prediction</vt:lpstr>
      <vt:lpstr>Conclusion and Recommendations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Dattraya Dixit</dc:creator>
  <cp:lastModifiedBy>Dattraya Dixit</cp:lastModifiedBy>
  <cp:revision>4</cp:revision>
  <dcterms:created xsi:type="dcterms:W3CDTF">2024-06-15T21:34:59Z</dcterms:created>
  <dcterms:modified xsi:type="dcterms:W3CDTF">2024-07-02T05:52:26Z</dcterms:modified>
</cp:coreProperties>
</file>