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223">
          <p15:clr>
            <a:srgbClr val="A4A3A4"/>
          </p15:clr>
        </p15:guide>
        <p15:guide id="2" pos="2236">
          <p15:clr>
            <a:srgbClr val="A4A3A4"/>
          </p15:clr>
        </p15:guide>
      </p15:notesGuideLst>
    </p:ext>
    <p:ext uri="http://customooxmlschemas.google.com/">
      <go:slidesCustomData xmlns:go="http://customooxmlschemas.google.com/" r:id="rId129" roundtripDataSignature="AMtx7miaPgBupuDStZVV1FnPWIQ6a5N/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5C2627-B8E4-4E5D-B1E2-F1469173C3F9}">
  <a:tblStyle styleId="{D55C2627-B8E4-4E5D-B1E2-F1469173C3F9}" styleName="Table_0">
    <a:wholeTbl>
      <a:tcTxStyle b="off" i="off">
        <a:font>
          <a:latin typeface="Arial"/>
          <a:ea typeface="Arial"/>
          <a:cs typeface="Arial"/>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40000"/>
            </a:schemeClr>
          </a:solidFill>
        </a:fill>
      </a:tcStyle>
    </a:band1H>
    <a:band2H>
      <a:tcTxStyle/>
    </a:band2H>
    <a:band1V>
      <a:tcTxStyle/>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fill>
          <a:solidFill>
            <a:schemeClr val="accent5">
              <a:alpha val="40000"/>
            </a:schemeClr>
          </a:solidFill>
        </a:fill>
      </a:tcStyle>
    </a:band1V>
    <a:band2V>
      <a:tcTxStyle/>
    </a:band2V>
    <a:lastCol>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5"/>
          </a:solidFill>
        </a:fill>
      </a:tcStyle>
    </a:firstRow>
    <a:neCell>
      <a:tcTxStyle/>
    </a:neCell>
    <a:nwCell>
      <a:tcTxStyle/>
    </a:nwCell>
  </a:tblStyle>
  <a:tblStyle styleId="{0A031135-20E2-4926-BE51-8AAAC4EEE24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34D9B4B-0CEA-49D9-9D38-6B4533324825}" styleName="Table_2">
    <a:wholeTbl>
      <a:tcTxStyle b="off" i="off">
        <a:font>
          <a:latin typeface="Arial"/>
          <a:ea typeface="Arial"/>
          <a:cs typeface="Arial"/>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40000"/>
            </a:schemeClr>
          </a:solidFill>
        </a:fill>
      </a:tcStyle>
    </a:band1H>
    <a:band2H>
      <a:tcTxStyle/>
    </a:band2H>
    <a:band1V>
      <a:tcTxStyle/>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223" orient="horz"/>
        <p:guide pos="2236"/>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customschemas.google.com/relationships/presentationmetadata" Target="metadata"/><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8000" cy="533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038600" y="0"/>
            <a:ext cx="3048000" cy="533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53600"/>
            <a:ext cx="30480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 name="Google Shape;98;p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1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10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2" name="Google Shape;732;p100: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i="0" sz="1200" u="none" cap="none" strike="noStrike">
              <a:solidFill>
                <a:schemeClr val="dk1"/>
              </a:solidFill>
              <a:latin typeface="Times New Roman"/>
              <a:ea typeface="Times New Roman"/>
              <a:cs typeface="Times New Roman"/>
              <a:sym typeface="Times New Roman"/>
            </a:endParaRPr>
          </a:p>
        </p:txBody>
      </p:sp>
      <p:sp>
        <p:nvSpPr>
          <p:cNvPr id="733" name="Google Shape;733;p100: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10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0" name="Google Shape;740;p101: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41" name="Google Shape;741;p101: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0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7" name="Google Shape;747;p102: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48" name="Google Shape;748;p102: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10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4" name="Google Shape;754;p103: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55" name="Google Shape;755;p103: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10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1" name="Google Shape;761;p104: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62" name="Google Shape;762;p104: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10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8" name="Google Shape;768;p105: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69" name="Google Shape;769;p105: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10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5" name="Google Shape;775;p106: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76" name="Google Shape;776;p106: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10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2" name="Google Shape;782;p107: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83" name="Google Shape;783;p107: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0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9" name="Google Shape;789;p108: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90" name="Google Shape;790;p108: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09: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6" name="Google Shape;796;p10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1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10: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2" name="Google Shape;802;p11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11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8" name="Google Shape;808;p111: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09" name="Google Shape;809;p111: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112: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5" name="Google Shape;815;p11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11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1" name="Google Shape;821;p113: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22" name="Google Shape;822;p113: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11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8" name="Google Shape;828;p114: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29" name="Google Shape;829;p114: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115: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5" name="Google Shape;835;p11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116: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1" name="Google Shape;841;p11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117: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8" name="Google Shape;848;p11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11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4" name="Google Shape;854;p118: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55" name="Google Shape;855;p118: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1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1" name="Google Shape;861;p119: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62" name="Google Shape;862;p119: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p12: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71" name="Google Shape;171;p12: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2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8" name="Google Shape;868;p120: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69" name="Google Shape;869;p120: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12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5" name="Google Shape;875;p121: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76" name="Google Shape;876;p121: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12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2" name="Google Shape;882;p122: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883" name="Google Shape;883;p122: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 name="Google Shape;177;p13: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78" name="Google Shape;178;p13: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4" name="Google Shape;184;p14: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85" name="Google Shape;185;p14: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1" name="Google Shape;191;p15: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92" name="Google Shape;192;p15: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8" name="Google Shape;198;p16: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99" name="Google Shape;199;p16: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7" name="Google Shape;207;p17: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08" name="Google Shape;208;p17: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8: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15" name="Google Shape;215;p18: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1" name="Google Shape;221;p19: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22" name="Google Shape;222;p19: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8" name="Google Shape;228;p20: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29" name="Google Shape;229;p20: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5" name="Google Shape;235;p21: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36" name="Google Shape;236;p21: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2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9" name="Google Shape;249;p2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2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1" name="Google Shape;261;p2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7" name="Google Shape;267;p2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2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8: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p2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9: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p2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p3: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10" name="Google Shape;110;p3: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3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p3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2: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p3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3: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7" name="Google Shape;307;p3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p3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5: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3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6: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p3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7: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p3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8: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3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9: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3" name="Google Shape;343;p3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6" name="Google Shape;116;p4: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17" name="Google Shape;117;p4: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0: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9" name="Google Shape;349;p4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1: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5" name="Google Shape;355;p4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2: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1" name="Google Shape;361;p4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3: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7" name="Google Shape;367;p4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4: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3" name="Google Shape;373;p4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5: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p4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6: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5" name="Google Shape;385;p4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7: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p4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8: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6" name="Google Shape;396;p4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9: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2" name="Google Shape;402;p4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 name="Google Shape;123;p5: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24" name="Google Shape;124;p5: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0: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7" name="Google Shape;407;p5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1: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3" name="Google Shape;413;p5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2: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9" name="Google Shape;419;p5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3: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5" name="Google Shape;425;p5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4: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1" name="Google Shape;431;p5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5: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7" name="Google Shape;437;p5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6: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3" name="Google Shape;443;p5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7: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9" name="Google Shape;449;p5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8: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5" name="Google Shape;455;p5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9: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1" name="Google Shape;461;p5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 name="Google Shape;130;p6: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1" name="Google Shape;131;p6: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6" name="Google Shape;466;p60: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467" name="Google Shape;467;p60: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3" name="Google Shape;473;p61: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474" name="Google Shape;474;p61: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6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0" name="Google Shape;480;p62: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If a function reaches the end without encountering a return statement, control simply reverts back to the calling portion of the program without returning any information.</a:t>
            </a:r>
            <a:endParaRPr/>
          </a:p>
          <a:p>
            <a:pPr indent="0" lvl="0" marL="0" marR="0" rtl="0" algn="just">
              <a:spcBef>
                <a:spcPts val="360"/>
              </a:spcBef>
              <a:spcAft>
                <a:spcPts val="0"/>
              </a:spcAft>
              <a:buNone/>
            </a:pPr>
            <a:r>
              <a:rPr b="0" i="0" lang="en-US" sz="1200" u="none" cap="none" strike="noStrike">
                <a:solidFill>
                  <a:schemeClr val="dk1"/>
                </a:solidFill>
                <a:latin typeface="Times New Roman"/>
                <a:ea typeface="Times New Roman"/>
                <a:cs typeface="Times New Roman"/>
                <a:sym typeface="Times New Roman"/>
              </a:rPr>
              <a:t>The presence of an empty return statement (without the accompanying expression) is recommended in such situations, to clarify the logic and to accommodate future modifications to the function.</a:t>
            </a:r>
            <a:endParaRPr b="0" i="0" sz="1200" u="none" cap="none" strike="noStrike">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481" name="Google Shape;481;p62: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3: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7" name="Google Shape;487;p6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4: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3" name="Google Shape;493;p6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5: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0" name="Google Shape;500;p6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6: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6" name="Google Shape;506;p6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7: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2" name="Google Shape;512;p6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8: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8" name="Google Shape;518;p6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9: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4" name="Google Shape;524;p6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 name="Google Shape;138;p7: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39" name="Google Shape;139;p7: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70: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0" name="Google Shape;530;p7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71: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6" name="Google Shape;536;p7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72: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2" name="Google Shape;542;p7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73: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8" name="Google Shape;548;p7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74: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4" name="Google Shape;554;p7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75: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0" name="Google Shape;560;p7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76: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6" name="Google Shape;566;p7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7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2" name="Google Shape;572;p77: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73" name="Google Shape;573;p77: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7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9" name="Google Shape;579;p78: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80" name="Google Shape;580;p78: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7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6" name="Google Shape;586;p79: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587" name="Google Shape;587;p79: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8: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46" name="Google Shape;146;p8: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0: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3" name="Google Shape;593;p8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9" name="Google Shape;599;p81: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00" name="Google Shape;600;p81: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8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6" name="Google Shape;606;p82: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07" name="Google Shape;607;p82: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8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3" name="Google Shape;613;p83: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288925" marR="0" rtl="0" algn="l">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Output :</a:t>
            </a:r>
            <a:endParaRPr/>
          </a:p>
          <a:p>
            <a:pPr indent="0" lvl="0" marL="288925" marR="0" rtl="0" algn="l">
              <a:spcBef>
                <a:spcPts val="360"/>
              </a:spcBef>
              <a:spcAft>
                <a:spcPts val="0"/>
              </a:spcAft>
              <a:buClr>
                <a:schemeClr val="dk1"/>
              </a:buClr>
              <a:buSzPts val="1200"/>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a:p>
            <a:pPr indent="0" lvl="0" marL="288925" marR="0" rtl="0" algn="l">
              <a:spcBef>
                <a:spcPts val="36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Number 1 : 70</a:t>
            </a:r>
            <a:endParaRPr/>
          </a:p>
          <a:p>
            <a:pPr indent="0" lvl="0" marL="288925" marR="0" rtl="0" algn="l">
              <a:spcBef>
                <a:spcPts val="36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Number 2 : 50</a:t>
            </a:r>
            <a:endParaRPr/>
          </a:p>
          <a:p>
            <a:pPr indent="0" lvl="0" marL="0" rtl="0" algn="l">
              <a:spcBef>
                <a:spcPts val="36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14" name="Google Shape;614;p83: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84: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1" name="Google Shape;621;p8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8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8" name="Google Shape;628;p85: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29" name="Google Shape;629;p85: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8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5" name="Google Shape;635;p86: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36" name="Google Shape;636;p86: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8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2" name="Google Shape;642;p87: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43" name="Google Shape;643;p87: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8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9" name="Google Shape;649;p88: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50" name="Google Shape;650;p88: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89: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6" name="Google Shape;656;p8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914400" y="4876800"/>
            <a:ext cx="5257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90: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2" name="Google Shape;662;p90: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63" name="Google Shape;663;p90: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91: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9" name="Google Shape;669;p91: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70" name="Google Shape;670;p91: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92: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6" name="Google Shape;676;p92: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77" name="Google Shape;677;p92: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93: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3" name="Google Shape;683;p93: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84" name="Google Shape;684;p93: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94: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0" name="Google Shape;690;p94: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91" name="Google Shape;691;p94: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95: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7" name="Google Shape;697;p95: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698" name="Google Shape;698;p95: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96: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4" name="Google Shape;704;p96: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05" name="Google Shape;705;p96: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97: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1" name="Google Shape;711;p97: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12" name="Google Shape;712;p97: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98: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8" name="Google Shape;718;p98: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19" name="Google Shape;719;p98: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99:notes"/>
          <p:cNvSpPr/>
          <p:nvPr>
            <p:ph idx="2" type="sldImg"/>
          </p:nvPr>
        </p:nvSpPr>
        <p:spPr>
          <a:xfrm>
            <a:off x="1041400" y="762000"/>
            <a:ext cx="50800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25" name="Google Shape;725;p99:notes"/>
          <p:cNvSpPr txBox="1"/>
          <p:nvPr>
            <p:ph idx="1" type="body"/>
          </p:nvPr>
        </p:nvSpPr>
        <p:spPr>
          <a:xfrm>
            <a:off x="914400" y="4876800"/>
            <a:ext cx="52578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726" name="Google Shape;726;p99:notes"/>
          <p:cNvSpPr txBox="1"/>
          <p:nvPr>
            <p:ph idx="12" type="sldNum"/>
          </p:nvPr>
        </p:nvSpPr>
        <p:spPr>
          <a:xfrm>
            <a:off x="4038600" y="9753600"/>
            <a:ext cx="30480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4" name="Shape 34"/>
        <p:cNvGrpSpPr/>
        <p:nvPr/>
      </p:nvGrpSpPr>
      <p:grpSpPr>
        <a:xfrm>
          <a:off x="0" y="0"/>
          <a:ext cx="0" cy="0"/>
          <a:chOff x="0" y="0"/>
          <a:chExt cx="0" cy="0"/>
        </a:xfrm>
      </p:grpSpPr>
      <p:grpSp>
        <p:nvGrpSpPr>
          <p:cNvPr id="35" name="Google Shape;35;p124"/>
          <p:cNvGrpSpPr/>
          <p:nvPr/>
        </p:nvGrpSpPr>
        <p:grpSpPr>
          <a:xfrm>
            <a:off x="-3175" y="2438400"/>
            <a:ext cx="9147969" cy="1085056"/>
            <a:chOff x="-2" y="1536"/>
            <a:chExt cx="5763" cy="684"/>
          </a:xfrm>
        </p:grpSpPr>
        <p:grpSp>
          <p:nvGrpSpPr>
            <p:cNvPr id="36" name="Google Shape;36;p124"/>
            <p:cNvGrpSpPr/>
            <p:nvPr/>
          </p:nvGrpSpPr>
          <p:grpSpPr>
            <a:xfrm flipH="1">
              <a:off x="-2" y="1562"/>
              <a:ext cx="5762" cy="657"/>
              <a:chOff x="-3" y="1562"/>
              <a:chExt cx="5762" cy="657"/>
            </a:xfrm>
          </p:grpSpPr>
          <p:sp>
            <p:nvSpPr>
              <p:cNvPr id="37" name="Google Shape;37;p124"/>
              <p:cNvSpPr/>
              <p:nvPr/>
            </p:nvSpPr>
            <p:spPr>
              <a:xfrm rot="-5400000">
                <a:off x="2558" y="-993"/>
                <a:ext cx="624" cy="5745"/>
              </a:xfrm>
              <a:custGeom>
                <a:rect b="b" l="l" r="r" t="t"/>
                <a:pathLst>
                  <a:path extrusionOk="0" h="720" w="1000">
                    <a:moveTo>
                      <a:pt x="0" y="0"/>
                    </a:moveTo>
                    <a:lnTo>
                      <a:pt x="0" y="720"/>
                    </a:lnTo>
                    <a:lnTo>
                      <a:pt x="1000" y="720"/>
                    </a:lnTo>
                    <a:lnTo>
                      <a:pt x="10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38" name="Google Shape;38;p124"/>
              <p:cNvSpPr/>
              <p:nvPr/>
            </p:nvSpPr>
            <p:spPr>
              <a:xfrm rot="-5400000">
                <a:off x="1322" y="1669"/>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39" name="Google Shape;39;p124"/>
              <p:cNvSpPr/>
              <p:nvPr/>
            </p:nvSpPr>
            <p:spPr>
              <a:xfrm rot="-5400000">
                <a:off x="982" y="1669"/>
                <a:ext cx="624"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40" name="Google Shape;40;p124"/>
              <p:cNvSpPr/>
              <p:nvPr/>
            </p:nvSpPr>
            <p:spPr>
              <a:xfrm rot="-5400000">
                <a:off x="-58" y="1772"/>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41" name="Google Shape;41;p124"/>
              <p:cNvSpPr/>
              <p:nvPr/>
            </p:nvSpPr>
            <p:spPr>
              <a:xfrm rot="-5400000">
                <a:off x="664" y="1733"/>
                <a:ext cx="624" cy="294"/>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42" name="Google Shape;42;p124"/>
              <p:cNvSpPr/>
              <p:nvPr/>
            </p:nvSpPr>
            <p:spPr>
              <a:xfrm rot="-5400000">
                <a:off x="442" y="1699"/>
                <a:ext cx="624" cy="362"/>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43" name="Google Shape;43;p124"/>
              <p:cNvSpPr/>
              <p:nvPr/>
            </p:nvSpPr>
            <p:spPr>
              <a:xfrm rot="-5400000">
                <a:off x="154" y="1746"/>
                <a:ext cx="632" cy="315"/>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44" name="Google Shape;44;p124"/>
              <p:cNvSpPr/>
              <p:nvPr/>
            </p:nvSpPr>
            <p:spPr>
              <a:xfrm rot="-5400000">
                <a:off x="3192" y="1665"/>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45" name="Google Shape;45;p124"/>
              <p:cNvSpPr/>
              <p:nvPr/>
            </p:nvSpPr>
            <p:spPr>
              <a:xfrm rot="-5400000">
                <a:off x="2870" y="1664"/>
                <a:ext cx="624"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46" name="Google Shape;46;p124"/>
              <p:cNvSpPr/>
              <p:nvPr/>
            </p:nvSpPr>
            <p:spPr>
              <a:xfrm rot="-5400000">
                <a:off x="1828" y="1767"/>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47" name="Google Shape;47;p124"/>
              <p:cNvSpPr/>
              <p:nvPr/>
            </p:nvSpPr>
            <p:spPr>
              <a:xfrm rot="-5400000">
                <a:off x="2551" y="1728"/>
                <a:ext cx="624" cy="294"/>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48" name="Google Shape;48;p124"/>
              <p:cNvSpPr/>
              <p:nvPr/>
            </p:nvSpPr>
            <p:spPr>
              <a:xfrm rot="-5400000">
                <a:off x="2328" y="1695"/>
                <a:ext cx="624" cy="361"/>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49" name="Google Shape;49;p124"/>
              <p:cNvSpPr/>
              <p:nvPr/>
            </p:nvSpPr>
            <p:spPr>
              <a:xfrm rot="-5400000">
                <a:off x="2043" y="1721"/>
                <a:ext cx="632"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0" name="Google Shape;50;p124"/>
              <p:cNvSpPr/>
              <p:nvPr/>
            </p:nvSpPr>
            <p:spPr>
              <a:xfrm rot="-5400000">
                <a:off x="4058" y="1669"/>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1" name="Google Shape;51;p124"/>
              <p:cNvSpPr/>
              <p:nvPr/>
            </p:nvSpPr>
            <p:spPr>
              <a:xfrm rot="-5400000">
                <a:off x="3736" y="1669"/>
                <a:ext cx="624"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2" name="Google Shape;52;p124"/>
              <p:cNvSpPr/>
              <p:nvPr/>
            </p:nvSpPr>
            <p:spPr>
              <a:xfrm rot="-5400000">
                <a:off x="4564" y="1758"/>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3" name="Google Shape;53;p124"/>
              <p:cNvSpPr/>
              <p:nvPr/>
            </p:nvSpPr>
            <p:spPr>
              <a:xfrm>
                <a:off x="5469" y="1562"/>
                <a:ext cx="291" cy="625"/>
              </a:xfrm>
              <a:custGeom>
                <a:rect b="b" l="l" r="r" t="t"/>
                <a:pathLst>
                  <a:path extrusionOk="0" h="625" w="291">
                    <a:moveTo>
                      <a:pt x="0" y="624"/>
                    </a:moveTo>
                    <a:lnTo>
                      <a:pt x="291" y="625"/>
                    </a:lnTo>
                    <a:lnTo>
                      <a:pt x="291" y="6"/>
                    </a:lnTo>
                    <a:lnTo>
                      <a:pt x="0" y="0"/>
                    </a:lnTo>
                    <a:cubicBezTo>
                      <a:pt x="39" y="384"/>
                      <a:pt x="0" y="494"/>
                      <a:pt x="0" y="6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4" name="Google Shape;54;p124"/>
              <p:cNvSpPr/>
              <p:nvPr/>
            </p:nvSpPr>
            <p:spPr>
              <a:xfrm rot="-5400000">
                <a:off x="5064" y="1695"/>
                <a:ext cx="624" cy="361"/>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5" name="Google Shape;55;p124"/>
              <p:cNvSpPr/>
              <p:nvPr/>
            </p:nvSpPr>
            <p:spPr>
              <a:xfrm rot="-5400000">
                <a:off x="4797" y="1721"/>
                <a:ext cx="632"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grpSp>
        <p:sp>
          <p:nvSpPr>
            <p:cNvPr id="56" name="Google Shape;56;p124"/>
            <p:cNvSpPr/>
            <p:nvPr/>
          </p:nvSpPr>
          <p:spPr>
            <a:xfrm flipH="1">
              <a:off x="-2" y="1536"/>
              <a:ext cx="5762" cy="412"/>
            </a:xfrm>
            <a:custGeom>
              <a:rect b="b" l="l" r="r" t="t"/>
              <a:pathLst>
                <a:path extrusionOk="0" h="385" w="5762">
                  <a:moveTo>
                    <a:pt x="0" y="196"/>
                  </a:moveTo>
                  <a:cubicBezTo>
                    <a:pt x="1667" y="385"/>
                    <a:pt x="2275" y="93"/>
                    <a:pt x="5762" y="188"/>
                  </a:cubicBezTo>
                  <a:lnTo>
                    <a:pt x="5762" y="4"/>
                  </a:lnTo>
                  <a:lnTo>
                    <a:pt x="0" y="0"/>
                  </a:lnTo>
                  <a:lnTo>
                    <a:pt x="0" y="196"/>
                  </a:lnTo>
                  <a:close/>
                </a:path>
              </a:pathLst>
            </a:custGeom>
            <a:gradFill>
              <a:gsLst>
                <a:gs pos="0">
                  <a:schemeClr val="lt1"/>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57" name="Google Shape;57;p124"/>
            <p:cNvSpPr/>
            <p:nvPr/>
          </p:nvSpPr>
          <p:spPr>
            <a:xfrm flipH="1">
              <a:off x="-2" y="2017"/>
              <a:ext cx="5761" cy="189"/>
            </a:xfrm>
            <a:custGeom>
              <a:rect b="b" l="l" r="r" t="t"/>
              <a:pathLst>
                <a:path extrusionOk="0" h="189" w="5761">
                  <a:moveTo>
                    <a:pt x="0" y="28"/>
                  </a:moveTo>
                  <a:cubicBezTo>
                    <a:pt x="961" y="0"/>
                    <a:pt x="4971" y="161"/>
                    <a:pt x="5761" y="0"/>
                  </a:cubicBezTo>
                  <a:lnTo>
                    <a:pt x="5761" y="189"/>
                  </a:lnTo>
                  <a:lnTo>
                    <a:pt x="1" y="189"/>
                  </a:lnTo>
                  <a:lnTo>
                    <a:pt x="0" y="28"/>
                  </a:lnTo>
                  <a:close/>
                </a:path>
              </a:pathLst>
            </a:custGeom>
            <a:gradFill>
              <a:gsLst>
                <a:gs pos="0">
                  <a:srgbClr val="767676"/>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grpSp>
      <p:sp>
        <p:nvSpPr>
          <p:cNvPr id="58" name="Google Shape;58;p124"/>
          <p:cNvSpPr txBox="1"/>
          <p:nvPr>
            <p:ph type="ctrTitle"/>
          </p:nvPr>
        </p:nvSpPr>
        <p:spPr>
          <a:xfrm>
            <a:off x="1173163" y="1341438"/>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124"/>
          <p:cNvSpPr txBox="1"/>
          <p:nvPr>
            <p:ph idx="1" type="subTitle"/>
          </p:nvPr>
        </p:nvSpPr>
        <p:spPr>
          <a:xfrm>
            <a:off x="1166813" y="3886200"/>
            <a:ext cx="6400800" cy="17526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168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60" name="Google Shape;60;p124"/>
          <p:cNvSpPr txBox="1"/>
          <p:nvPr>
            <p:ph idx="10" type="dt"/>
          </p:nvPr>
        </p:nvSpPr>
        <p:spPr>
          <a:xfrm>
            <a:off x="1166813"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70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9pPr>
          </a:lstStyle>
          <a:p/>
        </p:txBody>
      </p:sp>
      <p:sp>
        <p:nvSpPr>
          <p:cNvPr id="61" name="Google Shape;61;p124"/>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70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600" u="none" cap="none" strike="noStrike">
                <a:solidFill>
                  <a:schemeClr val="dk1"/>
                </a:solidFill>
                <a:latin typeface="Times New Roman"/>
                <a:ea typeface="Times New Roman"/>
                <a:cs typeface="Times New Roman"/>
                <a:sym typeface="Times New Roman"/>
              </a:defRPr>
            </a:lvl9pPr>
          </a:lstStyle>
          <a:p/>
        </p:txBody>
      </p:sp>
      <p:sp>
        <p:nvSpPr>
          <p:cNvPr id="62" name="Google Shape;62;p124"/>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3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33"/>
          <p:cNvSpPr txBox="1"/>
          <p:nvPr>
            <p:ph idx="1" type="body"/>
          </p:nvPr>
        </p:nvSpPr>
        <p:spPr>
          <a:xfrm rot="5400000">
            <a:off x="2019300" y="-114300"/>
            <a:ext cx="5334000" cy="81534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34"/>
          <p:cNvSpPr txBox="1"/>
          <p:nvPr>
            <p:ph type="title"/>
          </p:nvPr>
        </p:nvSpPr>
        <p:spPr>
          <a:xfrm rot="5400000">
            <a:off x="4658519" y="2175669"/>
            <a:ext cx="6629400" cy="22780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5" name="Google Shape;95;p134"/>
          <p:cNvSpPr txBox="1"/>
          <p:nvPr>
            <p:ph idx="1" type="body"/>
          </p:nvPr>
        </p:nvSpPr>
        <p:spPr>
          <a:xfrm rot="5400000">
            <a:off x="26194" y="-26194"/>
            <a:ext cx="6629400" cy="6681788"/>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2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25"/>
          <p:cNvSpPr txBox="1"/>
          <p:nvPr>
            <p:ph idx="1" type="body"/>
          </p:nvPr>
        </p:nvSpPr>
        <p:spPr>
          <a:xfrm>
            <a:off x="609600" y="1295400"/>
            <a:ext cx="8153400" cy="53340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2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27"/>
          <p:cNvSpPr txBox="1"/>
          <p:nvPr>
            <p:ph idx="1" type="body"/>
          </p:nvPr>
        </p:nvSpPr>
        <p:spPr>
          <a:xfrm>
            <a:off x="609600" y="1295400"/>
            <a:ext cx="4000500" cy="5334000"/>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2" name="Google Shape;72;p127"/>
          <p:cNvSpPr txBox="1"/>
          <p:nvPr>
            <p:ph idx="2" type="body"/>
          </p:nvPr>
        </p:nvSpPr>
        <p:spPr>
          <a:xfrm>
            <a:off x="4762500" y="1295400"/>
            <a:ext cx="4000500" cy="5334000"/>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1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76" name="Google Shape;76;p1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77" name="Google Shape;77;p1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78" name="Google Shape;78;p1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2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1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85" name="Google Shape;85;p1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1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13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2"/>
              </a:buClr>
              <a:buSzPts val="224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9" name="Google Shape;89;p1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1" sz="4400" u="none" cap="none" strike="noStrike">
                <a:solidFill>
                  <a:schemeClr val="accent2"/>
                </a:solidFill>
                <a:latin typeface="Times New Roman"/>
                <a:ea typeface="Times New Roman"/>
                <a:cs typeface="Times New Roman"/>
                <a:sym typeface="Times New Roman"/>
              </a:defRPr>
            </a:lvl1pPr>
            <a:lvl2pPr lvl="1" marR="0" rtl="0" algn="ctr">
              <a:spcBef>
                <a:spcPts val="0"/>
              </a:spcBef>
              <a:spcAft>
                <a:spcPts val="0"/>
              </a:spcAft>
              <a:buSzPts val="1400"/>
              <a:buNone/>
              <a:defRPr b="1" i="1" sz="4400" u="none" cap="none" strike="noStrike">
                <a:solidFill>
                  <a:schemeClr val="accent2"/>
                </a:solidFill>
                <a:latin typeface="Times New Roman"/>
                <a:ea typeface="Times New Roman"/>
                <a:cs typeface="Times New Roman"/>
                <a:sym typeface="Times New Roman"/>
              </a:defRPr>
            </a:lvl2pPr>
            <a:lvl3pPr lvl="2" marR="0" rtl="0" algn="ctr">
              <a:spcBef>
                <a:spcPts val="0"/>
              </a:spcBef>
              <a:spcAft>
                <a:spcPts val="0"/>
              </a:spcAft>
              <a:buSzPts val="1400"/>
              <a:buNone/>
              <a:defRPr b="1" i="1" sz="4400" u="none" cap="none" strike="noStrike">
                <a:solidFill>
                  <a:schemeClr val="accent2"/>
                </a:solidFill>
                <a:latin typeface="Times New Roman"/>
                <a:ea typeface="Times New Roman"/>
                <a:cs typeface="Times New Roman"/>
                <a:sym typeface="Times New Roman"/>
              </a:defRPr>
            </a:lvl3pPr>
            <a:lvl4pPr lvl="3" marR="0" rtl="0" algn="ctr">
              <a:spcBef>
                <a:spcPts val="0"/>
              </a:spcBef>
              <a:spcAft>
                <a:spcPts val="0"/>
              </a:spcAft>
              <a:buSzPts val="1400"/>
              <a:buNone/>
              <a:defRPr b="1" i="1" sz="4400" u="none" cap="none" strike="noStrike">
                <a:solidFill>
                  <a:schemeClr val="accent2"/>
                </a:solidFill>
                <a:latin typeface="Times New Roman"/>
                <a:ea typeface="Times New Roman"/>
                <a:cs typeface="Times New Roman"/>
                <a:sym typeface="Times New Roman"/>
              </a:defRPr>
            </a:lvl4pPr>
            <a:lvl5pPr lvl="4" marR="0" rtl="0" algn="ctr">
              <a:spcBef>
                <a:spcPts val="0"/>
              </a:spcBef>
              <a:spcAft>
                <a:spcPts val="0"/>
              </a:spcAft>
              <a:buSzPts val="1400"/>
              <a:buNone/>
              <a:defRPr b="1" i="1" sz="4400" u="none" cap="none" strike="noStrike">
                <a:solidFill>
                  <a:schemeClr val="accent2"/>
                </a:solidFill>
                <a:latin typeface="Times New Roman"/>
                <a:ea typeface="Times New Roman"/>
                <a:cs typeface="Times New Roman"/>
                <a:sym typeface="Times New Roman"/>
              </a:defRPr>
            </a:lvl5pPr>
            <a:lvl6pPr lvl="5" marR="0" rtl="0" algn="ctr">
              <a:spcBef>
                <a:spcPts val="0"/>
              </a:spcBef>
              <a:spcAft>
                <a:spcPts val="0"/>
              </a:spcAft>
              <a:buSzPts val="1400"/>
              <a:buNone/>
              <a:defRPr b="1" i="1" sz="4400" u="none" cap="none" strike="noStrike">
                <a:solidFill>
                  <a:schemeClr val="accent2"/>
                </a:solidFill>
                <a:latin typeface="Times New Roman"/>
                <a:ea typeface="Times New Roman"/>
                <a:cs typeface="Times New Roman"/>
                <a:sym typeface="Times New Roman"/>
              </a:defRPr>
            </a:lvl6pPr>
            <a:lvl7pPr lvl="6" marR="0" rtl="0" algn="ctr">
              <a:spcBef>
                <a:spcPts val="0"/>
              </a:spcBef>
              <a:spcAft>
                <a:spcPts val="0"/>
              </a:spcAft>
              <a:buSzPts val="1400"/>
              <a:buNone/>
              <a:defRPr b="1" i="1" sz="4400" u="none" cap="none" strike="noStrike">
                <a:solidFill>
                  <a:schemeClr val="accent2"/>
                </a:solidFill>
                <a:latin typeface="Times New Roman"/>
                <a:ea typeface="Times New Roman"/>
                <a:cs typeface="Times New Roman"/>
                <a:sym typeface="Times New Roman"/>
              </a:defRPr>
            </a:lvl7pPr>
            <a:lvl8pPr lvl="7" marR="0" rtl="0" algn="ctr">
              <a:spcBef>
                <a:spcPts val="0"/>
              </a:spcBef>
              <a:spcAft>
                <a:spcPts val="0"/>
              </a:spcAft>
              <a:buSzPts val="1400"/>
              <a:buNone/>
              <a:defRPr b="1" i="1" sz="4400" u="none" cap="none" strike="noStrike">
                <a:solidFill>
                  <a:schemeClr val="accent2"/>
                </a:solidFill>
                <a:latin typeface="Times New Roman"/>
                <a:ea typeface="Times New Roman"/>
                <a:cs typeface="Times New Roman"/>
                <a:sym typeface="Times New Roman"/>
              </a:defRPr>
            </a:lvl8pPr>
            <a:lvl9pPr lvl="8" marR="0" rtl="0" algn="ctr">
              <a:spcBef>
                <a:spcPts val="0"/>
              </a:spcBef>
              <a:spcAft>
                <a:spcPts val="0"/>
              </a:spcAft>
              <a:buSzPts val="1400"/>
              <a:buNone/>
              <a:defRPr b="1" i="1" sz="4400" u="none" cap="none" strike="noStrike">
                <a:solidFill>
                  <a:schemeClr val="accent2"/>
                </a:solidFill>
                <a:latin typeface="Times New Roman"/>
                <a:ea typeface="Times New Roman"/>
                <a:cs typeface="Times New Roman"/>
                <a:sym typeface="Times New Roman"/>
              </a:defRPr>
            </a:lvl9pPr>
          </a:lstStyle>
          <a:p/>
        </p:txBody>
      </p:sp>
      <p:sp>
        <p:nvSpPr>
          <p:cNvPr id="11" name="Google Shape;11;p123"/>
          <p:cNvSpPr txBox="1"/>
          <p:nvPr>
            <p:ph idx="1" type="body"/>
          </p:nvPr>
        </p:nvSpPr>
        <p:spPr>
          <a:xfrm>
            <a:off x="609600" y="1295400"/>
            <a:ext cx="8153400" cy="53340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480"/>
              </a:spcBef>
              <a:spcAft>
                <a:spcPts val="0"/>
              </a:spcAft>
              <a:buClr>
                <a:schemeClr val="dk2"/>
              </a:buClr>
              <a:buSzPts val="168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2" name="Google Shape;12;p123"/>
          <p:cNvGrpSpPr/>
          <p:nvPr/>
        </p:nvGrpSpPr>
        <p:grpSpPr>
          <a:xfrm flipH="1">
            <a:off x="0" y="779463"/>
            <a:ext cx="9144000" cy="261732"/>
            <a:chOff x="-2" y="1562"/>
            <a:chExt cx="5762" cy="638"/>
          </a:xfrm>
        </p:grpSpPr>
        <p:sp>
          <p:nvSpPr>
            <p:cNvPr id="13" name="Google Shape;13;p123"/>
            <p:cNvSpPr/>
            <p:nvPr/>
          </p:nvSpPr>
          <p:spPr>
            <a:xfrm rot="-5400000">
              <a:off x="2559" y="-991"/>
              <a:ext cx="623" cy="5745"/>
            </a:xfrm>
            <a:custGeom>
              <a:rect b="b" l="l" r="r" t="t"/>
              <a:pathLst>
                <a:path extrusionOk="0" h="720" w="1000">
                  <a:moveTo>
                    <a:pt x="0" y="0"/>
                  </a:moveTo>
                  <a:lnTo>
                    <a:pt x="0" y="720"/>
                  </a:lnTo>
                  <a:lnTo>
                    <a:pt x="1000" y="720"/>
                  </a:lnTo>
                  <a:lnTo>
                    <a:pt x="10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4" name="Google Shape;14;p123"/>
            <p:cNvSpPr/>
            <p:nvPr/>
          </p:nvSpPr>
          <p:spPr>
            <a:xfrm rot="-5400000">
              <a:off x="1330" y="1678"/>
              <a:ext cx="623" cy="406"/>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5" name="Google Shape;15;p123"/>
            <p:cNvSpPr/>
            <p:nvPr/>
          </p:nvSpPr>
          <p:spPr>
            <a:xfrm rot="-5400000">
              <a:off x="993" y="1680"/>
              <a:ext cx="623" cy="401"/>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6" name="Google Shape;16;p123"/>
            <p:cNvSpPr/>
            <p:nvPr/>
          </p:nvSpPr>
          <p:spPr>
            <a:xfrm rot="-5400000">
              <a:off x="-57" y="1753"/>
              <a:ext cx="623"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7" name="Google Shape;17;p123"/>
            <p:cNvSpPr/>
            <p:nvPr/>
          </p:nvSpPr>
          <p:spPr>
            <a:xfrm rot="-5400000">
              <a:off x="685" y="1734"/>
              <a:ext cx="623" cy="294"/>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8" name="Google Shape;18;p123"/>
            <p:cNvSpPr/>
            <p:nvPr/>
          </p:nvSpPr>
          <p:spPr>
            <a:xfrm rot="-5400000">
              <a:off x="463" y="1700"/>
              <a:ext cx="623" cy="362"/>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9" name="Google Shape;19;p123"/>
            <p:cNvSpPr/>
            <p:nvPr/>
          </p:nvSpPr>
          <p:spPr>
            <a:xfrm rot="-5400000">
              <a:off x="157" y="1727"/>
              <a:ext cx="630" cy="315"/>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0" name="Google Shape;20;p123"/>
            <p:cNvSpPr/>
            <p:nvPr/>
          </p:nvSpPr>
          <p:spPr>
            <a:xfrm rot="-5400000">
              <a:off x="3210" y="1665"/>
              <a:ext cx="626"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1" name="Google Shape;21;p123"/>
            <p:cNvSpPr/>
            <p:nvPr/>
          </p:nvSpPr>
          <p:spPr>
            <a:xfrm rot="-5400000">
              <a:off x="2869" y="1664"/>
              <a:ext cx="626"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2" name="Google Shape;22;p123"/>
            <p:cNvSpPr/>
            <p:nvPr/>
          </p:nvSpPr>
          <p:spPr>
            <a:xfrm rot="-5400000">
              <a:off x="1808" y="1748"/>
              <a:ext cx="626"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3" name="Google Shape;23;p123"/>
            <p:cNvSpPr/>
            <p:nvPr/>
          </p:nvSpPr>
          <p:spPr>
            <a:xfrm rot="-5400000">
              <a:off x="2550" y="1728"/>
              <a:ext cx="626" cy="294"/>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4" name="Google Shape;24;p123"/>
            <p:cNvSpPr/>
            <p:nvPr/>
          </p:nvSpPr>
          <p:spPr>
            <a:xfrm rot="-5400000">
              <a:off x="2308" y="1695"/>
              <a:ext cx="626" cy="361"/>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5" name="Google Shape;25;p123"/>
            <p:cNvSpPr/>
            <p:nvPr/>
          </p:nvSpPr>
          <p:spPr>
            <a:xfrm rot="-5400000">
              <a:off x="2042" y="1721"/>
              <a:ext cx="634"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6" name="Google Shape;26;p123"/>
            <p:cNvSpPr/>
            <p:nvPr/>
          </p:nvSpPr>
          <p:spPr>
            <a:xfrm rot="-5400000">
              <a:off x="4087" y="1681"/>
              <a:ext cx="623" cy="400"/>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7" name="Google Shape;27;p123"/>
            <p:cNvSpPr/>
            <p:nvPr/>
          </p:nvSpPr>
          <p:spPr>
            <a:xfrm rot="-5400000">
              <a:off x="3757" y="1670"/>
              <a:ext cx="623"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8" name="Google Shape;28;p123"/>
            <p:cNvSpPr/>
            <p:nvPr/>
          </p:nvSpPr>
          <p:spPr>
            <a:xfrm rot="-5400000">
              <a:off x="4562" y="1748"/>
              <a:ext cx="626"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9" name="Google Shape;29;p123"/>
            <p:cNvSpPr/>
            <p:nvPr/>
          </p:nvSpPr>
          <p:spPr>
            <a:xfrm>
              <a:off x="5469" y="1562"/>
              <a:ext cx="291" cy="626"/>
            </a:xfrm>
            <a:custGeom>
              <a:rect b="b" l="l" r="r" t="t"/>
              <a:pathLst>
                <a:path extrusionOk="0" h="625" w="291">
                  <a:moveTo>
                    <a:pt x="0" y="624"/>
                  </a:moveTo>
                  <a:lnTo>
                    <a:pt x="291" y="625"/>
                  </a:lnTo>
                  <a:lnTo>
                    <a:pt x="291" y="6"/>
                  </a:lnTo>
                  <a:lnTo>
                    <a:pt x="0" y="0"/>
                  </a:lnTo>
                  <a:cubicBezTo>
                    <a:pt x="39" y="384"/>
                    <a:pt x="0" y="494"/>
                    <a:pt x="0" y="6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30" name="Google Shape;30;p123"/>
            <p:cNvSpPr/>
            <p:nvPr/>
          </p:nvSpPr>
          <p:spPr>
            <a:xfrm rot="-5400000">
              <a:off x="5062" y="1695"/>
              <a:ext cx="626" cy="361"/>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31" name="Google Shape;31;p123"/>
            <p:cNvSpPr/>
            <p:nvPr/>
          </p:nvSpPr>
          <p:spPr>
            <a:xfrm rot="-5400000">
              <a:off x="4796" y="1721"/>
              <a:ext cx="634"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grpSp>
      <p:sp>
        <p:nvSpPr>
          <p:cNvPr id="32" name="Google Shape;32;p123"/>
          <p:cNvSpPr/>
          <p:nvPr/>
        </p:nvSpPr>
        <p:spPr>
          <a:xfrm flipH="1" rot="10800000">
            <a:off x="0" y="685800"/>
            <a:ext cx="9144000" cy="163513"/>
          </a:xfrm>
          <a:prstGeom prst="rect">
            <a:avLst/>
          </a:prstGeom>
          <a:gradFill>
            <a:gsLst>
              <a:gs pos="0">
                <a:srgbClr val="FFFFFF"/>
              </a:gs>
              <a:gs pos="100000">
                <a:srgbClr val="999999"/>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33" name="Google Shape;33;p123"/>
          <p:cNvSpPr/>
          <p:nvPr/>
        </p:nvSpPr>
        <p:spPr>
          <a:xfrm flipH="1" rot="10800000">
            <a:off x="0" y="914400"/>
            <a:ext cx="9144000" cy="163513"/>
          </a:xfrm>
          <a:prstGeom prst="rect">
            <a:avLst/>
          </a:prstGeom>
          <a:gradFill>
            <a:gsLst>
              <a:gs pos="0">
                <a:srgbClr val="999999"/>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620713" y="92075"/>
            <a:ext cx="7818437" cy="24590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800" u="none" cap="none" strike="noStrike">
                <a:solidFill>
                  <a:srgbClr val="FF0000"/>
                </a:solidFill>
                <a:latin typeface="Times New Roman"/>
                <a:ea typeface="Times New Roman"/>
                <a:cs typeface="Times New Roman"/>
                <a:sym typeface="Times New Roman"/>
              </a:rPr>
              <a:t>Functions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b="0" i="0" lang="en-US" sz="2400" u="none" cap="none" strike="noStrike">
                <a:solidFill>
                  <a:schemeClr val="dk1"/>
                </a:solidFill>
                <a:latin typeface="Arial"/>
                <a:ea typeface="Arial"/>
                <a:cs typeface="Arial"/>
                <a:sym typeface="Arial"/>
              </a:rPr>
              <a:t>Function Prototype (function declaration)</a:t>
            </a:r>
            <a:endParaRPr/>
          </a:p>
          <a:p>
            <a:pPr indent="-342900" lvl="0" marL="342900" rtl="0" algn="l">
              <a:spcBef>
                <a:spcPts val="480"/>
              </a:spcBef>
              <a:spcAft>
                <a:spcPts val="0"/>
              </a:spcAft>
              <a:buSzPts val="1680"/>
              <a:buChar char="●"/>
            </a:pPr>
            <a:r>
              <a:rPr b="0" i="0" lang="en-US" sz="2400" u="none" cap="none" strike="noStrike">
                <a:solidFill>
                  <a:schemeClr val="dk1"/>
                </a:solidFill>
                <a:latin typeface="Arial"/>
                <a:ea typeface="Arial"/>
                <a:cs typeface="Arial"/>
                <a:sym typeface="Arial"/>
              </a:rPr>
              <a:t>Function Definition</a:t>
            </a:r>
            <a:endParaRPr/>
          </a:p>
          <a:p>
            <a:pPr indent="-342900" lvl="0" marL="342900" rtl="0" algn="l">
              <a:spcBef>
                <a:spcPts val="480"/>
              </a:spcBef>
              <a:spcAft>
                <a:spcPts val="0"/>
              </a:spcAft>
              <a:buSzPts val="1680"/>
              <a:buChar char="●"/>
            </a:pPr>
            <a:r>
              <a:rPr b="0" i="0" lang="en-US" sz="2400" u="none" cap="none" strike="noStrike">
                <a:solidFill>
                  <a:schemeClr val="dk1"/>
                </a:solidFill>
                <a:latin typeface="Arial"/>
                <a:ea typeface="Arial"/>
                <a:cs typeface="Arial"/>
                <a:sym typeface="Arial"/>
              </a:rPr>
              <a:t>Function Call</a:t>
            </a:r>
            <a:endParaRPr/>
          </a:p>
        </p:txBody>
      </p:sp>
      <p:sp>
        <p:nvSpPr>
          <p:cNvPr id="161" name="Google Shape;161;p1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Parts of Function</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0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Initializing Local and Global Variables</a:t>
            </a:r>
            <a:endParaRPr/>
          </a:p>
        </p:txBody>
      </p:sp>
      <p:sp>
        <p:nvSpPr>
          <p:cNvPr id="736" name="Google Shape;736;p100"/>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When a local variable is declared, it is not initialized by the system, you must initialize it yourself. Global variables are initialized automatically by the system when you declare them as follows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00"/>
              </a:spcBef>
              <a:spcAft>
                <a:spcPts val="0"/>
              </a:spcAft>
              <a:buClr>
                <a:schemeClr val="dk2"/>
              </a:buClr>
              <a:buSzPts val="1400"/>
              <a:buFont typeface="Arial"/>
              <a:buChar char="●"/>
            </a:pPr>
            <a:r>
              <a:rPr b="1" i="1" lang="en-US" sz="2000" u="none" cap="none" strike="noStrike">
                <a:solidFill>
                  <a:srgbClr val="00B050"/>
                </a:solidFill>
                <a:latin typeface="Arial"/>
                <a:ea typeface="Arial"/>
                <a:cs typeface="Arial"/>
                <a:sym typeface="Arial"/>
              </a:rPr>
              <a:t>Note- It is a good programming practice to initialize variables properly, otherwise your program may produce unexpected results, because uninitialized variables will take some garbage value already available at their memory location.</a:t>
            </a:r>
            <a:endParaRPr/>
          </a:p>
        </p:txBody>
      </p:sp>
      <p:graphicFrame>
        <p:nvGraphicFramePr>
          <p:cNvPr id="737" name="Google Shape;737;p100"/>
          <p:cNvGraphicFramePr/>
          <p:nvPr/>
        </p:nvGraphicFramePr>
        <p:xfrm>
          <a:off x="1809750" y="2649582"/>
          <a:ext cx="3000000" cy="3000000"/>
        </p:xfrm>
        <a:graphic>
          <a:graphicData uri="http://schemas.openxmlformats.org/drawingml/2006/table">
            <a:tbl>
              <a:tblPr>
                <a:gradFill>
                  <a:gsLst>
                    <a:gs pos="0">
                      <a:srgbClr val="93ABFF"/>
                    </a:gs>
                    <a:gs pos="35000">
                      <a:srgbClr val="B1C3FF"/>
                    </a:gs>
                    <a:gs pos="100000">
                      <a:srgbClr val="DFE6FF"/>
                    </a:gs>
                  </a:gsLst>
                  <a:lin ang="16200000" scaled="0"/>
                </a:gradFill>
                <a:tableStyleId>{734D9B4B-0CEA-49D9-9D38-6B4533324825}</a:tableStyleId>
              </a:tblPr>
              <a:tblGrid>
                <a:gridCol w="1714500"/>
                <a:gridCol w="4038600"/>
              </a:tblGrid>
              <a:tr h="228600">
                <a:tc>
                  <a:txBody>
                    <a:bodyPr/>
                    <a:lstStyle/>
                    <a:p>
                      <a:pPr indent="0" lvl="0" marL="0" marR="0" rtl="0" algn="l">
                        <a:spcBef>
                          <a:spcPts val="0"/>
                        </a:spcBef>
                        <a:spcAft>
                          <a:spcPts val="0"/>
                        </a:spcAft>
                        <a:buNone/>
                      </a:pPr>
                      <a:r>
                        <a:rPr b="1" lang="en-US" sz="1800"/>
                        <a:t>Data Type</a:t>
                      </a:r>
                      <a:endParaRPr/>
                    </a:p>
                  </a:txBody>
                  <a:tcPr marT="76200" marB="76200" marR="76200" marL="76200"/>
                </a:tc>
                <a:tc>
                  <a:txBody>
                    <a:bodyPr/>
                    <a:lstStyle/>
                    <a:p>
                      <a:pPr indent="0" lvl="0" marL="0" marR="0" rtl="0" algn="l">
                        <a:spcBef>
                          <a:spcPts val="0"/>
                        </a:spcBef>
                        <a:spcAft>
                          <a:spcPts val="0"/>
                        </a:spcAft>
                        <a:buNone/>
                      </a:pPr>
                      <a:r>
                        <a:rPr b="1" lang="en-US" sz="1800"/>
                        <a:t>Initial Default Value</a:t>
                      </a:r>
                      <a:endParaRPr/>
                    </a:p>
                  </a:txBody>
                  <a:tcPr marT="76200" marB="76200" marR="76200" marL="76200"/>
                </a:tc>
              </a:tr>
              <a:tr h="228600">
                <a:tc>
                  <a:txBody>
                    <a:bodyPr/>
                    <a:lstStyle/>
                    <a:p>
                      <a:pPr indent="0" lvl="0" marL="0" marR="0" rtl="0" algn="l">
                        <a:spcBef>
                          <a:spcPts val="0"/>
                        </a:spcBef>
                        <a:spcAft>
                          <a:spcPts val="0"/>
                        </a:spcAft>
                        <a:buNone/>
                      </a:pPr>
                      <a:r>
                        <a:rPr lang="en-US" sz="1800"/>
                        <a:t>int</a:t>
                      </a:r>
                      <a:endParaRPr/>
                    </a:p>
                  </a:txBody>
                  <a:tcPr marT="76200" marB="76200" marR="76200" marL="76200"/>
                </a:tc>
                <a:tc>
                  <a:txBody>
                    <a:bodyPr/>
                    <a:lstStyle/>
                    <a:p>
                      <a:pPr indent="0" lvl="0" marL="0" marR="0" rtl="0" algn="l">
                        <a:spcBef>
                          <a:spcPts val="0"/>
                        </a:spcBef>
                        <a:spcAft>
                          <a:spcPts val="0"/>
                        </a:spcAft>
                        <a:buNone/>
                      </a:pPr>
                      <a:r>
                        <a:rPr lang="en-US" sz="1800"/>
                        <a:t>0</a:t>
                      </a:r>
                      <a:endParaRPr/>
                    </a:p>
                  </a:txBody>
                  <a:tcPr marT="76200" marB="76200" marR="76200" marL="76200"/>
                </a:tc>
              </a:tr>
              <a:tr h="228600">
                <a:tc>
                  <a:txBody>
                    <a:bodyPr/>
                    <a:lstStyle/>
                    <a:p>
                      <a:pPr indent="0" lvl="0" marL="0" marR="0" rtl="0" algn="l">
                        <a:spcBef>
                          <a:spcPts val="0"/>
                        </a:spcBef>
                        <a:spcAft>
                          <a:spcPts val="0"/>
                        </a:spcAft>
                        <a:buNone/>
                      </a:pPr>
                      <a:r>
                        <a:rPr lang="en-US" sz="1800"/>
                        <a:t>char</a:t>
                      </a:r>
                      <a:endParaRPr/>
                    </a:p>
                  </a:txBody>
                  <a:tcPr marT="76200" marB="76200" marR="76200" marL="76200"/>
                </a:tc>
                <a:tc>
                  <a:txBody>
                    <a:bodyPr/>
                    <a:lstStyle/>
                    <a:p>
                      <a:pPr indent="0" lvl="0" marL="0" marR="0" rtl="0" algn="l">
                        <a:spcBef>
                          <a:spcPts val="0"/>
                        </a:spcBef>
                        <a:spcAft>
                          <a:spcPts val="0"/>
                        </a:spcAft>
                        <a:buNone/>
                      </a:pPr>
                      <a:r>
                        <a:rPr lang="en-US" sz="1800"/>
                        <a:t>'\0'</a:t>
                      </a:r>
                      <a:endParaRPr/>
                    </a:p>
                  </a:txBody>
                  <a:tcPr marT="76200" marB="76200" marR="76200" marL="76200"/>
                </a:tc>
              </a:tr>
              <a:tr h="228600">
                <a:tc>
                  <a:txBody>
                    <a:bodyPr/>
                    <a:lstStyle/>
                    <a:p>
                      <a:pPr indent="0" lvl="0" marL="0" marR="0" rtl="0" algn="l">
                        <a:spcBef>
                          <a:spcPts val="0"/>
                        </a:spcBef>
                        <a:spcAft>
                          <a:spcPts val="0"/>
                        </a:spcAft>
                        <a:buNone/>
                      </a:pPr>
                      <a:r>
                        <a:rPr lang="en-US" sz="1800"/>
                        <a:t>float</a:t>
                      </a:r>
                      <a:endParaRPr/>
                    </a:p>
                  </a:txBody>
                  <a:tcPr marT="76200" marB="76200" marR="76200" marL="76200"/>
                </a:tc>
                <a:tc>
                  <a:txBody>
                    <a:bodyPr/>
                    <a:lstStyle/>
                    <a:p>
                      <a:pPr indent="0" lvl="0" marL="0" marR="0" rtl="0" algn="l">
                        <a:spcBef>
                          <a:spcPts val="0"/>
                        </a:spcBef>
                        <a:spcAft>
                          <a:spcPts val="0"/>
                        </a:spcAft>
                        <a:buNone/>
                      </a:pPr>
                      <a:r>
                        <a:rPr lang="en-US" sz="1800"/>
                        <a:t>0</a:t>
                      </a:r>
                      <a:endParaRPr/>
                    </a:p>
                  </a:txBody>
                  <a:tcPr marT="76200" marB="76200" marR="76200" marL="76200"/>
                </a:tc>
              </a:tr>
              <a:tr h="228600">
                <a:tc>
                  <a:txBody>
                    <a:bodyPr/>
                    <a:lstStyle/>
                    <a:p>
                      <a:pPr indent="0" lvl="0" marL="0" marR="0" rtl="0" algn="l">
                        <a:spcBef>
                          <a:spcPts val="0"/>
                        </a:spcBef>
                        <a:spcAft>
                          <a:spcPts val="0"/>
                        </a:spcAft>
                        <a:buNone/>
                      </a:pPr>
                      <a:r>
                        <a:rPr lang="en-US" sz="1800"/>
                        <a:t>double</a:t>
                      </a:r>
                      <a:endParaRPr/>
                    </a:p>
                  </a:txBody>
                  <a:tcPr marT="76200" marB="76200" marR="76200" marL="76200"/>
                </a:tc>
                <a:tc>
                  <a:txBody>
                    <a:bodyPr/>
                    <a:lstStyle/>
                    <a:p>
                      <a:pPr indent="0" lvl="0" marL="0" marR="0" rtl="0" algn="l">
                        <a:spcBef>
                          <a:spcPts val="0"/>
                        </a:spcBef>
                        <a:spcAft>
                          <a:spcPts val="0"/>
                        </a:spcAft>
                        <a:buNone/>
                      </a:pPr>
                      <a:r>
                        <a:rPr lang="en-US" sz="1800"/>
                        <a:t>0</a:t>
                      </a:r>
                      <a:endParaRPr/>
                    </a:p>
                  </a:txBody>
                  <a:tcPr marT="76200" marB="76200" marR="76200" marL="76200"/>
                </a:tc>
              </a:tr>
              <a:tr h="228600">
                <a:tc>
                  <a:txBody>
                    <a:bodyPr/>
                    <a:lstStyle/>
                    <a:p>
                      <a:pPr indent="0" lvl="0" marL="0" marR="0" rtl="0" algn="l">
                        <a:spcBef>
                          <a:spcPts val="0"/>
                        </a:spcBef>
                        <a:spcAft>
                          <a:spcPts val="0"/>
                        </a:spcAft>
                        <a:buNone/>
                      </a:pPr>
                      <a:r>
                        <a:rPr lang="en-US" sz="1800"/>
                        <a:t>Pointer</a:t>
                      </a:r>
                      <a:endParaRPr/>
                    </a:p>
                  </a:txBody>
                  <a:tcPr marT="76200" marB="76200" marR="76200" marL="76200"/>
                </a:tc>
                <a:tc>
                  <a:txBody>
                    <a:bodyPr/>
                    <a:lstStyle/>
                    <a:p>
                      <a:pPr indent="0" lvl="0" marL="0" marR="0" rtl="0" algn="l">
                        <a:spcBef>
                          <a:spcPts val="0"/>
                        </a:spcBef>
                        <a:spcAft>
                          <a:spcPts val="0"/>
                        </a:spcAft>
                        <a:buNone/>
                      </a:pPr>
                      <a:r>
                        <a:rPr lang="en-US" sz="1800"/>
                        <a:t>NULL</a:t>
                      </a:r>
                      <a:endParaRPr/>
                    </a:p>
                  </a:txBody>
                  <a:tcPr marT="76200" marB="76200" marR="76200" marL="762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xEl>
                                              <p:pRg end="0" st="0"/>
                                            </p:txEl>
                                          </p:spTgt>
                                        </p:tgtEl>
                                        <p:attrNameLst>
                                          <p:attrName>style.visibility</p:attrName>
                                        </p:attrNameLst>
                                      </p:cBhvr>
                                      <p:to>
                                        <p:strVal val="visible"/>
                                      </p:to>
                                    </p:set>
                                    <p:animEffect filter="fade" transition="in">
                                      <p:cBhvr>
                                        <p:cTn dur="2000"/>
                                        <p:tgtEl>
                                          <p:spTgt spid="7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xEl>
                                              <p:pRg end="1" st="1"/>
                                            </p:txEl>
                                          </p:spTgt>
                                        </p:tgtEl>
                                        <p:attrNameLst>
                                          <p:attrName>style.visibility</p:attrName>
                                        </p:attrNameLst>
                                      </p:cBhvr>
                                      <p:to>
                                        <p:strVal val="visible"/>
                                      </p:to>
                                    </p:set>
                                    <p:animEffect filter="fade" transition="in">
                                      <p:cBhvr>
                                        <p:cTn dur="2000"/>
                                        <p:tgtEl>
                                          <p:spTgt spid="7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xEl>
                                              <p:pRg end="2" st="2"/>
                                            </p:txEl>
                                          </p:spTgt>
                                        </p:tgtEl>
                                        <p:attrNameLst>
                                          <p:attrName>style.visibility</p:attrName>
                                        </p:attrNameLst>
                                      </p:cBhvr>
                                      <p:to>
                                        <p:strVal val="visible"/>
                                      </p:to>
                                    </p:set>
                                    <p:animEffect filter="fade" transition="in">
                                      <p:cBhvr>
                                        <p:cTn dur="2000"/>
                                        <p:tgtEl>
                                          <p:spTgt spid="7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xEl>
                                              <p:pRg end="3" st="3"/>
                                            </p:txEl>
                                          </p:spTgt>
                                        </p:tgtEl>
                                        <p:attrNameLst>
                                          <p:attrName>style.visibility</p:attrName>
                                        </p:attrNameLst>
                                      </p:cBhvr>
                                      <p:to>
                                        <p:strVal val="visible"/>
                                      </p:to>
                                    </p:set>
                                    <p:animEffect filter="fade" transition="in">
                                      <p:cBhvr>
                                        <p:cTn dur="2000"/>
                                        <p:tgtEl>
                                          <p:spTgt spid="7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xEl>
                                              <p:pRg end="4" st="4"/>
                                            </p:txEl>
                                          </p:spTgt>
                                        </p:tgtEl>
                                        <p:attrNameLst>
                                          <p:attrName>style.visibility</p:attrName>
                                        </p:attrNameLst>
                                      </p:cBhvr>
                                      <p:to>
                                        <p:strVal val="visible"/>
                                      </p:to>
                                    </p:set>
                                    <p:animEffect filter="fade" transition="in">
                                      <p:cBhvr>
                                        <p:cTn dur="2000"/>
                                        <p:tgtEl>
                                          <p:spTgt spid="7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xEl>
                                              <p:pRg end="5" st="5"/>
                                            </p:txEl>
                                          </p:spTgt>
                                        </p:tgtEl>
                                        <p:attrNameLst>
                                          <p:attrName>style.visibility</p:attrName>
                                        </p:attrNameLst>
                                      </p:cBhvr>
                                      <p:to>
                                        <p:strVal val="visible"/>
                                      </p:to>
                                    </p:set>
                                    <p:animEffect filter="fade" transition="in">
                                      <p:cBhvr>
                                        <p:cTn dur="2000"/>
                                        <p:tgtEl>
                                          <p:spTgt spid="7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xEl>
                                              <p:pRg end="6" st="6"/>
                                            </p:txEl>
                                          </p:spTgt>
                                        </p:tgtEl>
                                        <p:attrNameLst>
                                          <p:attrName>style.visibility</p:attrName>
                                        </p:attrNameLst>
                                      </p:cBhvr>
                                      <p:to>
                                        <p:strVal val="visible"/>
                                      </p:to>
                                    </p:set>
                                    <p:animEffect filter="fade" transition="in">
                                      <p:cBhvr>
                                        <p:cTn dur="2000"/>
                                        <p:tgtEl>
                                          <p:spTgt spid="7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xEl>
                                              <p:pRg end="7" st="7"/>
                                            </p:txEl>
                                          </p:spTgt>
                                        </p:tgtEl>
                                        <p:attrNameLst>
                                          <p:attrName>style.visibility</p:attrName>
                                        </p:attrNameLst>
                                      </p:cBhvr>
                                      <p:to>
                                        <p:strVal val="visible"/>
                                      </p:to>
                                    </p:set>
                                    <p:animEffect filter="fade" transition="in">
                                      <p:cBhvr>
                                        <p:cTn dur="2000"/>
                                        <p:tgtEl>
                                          <p:spTgt spid="7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xEl>
                                              <p:pRg end="8" st="8"/>
                                            </p:txEl>
                                          </p:spTgt>
                                        </p:tgtEl>
                                        <p:attrNameLst>
                                          <p:attrName>style.visibility</p:attrName>
                                        </p:attrNameLst>
                                      </p:cBhvr>
                                      <p:to>
                                        <p:strVal val="visible"/>
                                      </p:to>
                                    </p:set>
                                    <p:animEffect filter="fade" transition="in">
                                      <p:cBhvr>
                                        <p:cTn dur="2000"/>
                                        <p:tgtEl>
                                          <p:spTgt spid="73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C passing array elements to function</a:t>
            </a:r>
            <a:endParaRPr/>
          </a:p>
        </p:txBody>
      </p:sp>
      <p:sp>
        <p:nvSpPr>
          <p:cNvPr id="744" name="Google Shape;744;p101"/>
          <p:cNvSpPr txBox="1"/>
          <p:nvPr>
            <p:ph idx="1" type="body"/>
          </p:nvPr>
        </p:nvSpPr>
        <p:spPr>
          <a:xfrm>
            <a:off x="0" y="962025"/>
            <a:ext cx="9025165" cy="566737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Passing array, ‘</a:t>
            </a:r>
            <a:r>
              <a:rPr b="1" i="0" lang="en-US" sz="2400" u="none" cap="none" strike="noStrike">
                <a:solidFill>
                  <a:schemeClr val="dk1"/>
                </a:solidFill>
                <a:latin typeface="Arial"/>
                <a:ea typeface="Arial"/>
                <a:cs typeface="Arial"/>
                <a:sym typeface="Arial"/>
              </a:rPr>
              <a:t>element by element‘  </a:t>
            </a:r>
            <a:r>
              <a:rPr b="0" i="0" lang="en-US" sz="2400" u="none" cap="none" strike="noStrike">
                <a:solidFill>
                  <a:schemeClr val="dk1"/>
                </a:solidFill>
                <a:latin typeface="Arial"/>
                <a:ea typeface="Arial"/>
                <a:cs typeface="Arial"/>
                <a:sym typeface="Arial"/>
              </a:rPr>
              <a:t>to function.</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Individual element is passed to function using </a:t>
            </a:r>
            <a:r>
              <a:rPr b="1" i="0" lang="en-US" sz="2400" u="none" cap="none" strike="noStrike">
                <a:solidFill>
                  <a:schemeClr val="dk1"/>
                </a:solidFill>
                <a:latin typeface="Arial"/>
                <a:ea typeface="Arial"/>
                <a:cs typeface="Arial"/>
                <a:sym typeface="Arial"/>
              </a:rPr>
              <a:t>Pass By Value</a:t>
            </a:r>
            <a:r>
              <a:rPr b="0" i="0" lang="en-US" sz="2400" u="none" cap="none" strike="noStrike">
                <a:solidFill>
                  <a:schemeClr val="dk1"/>
                </a:solidFill>
                <a:latin typeface="Arial"/>
                <a:ea typeface="Arial"/>
                <a:cs typeface="Arial"/>
                <a:sym typeface="Arial"/>
              </a:rPr>
              <a:t> parameter passing scheme.</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Original Array elements remains same as Actual Element is never Passed to Function. Thus function body cannot modify </a:t>
            </a:r>
            <a:r>
              <a:rPr b="1" i="0" lang="en-US" sz="2400" u="sng" cap="none" strike="noStrike">
                <a:solidFill>
                  <a:schemeClr val="dk1"/>
                </a:solidFill>
                <a:latin typeface="Arial"/>
                <a:ea typeface="Arial"/>
                <a:cs typeface="Arial"/>
                <a:sym typeface="Arial"/>
              </a:rPr>
              <a:t>Original Value.</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Suppose we have declared an array ‘arr[5]’ then its individual elements are arr[0],arr[1]…arr[4]. Thus we need 5 function calls to pass complete array to a function.</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0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C passing single array element to function</a:t>
            </a:r>
            <a:endParaRPr/>
          </a:p>
        </p:txBody>
      </p:sp>
      <p:sp>
        <p:nvSpPr>
          <p:cNvPr id="751" name="Google Shape;751;p102"/>
          <p:cNvSpPr txBox="1"/>
          <p:nvPr>
            <p:ph idx="1" type="body"/>
          </p:nvPr>
        </p:nvSpPr>
        <p:spPr>
          <a:xfrm>
            <a:off x="0" y="962025"/>
            <a:ext cx="9025165" cy="5667375"/>
          </a:xfrm>
          <a:prstGeom prst="rect">
            <a:avLst/>
          </a:prstGeom>
          <a:noFill/>
          <a:ln>
            <a:noFill/>
          </a:ln>
        </p:spPr>
        <p:txBody>
          <a:bodyPr anchorCtr="0" anchor="t" bIns="45700" lIns="91425" spcFirstLastPara="1" rIns="91425" wrap="square" tIns="45700">
            <a:noAutofit/>
          </a:bodyPr>
          <a:lstStyle/>
          <a:p>
            <a:pPr indent="0" lvl="0" marL="293688"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#include &lt;stdio.h&gt;</a:t>
            </a:r>
            <a:endParaRPr/>
          </a:p>
          <a:p>
            <a:pPr indent="0" lvl="0" marL="293688"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display(int age)</a:t>
            </a:r>
            <a:endParaRPr/>
          </a:p>
          <a:p>
            <a:pPr indent="0" lvl="0" marL="293688"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293688"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printf("%d", age);</a:t>
            </a:r>
            <a:endParaRPr/>
          </a:p>
          <a:p>
            <a:pPr indent="0" lvl="0" marL="293688"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293688"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main()</a:t>
            </a:r>
            <a:endParaRPr/>
          </a:p>
          <a:p>
            <a:pPr indent="0" lvl="0" marL="293688"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293688"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ageArray[ ] = { 2, 3, 4 }; </a:t>
            </a:r>
            <a:endParaRPr/>
          </a:p>
          <a:p>
            <a:pPr indent="0" lvl="0" marL="293688"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B050"/>
                </a:solidFill>
                <a:latin typeface="Arial"/>
                <a:ea typeface="Arial"/>
                <a:cs typeface="Arial"/>
                <a:sym typeface="Arial"/>
              </a:rPr>
              <a:t>display(ageArray[2]); </a:t>
            </a:r>
            <a:r>
              <a:rPr b="0" i="0" lang="en-US" sz="2000" u="none" cap="none" strike="noStrike">
                <a:solidFill>
                  <a:srgbClr val="0070C0"/>
                </a:solidFill>
                <a:latin typeface="Arial"/>
                <a:ea typeface="Arial"/>
                <a:cs typeface="Arial"/>
                <a:sym typeface="Arial"/>
              </a:rPr>
              <a:t>//Passing array element ageArray[2] only.    </a:t>
            </a:r>
            <a:endParaRPr/>
          </a:p>
          <a:p>
            <a:pPr indent="0" lvl="0" marL="293688"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return 0;</a:t>
            </a:r>
            <a:endParaRPr/>
          </a:p>
          <a:p>
            <a:pPr indent="0" lvl="0" marL="293688"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2800" u="none" cap="none" strike="noStrike">
                <a:solidFill>
                  <a:schemeClr val="accent2"/>
                </a:solidFill>
                <a:latin typeface="Times New Roman"/>
                <a:ea typeface="Times New Roman"/>
                <a:cs typeface="Times New Roman"/>
                <a:sym typeface="Times New Roman"/>
              </a:rPr>
              <a:t>Class Exercise- C passing array elements to function and display</a:t>
            </a:r>
            <a:endParaRPr/>
          </a:p>
        </p:txBody>
      </p:sp>
      <p:sp>
        <p:nvSpPr>
          <p:cNvPr id="758" name="Google Shape;758;p103"/>
          <p:cNvSpPr txBox="1"/>
          <p:nvPr>
            <p:ph idx="1" type="body"/>
          </p:nvPr>
        </p:nvSpPr>
        <p:spPr>
          <a:xfrm>
            <a:off x="0" y="962025"/>
            <a:ext cx="9025165" cy="5667375"/>
          </a:xfrm>
          <a:prstGeom prst="rect">
            <a:avLst/>
          </a:prstGeom>
          <a:noFill/>
          <a:ln>
            <a:noFill/>
          </a:ln>
        </p:spPr>
        <p:txBody>
          <a:bodyPr anchorCtr="0" anchor="t" bIns="45700" lIns="91425" spcFirstLastPara="1" rIns="91425" wrap="square" tIns="45700">
            <a:noAutofit/>
          </a:bodyPr>
          <a:lstStyle/>
          <a:p>
            <a:pPr indent="0" lvl="0" marL="228600" marR="0" rtl="0" algn="just">
              <a:spcBef>
                <a:spcPts val="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#include&lt;stdio.h&gt;</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void fun(int num)</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printf("\nElement : %d \n",num);</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void main()</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int arr[5],i;</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printf("\nEnter the array elements : ");</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for(i=0;i&lt; 5;i++)</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    scanf("%d",&amp;arr[i]);</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printf("\nPassing array element by element.....");</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for(i=0;i&lt; 5;i++)</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     fun(arr[i]);</a:t>
            </a:r>
            <a:endParaRPr/>
          </a:p>
          <a:p>
            <a:pPr indent="0" lvl="0" marL="228600" marR="0" rtl="0" algn="just">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C passing array elements to function</a:t>
            </a:r>
            <a:endParaRPr/>
          </a:p>
        </p:txBody>
      </p:sp>
      <p:sp>
        <p:nvSpPr>
          <p:cNvPr id="765" name="Google Shape;765;p104"/>
          <p:cNvSpPr txBox="1"/>
          <p:nvPr>
            <p:ph idx="1" type="body"/>
          </p:nvPr>
        </p:nvSpPr>
        <p:spPr>
          <a:xfrm>
            <a:off x="0" y="962025"/>
            <a:ext cx="9025165" cy="5667375"/>
          </a:xfrm>
          <a:prstGeom prst="rect">
            <a:avLst/>
          </a:prstGeom>
          <a:noFill/>
          <a:ln>
            <a:noFill/>
          </a:ln>
        </p:spPr>
        <p:txBody>
          <a:bodyPr anchorCtr="0" anchor="t" bIns="45700" lIns="91425" spcFirstLastPara="1" rIns="91425" wrap="square" tIns="45700">
            <a:noAutofit/>
          </a:bodyPr>
          <a:lstStyle/>
          <a:p>
            <a:pPr indent="0" lvl="0" marL="228600" marR="0" rtl="0" algn="just">
              <a:spcBef>
                <a:spcPts val="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#include&lt;stdio.h&gt;</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void show(int x)</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printf("%d ",x);</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void main()</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int arr[3] = {1,2,3};</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int i;</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for(i=0;i&lt;3;i++)</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  show(arr[i]);</a:t>
            </a:r>
            <a:endParaRPr/>
          </a:p>
          <a:p>
            <a:pPr indent="0" lvl="0" marL="2286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a:t>
            </a:r>
            <a:endParaRPr/>
          </a:p>
          <a:p>
            <a:pPr indent="0" lvl="0" marL="228600" marR="0" rtl="0" algn="just">
              <a:spcBef>
                <a:spcPts val="460"/>
              </a:spcBef>
              <a:spcAft>
                <a:spcPts val="0"/>
              </a:spcAft>
              <a:buClr>
                <a:schemeClr val="dk2"/>
              </a:buClr>
              <a:buSzPts val="1610"/>
              <a:buFont typeface="Arial"/>
              <a:buNone/>
            </a:pPr>
            <a:r>
              <a:t/>
            </a:r>
            <a:endParaRPr b="0" i="0" sz="2300" u="none" cap="none" strike="noStrike">
              <a:solidFill>
                <a:schemeClr val="dk1"/>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0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C passing entire array to function</a:t>
            </a:r>
            <a:endParaRPr/>
          </a:p>
        </p:txBody>
      </p:sp>
      <p:sp>
        <p:nvSpPr>
          <p:cNvPr id="772" name="Google Shape;772;p105"/>
          <p:cNvSpPr txBox="1"/>
          <p:nvPr>
            <p:ph idx="1" type="body"/>
          </p:nvPr>
        </p:nvSpPr>
        <p:spPr>
          <a:xfrm>
            <a:off x="0" y="962025"/>
            <a:ext cx="9025165" cy="566737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If you want to pass a single-dimension array as an argument in a function, you would have to declare a formal parameter in one of following three ways and all three declaration methods produce similar results because each tells the compiler that an integer pointer is going to be received.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Similarly, you can pass multi-dimensional arrays as formal parameters.</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Way-1</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Formal parameters as a pointer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22860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myFunction(int *param)</a:t>
            </a:r>
            <a:endParaRPr/>
          </a:p>
          <a:p>
            <a:pPr indent="-22860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22860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22860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0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C passing entire array to function</a:t>
            </a:r>
            <a:endParaRPr/>
          </a:p>
        </p:txBody>
      </p:sp>
      <p:sp>
        <p:nvSpPr>
          <p:cNvPr id="779" name="Google Shape;779;p106"/>
          <p:cNvSpPr txBox="1"/>
          <p:nvPr>
            <p:ph idx="1" type="body"/>
          </p:nvPr>
        </p:nvSpPr>
        <p:spPr>
          <a:xfrm>
            <a:off x="0" y="962025"/>
            <a:ext cx="9025165" cy="566737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Way-2</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Formal parameters as a sized array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myFunction(int param[10]) </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0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C passing entire array to function</a:t>
            </a:r>
            <a:endParaRPr/>
          </a:p>
        </p:txBody>
      </p:sp>
      <p:sp>
        <p:nvSpPr>
          <p:cNvPr id="786" name="Google Shape;786;p107"/>
          <p:cNvSpPr txBox="1"/>
          <p:nvPr>
            <p:ph idx="1" type="body"/>
          </p:nvPr>
        </p:nvSpPr>
        <p:spPr>
          <a:xfrm>
            <a:off x="0" y="962025"/>
            <a:ext cx="9025165" cy="566737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Way-3</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Formal parameters as an unsized array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0" lvl="0" marL="179388"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myFunction(int param[ ]) </a:t>
            </a:r>
            <a:endParaRPr/>
          </a:p>
          <a:p>
            <a:pPr indent="0" lvl="0" marL="179388"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179388"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179388"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179388"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179388"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0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C passing entire array to function</a:t>
            </a:r>
            <a:endParaRPr/>
          </a:p>
        </p:txBody>
      </p:sp>
      <p:sp>
        <p:nvSpPr>
          <p:cNvPr id="793" name="Google Shape;793;p108"/>
          <p:cNvSpPr txBox="1"/>
          <p:nvPr>
            <p:ph idx="1" type="body"/>
          </p:nvPr>
        </p:nvSpPr>
        <p:spPr>
          <a:xfrm>
            <a:off x="0" y="962025"/>
            <a:ext cx="9025165" cy="566737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Passing entire array to function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Parameter Passing Scheme : </a:t>
            </a:r>
            <a:r>
              <a:rPr b="1" i="0" lang="en-US" sz="2400" u="none" cap="none" strike="noStrike">
                <a:solidFill>
                  <a:schemeClr val="dk1"/>
                </a:solidFill>
                <a:latin typeface="Arial"/>
                <a:ea typeface="Arial"/>
                <a:cs typeface="Arial"/>
                <a:sym typeface="Arial"/>
              </a:rPr>
              <a:t>Pass by Reference</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Pass </a:t>
            </a:r>
            <a:r>
              <a:rPr b="1" i="0" lang="en-US" sz="2400" u="sng" cap="none" strike="noStrike">
                <a:solidFill>
                  <a:schemeClr val="dk1"/>
                </a:solidFill>
                <a:latin typeface="Arial"/>
                <a:ea typeface="Arial"/>
                <a:cs typeface="Arial"/>
                <a:sym typeface="Arial"/>
              </a:rPr>
              <a:t>name of array</a:t>
            </a:r>
            <a:r>
              <a:rPr b="0" i="0" lang="en-US" sz="2400" u="none" cap="none" strike="noStrike">
                <a:solidFill>
                  <a:schemeClr val="dk1"/>
                </a:solidFill>
                <a:latin typeface="Arial"/>
                <a:ea typeface="Arial"/>
                <a:cs typeface="Arial"/>
                <a:sym typeface="Arial"/>
              </a:rPr>
              <a:t> as function parameter.</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Name contains the base address i.e. (Address of 0th element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Function Body Can Modify </a:t>
            </a:r>
            <a:r>
              <a:rPr b="1" i="0" lang="en-US" sz="2400" u="sng" cap="none" strike="noStrike">
                <a:solidFill>
                  <a:schemeClr val="dk1"/>
                </a:solidFill>
                <a:latin typeface="Arial"/>
                <a:ea typeface="Arial"/>
                <a:cs typeface="Arial"/>
                <a:sym typeface="Arial"/>
              </a:rPr>
              <a:t>Original Value (actual argument).</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Array values are updated in function.</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Values are reflected inside main (calling) function also.</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0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Display elements of array</a:t>
            </a:r>
            <a:endParaRPr/>
          </a:p>
        </p:txBody>
      </p:sp>
      <p:sp>
        <p:nvSpPr>
          <p:cNvPr id="799" name="Google Shape;799;p109"/>
          <p:cNvSpPr txBox="1"/>
          <p:nvPr>
            <p:ph idx="1" type="body"/>
          </p:nvPr>
        </p:nvSpPr>
        <p:spPr>
          <a:xfrm>
            <a:off x="434975" y="1019175"/>
            <a:ext cx="8153400" cy="53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70"/>
              <a:buFont typeface="Arial"/>
              <a:buNone/>
            </a:pPr>
            <a:r>
              <a:rPr b="1" i="0" lang="en-US" sz="2100" u="none" cap="none" strike="noStrike">
                <a:solidFill>
                  <a:srgbClr val="00B050"/>
                </a:solidFill>
                <a:latin typeface="Arial"/>
                <a:ea typeface="Arial"/>
                <a:cs typeface="Arial"/>
                <a:sym typeface="Arial"/>
              </a:rPr>
              <a:t>void Display(int [ ]);</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int main()</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	int A[5]={0,0,0,0,0},i;</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	for(i=0;i&lt;5;i++)</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		scanf("%d", &amp;A[i]);</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	</a:t>
            </a:r>
            <a:r>
              <a:rPr b="1" i="0" lang="en-US" sz="2100" u="none" cap="none" strike="noStrike">
                <a:solidFill>
                  <a:srgbClr val="00B050"/>
                </a:solidFill>
                <a:latin typeface="Arial"/>
                <a:ea typeface="Arial"/>
                <a:cs typeface="Arial"/>
                <a:sym typeface="Arial"/>
              </a:rPr>
              <a:t>Display(A);</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	return 0;</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rgbClr val="00B050"/>
                </a:solidFill>
                <a:latin typeface="Arial"/>
                <a:ea typeface="Arial"/>
                <a:cs typeface="Arial"/>
                <a:sym typeface="Arial"/>
              </a:rPr>
              <a:t>void Display(int B[ ])</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	int i;</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	for(i=0;i&lt;5;i++)</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		printf("%d ",B[i]);</a:t>
            </a:r>
            <a:endParaRPr/>
          </a:p>
          <a:p>
            <a:pPr indent="0" lvl="0" marL="0" marR="0" rtl="0" algn="l">
              <a:spcBef>
                <a:spcPts val="420"/>
              </a:spcBef>
              <a:spcAft>
                <a:spcPts val="0"/>
              </a:spcAft>
              <a:buClr>
                <a:schemeClr val="dk2"/>
              </a:buClr>
              <a:buSzPts val="1470"/>
              <a:buFont typeface="Arial"/>
              <a:buNone/>
            </a:pPr>
            <a:r>
              <a:rPr b="1" i="0" lang="en-US" sz="2100" u="none" cap="none" strike="noStrike">
                <a:solidFill>
                  <a:schemeClr val="dk1"/>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 function </a:t>
            </a:r>
            <a:r>
              <a:rPr b="1" i="0" lang="en-US" sz="2400" u="none" cap="none" strike="noStrike">
                <a:solidFill>
                  <a:schemeClr val="dk1"/>
                </a:solidFill>
                <a:latin typeface="Arial"/>
                <a:ea typeface="Arial"/>
                <a:cs typeface="Arial"/>
                <a:sym typeface="Arial"/>
              </a:rPr>
              <a:t>declaration</a:t>
            </a:r>
            <a:r>
              <a:rPr b="0" i="0" lang="en-US" sz="2400" u="none" cap="none" strike="noStrike">
                <a:solidFill>
                  <a:schemeClr val="dk1"/>
                </a:solidFill>
                <a:latin typeface="Arial"/>
                <a:ea typeface="Arial"/>
                <a:cs typeface="Arial"/>
                <a:sym typeface="Arial"/>
              </a:rPr>
              <a:t> tells the compiler about a function name and how to call the function (how many input parameters it will take and of what type. It also tells what will be the return type).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 actual body of the function can be defined separately.</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Syntax:</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rgbClr val="00B0F0"/>
                </a:solidFill>
                <a:latin typeface="Arial"/>
                <a:ea typeface="Arial"/>
                <a:cs typeface="Arial"/>
                <a:sym typeface="Arial"/>
              </a:rPr>
              <a:t>	return_type function_name(parameter list );</a:t>
            </a:r>
            <a:endParaRPr/>
          </a:p>
          <a:p>
            <a:pPr indent="0" lvl="0" marL="0" marR="0" rtl="0" algn="just">
              <a:spcBef>
                <a:spcPts val="480"/>
              </a:spcBef>
              <a:spcAft>
                <a:spcPts val="0"/>
              </a:spcAft>
              <a:buClr>
                <a:schemeClr val="dk2"/>
              </a:buClr>
              <a:buSzPts val="1680"/>
              <a:buFont typeface="Arial"/>
              <a:buNone/>
            </a:pPr>
            <a:r>
              <a:t/>
            </a:r>
            <a:endParaRPr b="0" i="0" sz="2400" u="none" cap="none" strike="noStrike">
              <a:solidFill>
                <a:srgbClr val="00B0F0"/>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Example:</a:t>
            </a:r>
            <a:endParaRPr/>
          </a:p>
          <a:p>
            <a:pPr indent="0" lvl="0" marL="914400" marR="0" rtl="0" algn="just">
              <a:spcBef>
                <a:spcPts val="480"/>
              </a:spcBef>
              <a:spcAft>
                <a:spcPts val="0"/>
              </a:spcAft>
              <a:buClr>
                <a:schemeClr val="dk2"/>
              </a:buClr>
              <a:buSzPts val="1680"/>
              <a:buFont typeface="Arial"/>
              <a:buNone/>
            </a:pPr>
            <a:r>
              <a:rPr b="0" i="0" lang="en-US" sz="2400" u="none" cap="none" strike="noStrike">
                <a:solidFill>
                  <a:srgbClr val="00B0F0"/>
                </a:solidFill>
                <a:latin typeface="Arial"/>
                <a:ea typeface="Arial"/>
                <a:cs typeface="Arial"/>
                <a:sym typeface="Arial"/>
              </a:rPr>
              <a:t>int sum(int a, int b);</a:t>
            </a:r>
            <a:endParaRPr/>
          </a:p>
          <a:p>
            <a:pPr indent="0" lvl="0" marL="914400" marR="0" rtl="0" algn="just">
              <a:spcBef>
                <a:spcPts val="480"/>
              </a:spcBef>
              <a:spcAft>
                <a:spcPts val="0"/>
              </a:spcAft>
              <a:buClr>
                <a:schemeClr val="dk2"/>
              </a:buClr>
              <a:buSzPts val="1680"/>
              <a:buFont typeface="Arial"/>
              <a:buNone/>
            </a:pPr>
            <a:r>
              <a:rPr b="0" i="0" lang="en-US" sz="2400" u="none" cap="none" strike="noStrike">
                <a:solidFill>
                  <a:srgbClr val="00B0F0"/>
                </a:solidFill>
                <a:latin typeface="Arial"/>
                <a:ea typeface="Arial"/>
                <a:cs typeface="Arial"/>
                <a:sym typeface="Arial"/>
              </a:rPr>
              <a:t>void display(float c, int d, int e);</a:t>
            </a:r>
            <a:endParaRPr/>
          </a:p>
          <a:p>
            <a:pPr indent="-342900" lvl="0" marL="342900" marR="0" rtl="0" algn="just">
              <a:spcBef>
                <a:spcPts val="400"/>
              </a:spcBef>
              <a:spcAft>
                <a:spcPts val="0"/>
              </a:spcAft>
              <a:buClr>
                <a:schemeClr val="dk2"/>
              </a:buClr>
              <a:buSzPts val="1400"/>
              <a:buFont typeface="Arial"/>
              <a:buChar char="●"/>
            </a:pPr>
            <a:r>
              <a:rPr b="1" i="1" lang="en-US" sz="2000" u="none" cap="none" strike="noStrike">
                <a:solidFill>
                  <a:schemeClr val="dk1"/>
                </a:solidFill>
                <a:latin typeface="Arial"/>
                <a:ea typeface="Arial"/>
                <a:cs typeface="Arial"/>
                <a:sym typeface="Arial"/>
              </a:rPr>
              <a:t>Note: </a:t>
            </a:r>
            <a:r>
              <a:rPr b="0" i="1" lang="en-US" sz="2000" u="none" cap="none" strike="noStrike">
                <a:solidFill>
                  <a:schemeClr val="dk1"/>
                </a:solidFill>
                <a:latin typeface="Arial"/>
                <a:ea typeface="Arial"/>
                <a:cs typeface="Arial"/>
                <a:sym typeface="Arial"/>
              </a:rPr>
              <a:t>At the time of function declaration function must be terminated with </a:t>
            </a:r>
            <a:r>
              <a:rPr b="1" i="1" lang="en-US" sz="2000" u="none" cap="none" strike="noStrike">
                <a:solidFill>
                  <a:schemeClr val="dk1"/>
                </a:solidFill>
                <a:latin typeface="Arial"/>
                <a:ea typeface="Arial"/>
                <a:cs typeface="Arial"/>
                <a:sym typeface="Arial"/>
              </a:rPr>
              <a:t>;</a:t>
            </a:r>
            <a:endParaRPr b="0" i="1" sz="2000" u="none" cap="none" strike="noStrike">
              <a:solidFill>
                <a:schemeClr val="dk1"/>
              </a:solidFill>
              <a:latin typeface="Arial"/>
              <a:ea typeface="Arial"/>
              <a:cs typeface="Arial"/>
              <a:sym typeface="Arial"/>
            </a:endParaRPr>
          </a:p>
          <a:p>
            <a:pPr indent="-342900" lvl="0" marL="342900" marR="0" rtl="0" algn="just">
              <a:spcBef>
                <a:spcPts val="400"/>
              </a:spcBef>
              <a:spcAft>
                <a:spcPts val="0"/>
              </a:spcAft>
              <a:buClr>
                <a:schemeClr val="dk2"/>
              </a:buClr>
              <a:buSzPts val="1400"/>
              <a:buFont typeface="Arial"/>
              <a:buChar char="●"/>
            </a:pPr>
            <a:r>
              <a:rPr b="0" i="1" lang="en-US" sz="2000" u="none" cap="none" strike="noStrike">
                <a:solidFill>
                  <a:schemeClr val="dk1"/>
                </a:solidFill>
                <a:latin typeface="Arial"/>
                <a:ea typeface="Arial"/>
                <a:cs typeface="Arial"/>
                <a:sym typeface="Arial"/>
              </a:rPr>
              <a:t>Function prototypes are usually written at the beginning of a program, ahead of any functions (including main()).</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p:txBody>
      </p:sp>
      <p:sp>
        <p:nvSpPr>
          <p:cNvPr id="167" name="Google Shape;167;p1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 Function Prototype/ Declaration</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1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3500" u="none" cap="none" strike="noStrike">
                <a:solidFill>
                  <a:schemeClr val="accent2"/>
                </a:solidFill>
                <a:latin typeface="Times New Roman"/>
                <a:ea typeface="Times New Roman"/>
                <a:cs typeface="Times New Roman"/>
                <a:sym typeface="Times New Roman"/>
              </a:rPr>
              <a:t>Class Exercise- Display elements of array after x index</a:t>
            </a:r>
            <a:endParaRPr/>
          </a:p>
        </p:txBody>
      </p:sp>
      <p:sp>
        <p:nvSpPr>
          <p:cNvPr id="805" name="Google Shape;805;p110"/>
          <p:cNvSpPr txBox="1"/>
          <p:nvPr>
            <p:ph idx="1" type="body"/>
          </p:nvPr>
        </p:nvSpPr>
        <p:spPr>
          <a:xfrm>
            <a:off x="434975" y="1019175"/>
            <a:ext cx="8153400" cy="53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void Display(int [ ],int);</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int main()</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int A[5]={0},i,x;</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for(i=0;i&lt;5;i++)</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scanf("%d", &amp;A[i]);	</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printf("Enter index of array to print elements after it : ");</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scanf("%d",&amp;x);</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Display(A,x);</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return 0;</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void Display(int B[ ],int y)</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int i;</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for(i=y;i&lt;5;i++)</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printf("%d  ",B[i]);</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1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2000" u="none" cap="none" strike="noStrike">
                <a:solidFill>
                  <a:schemeClr val="accent2"/>
                </a:solidFill>
                <a:latin typeface="Times New Roman"/>
                <a:ea typeface="Times New Roman"/>
                <a:cs typeface="Times New Roman"/>
                <a:sym typeface="Times New Roman"/>
              </a:rPr>
              <a:t>Class Exercise- </a:t>
            </a:r>
            <a:r>
              <a:rPr b="1" i="1" lang="en-US" sz="2800" u="none" cap="none" strike="noStrike">
                <a:solidFill>
                  <a:schemeClr val="accent2"/>
                </a:solidFill>
                <a:latin typeface="Times New Roman"/>
                <a:ea typeface="Times New Roman"/>
                <a:cs typeface="Times New Roman"/>
                <a:sym typeface="Times New Roman"/>
              </a:rPr>
              <a:t>Multiply value of each element of array by 3 in a function and display modified array in main function</a:t>
            </a:r>
            <a:endParaRPr/>
          </a:p>
        </p:txBody>
      </p:sp>
      <p:sp>
        <p:nvSpPr>
          <p:cNvPr id="812" name="Google Shape;812;p111"/>
          <p:cNvSpPr txBox="1"/>
          <p:nvPr>
            <p:ph idx="1" type="body"/>
          </p:nvPr>
        </p:nvSpPr>
        <p:spPr>
          <a:xfrm>
            <a:off x="212271" y="1019175"/>
            <a:ext cx="8376104" cy="53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#include&lt;stdio.h&gt;</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modify(int b[3]);</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main()</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arr[3] = {1,2,3},i;</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modify(arr);</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for(i=0;i&lt;3;i++)</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printf("%d",arr[i]);</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modify(int a[3])</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i;</a:t>
            </a:r>
            <a:endParaRPr/>
          </a:p>
          <a:p>
            <a:pPr indent="-49212" lvl="0" marL="5715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for(i=0;i&lt;3;i++)</a:t>
            </a:r>
            <a:endParaRPr/>
          </a:p>
          <a:p>
            <a:pPr indent="-49212" lvl="0" marL="5715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a[i] = a[i]*3;</a:t>
            </a:r>
            <a:endParaRPr/>
          </a:p>
          <a:p>
            <a:pPr indent="-49212" lvl="0" marL="5715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49212" lvl="0" marL="571500" marR="0" rtl="0" algn="l">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49212" lvl="0" marL="571500" marR="0" rtl="0" algn="l">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Output : </a:t>
            </a:r>
            <a:endParaRPr/>
          </a:p>
          <a:p>
            <a:pPr indent="-49212" lvl="0" marL="571500" marR="0" rtl="0" algn="l">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3 6 9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17" st="1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1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C Passing Multi-Dimensional Array</a:t>
            </a:r>
            <a:endParaRPr/>
          </a:p>
        </p:txBody>
      </p:sp>
      <p:sp>
        <p:nvSpPr>
          <p:cNvPr id="818" name="Google Shape;818;p112"/>
          <p:cNvSpPr txBox="1"/>
          <p:nvPr>
            <p:ph idx="1" type="body"/>
          </p:nvPr>
        </p:nvSpPr>
        <p:spPr>
          <a:xfrm>
            <a:off x="0" y="977900"/>
            <a:ext cx="911225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Multi-dimensional arrays are passed to a function in the same way as a single dimensional array. The only difference is that the number of parentheses while declaring a function will increase according to the dimension of the array.</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To pass two-dimensional array to a function as an argument, starting address of memory area reserved is passed as in one dimensional array</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xEl>
                                              <p:pRg end="0" st="0"/>
                                            </p:txEl>
                                          </p:spTgt>
                                        </p:tgtEl>
                                        <p:attrNameLst>
                                          <p:attrName>style.visibility</p:attrName>
                                        </p:attrNameLst>
                                      </p:cBhvr>
                                      <p:to>
                                        <p:strVal val="visible"/>
                                      </p:to>
                                    </p:set>
                                    <p:animEffect filter="fade" transition="in">
                                      <p:cBhvr>
                                        <p:cTn dur="2000"/>
                                        <p:tgtEl>
                                          <p:spTgt spid="8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xEl>
                                              <p:pRg end="1" st="1"/>
                                            </p:txEl>
                                          </p:spTgt>
                                        </p:tgtEl>
                                        <p:attrNameLst>
                                          <p:attrName>style.visibility</p:attrName>
                                        </p:attrNameLst>
                                      </p:cBhvr>
                                      <p:to>
                                        <p:strVal val="visible"/>
                                      </p:to>
                                    </p:set>
                                    <p:animEffect filter="fade" transition="in">
                                      <p:cBhvr>
                                        <p:cTn dur="2000"/>
                                        <p:tgtEl>
                                          <p:spTgt spid="8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xEl>
                                              <p:pRg end="2" st="2"/>
                                            </p:txEl>
                                          </p:spTgt>
                                        </p:tgtEl>
                                        <p:attrNameLst>
                                          <p:attrName>style.visibility</p:attrName>
                                        </p:attrNameLst>
                                      </p:cBhvr>
                                      <p:to>
                                        <p:strVal val="visible"/>
                                      </p:to>
                                    </p:set>
                                    <p:animEffect filter="fade" transition="in">
                                      <p:cBhvr>
                                        <p:cTn dur="2000"/>
                                        <p:tgtEl>
                                          <p:spTgt spid="81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1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2800" u="none" cap="none" strike="noStrike">
                <a:solidFill>
                  <a:schemeClr val="accent2"/>
                </a:solidFill>
                <a:latin typeface="Times New Roman"/>
                <a:ea typeface="Times New Roman"/>
                <a:cs typeface="Times New Roman"/>
                <a:sym typeface="Times New Roman"/>
              </a:rPr>
              <a:t>C Passing Multi-Dimensional Array</a:t>
            </a:r>
            <a:endParaRPr b="1" i="1" sz="2800" u="none" cap="none" strike="noStrike">
              <a:solidFill>
                <a:schemeClr val="accent2"/>
              </a:solidFill>
              <a:latin typeface="Times New Roman"/>
              <a:ea typeface="Times New Roman"/>
              <a:cs typeface="Times New Roman"/>
              <a:sym typeface="Times New Roman"/>
            </a:endParaRPr>
          </a:p>
        </p:txBody>
      </p:sp>
      <p:sp>
        <p:nvSpPr>
          <p:cNvPr id="825" name="Google Shape;825;p113"/>
          <p:cNvSpPr txBox="1"/>
          <p:nvPr>
            <p:ph idx="1" type="body"/>
          </p:nvPr>
        </p:nvSpPr>
        <p:spPr>
          <a:xfrm>
            <a:off x="0" y="1019175"/>
            <a:ext cx="9112250" cy="53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#include &lt;stdio.h&gt;</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void display(int a[ ][2]); </a:t>
            </a:r>
            <a:r>
              <a:rPr b="0" i="0" lang="en-US" sz="1800" u="none" cap="none" strike="noStrike">
                <a:solidFill>
                  <a:srgbClr val="0070C0"/>
                </a:solidFill>
                <a:latin typeface="Arial"/>
                <a:ea typeface="Arial"/>
                <a:cs typeface="Arial"/>
                <a:sym typeface="Arial"/>
              </a:rPr>
              <a:t>/*declaring a function which takes a two dimensional integer array as an argument*/</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int main()</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num[2][2],i,j;</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printf("Enter 2x2 numbers:\n");</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for(i=0 ;i&lt;2 ;i++)</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for(j=0 ;j&lt;2 ;j++){</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scanf("%d",&amp;num[i][j]);</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display(num); </a:t>
            </a:r>
            <a:r>
              <a:rPr b="0" i="0" lang="en-US" sz="2000" u="none" cap="none" strike="noStrike">
                <a:solidFill>
                  <a:srgbClr val="0070C0"/>
                </a:solidFill>
                <a:latin typeface="Arial"/>
                <a:ea typeface="Arial"/>
                <a:cs typeface="Arial"/>
                <a:sym typeface="Arial"/>
              </a:rPr>
              <a:t>//the whole 2D array gets passed to the function display()</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return 0;</a:t>
            </a:r>
            <a:endParaRPr/>
          </a:p>
          <a:p>
            <a:pPr indent="0" lvl="0" marL="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1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2800" u="none" cap="none" strike="noStrike">
                <a:solidFill>
                  <a:schemeClr val="accent2"/>
                </a:solidFill>
                <a:latin typeface="Times New Roman"/>
                <a:ea typeface="Times New Roman"/>
                <a:cs typeface="Times New Roman"/>
                <a:sym typeface="Times New Roman"/>
              </a:rPr>
              <a:t>C Passing Multi-Dimensional Array</a:t>
            </a:r>
            <a:endParaRPr b="1" i="1" sz="2800" u="none" cap="none" strike="noStrike">
              <a:solidFill>
                <a:schemeClr val="accent2"/>
              </a:solidFill>
              <a:latin typeface="Times New Roman"/>
              <a:ea typeface="Times New Roman"/>
              <a:cs typeface="Times New Roman"/>
              <a:sym typeface="Times New Roman"/>
            </a:endParaRPr>
          </a:p>
        </p:txBody>
      </p:sp>
      <p:sp>
        <p:nvSpPr>
          <p:cNvPr id="832" name="Google Shape;832;p114"/>
          <p:cNvSpPr txBox="1"/>
          <p:nvPr>
            <p:ph idx="1" type="body"/>
          </p:nvPr>
        </p:nvSpPr>
        <p:spPr>
          <a:xfrm>
            <a:off x="0" y="1019175"/>
            <a:ext cx="9112250" cy="533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display(int a[ ][2])  </a:t>
            </a:r>
            <a:r>
              <a:rPr b="0" i="0" lang="en-US" sz="2400" u="none" cap="none" strike="noStrike">
                <a:solidFill>
                  <a:srgbClr val="0070C0"/>
                </a:solidFill>
                <a:latin typeface="Arial"/>
                <a:ea typeface="Arial"/>
                <a:cs typeface="Arial"/>
                <a:sym typeface="Arial"/>
              </a:rPr>
              <a:t>//the formal parameter takes an array as argument. </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i,j;</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printf("The matrix is:\n");  </a:t>
            </a:r>
            <a:r>
              <a:rPr b="0" i="0" lang="en-US" sz="2400" u="none" cap="none" strike="noStrike">
                <a:solidFill>
                  <a:srgbClr val="0070C0"/>
                </a:solidFill>
                <a:latin typeface="Arial"/>
                <a:ea typeface="Arial"/>
                <a:cs typeface="Arial"/>
                <a:sym typeface="Arial"/>
              </a:rPr>
              <a:t>//the matrix is displayed using two for loops</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for(i=0 ;i&lt;2 ;i++)</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for(j=0 ;j&lt;2 ;j++)</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printf("%d ",a[i][j]);</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printf("\n");</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1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Adding Functions to the Library</a:t>
            </a:r>
            <a:endParaRPr/>
          </a:p>
        </p:txBody>
      </p:sp>
      <p:sp>
        <p:nvSpPr>
          <p:cNvPr id="838" name="Google Shape;838;p115"/>
          <p:cNvSpPr txBox="1"/>
          <p:nvPr>
            <p:ph idx="1" type="body"/>
          </p:nvPr>
        </p:nvSpPr>
        <p:spPr>
          <a:xfrm>
            <a:off x="0" y="977900"/>
            <a:ext cx="911225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Most of the times we either use the functions present in the standard library or we define our own functions and use them.</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Can we not add our functions to the standard library? And would it make any sense in doing so?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We can add user-defined functions to the library.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0" st="0"/>
                                            </p:txEl>
                                          </p:spTgt>
                                        </p:tgtEl>
                                        <p:attrNameLst>
                                          <p:attrName>style.visibility</p:attrName>
                                        </p:attrNameLst>
                                      </p:cBhvr>
                                      <p:to>
                                        <p:strVal val="visible"/>
                                      </p:to>
                                    </p:set>
                                    <p:animEffect filter="fade" transition="in">
                                      <p:cBhvr>
                                        <p:cTn dur="2000"/>
                                        <p:tgtEl>
                                          <p:spTgt spid="8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1" st="1"/>
                                            </p:txEl>
                                          </p:spTgt>
                                        </p:tgtEl>
                                        <p:attrNameLst>
                                          <p:attrName>style.visibility</p:attrName>
                                        </p:attrNameLst>
                                      </p:cBhvr>
                                      <p:to>
                                        <p:strVal val="visible"/>
                                      </p:to>
                                    </p:set>
                                    <p:animEffect filter="fade" transition="in">
                                      <p:cBhvr>
                                        <p:cTn dur="2000"/>
                                        <p:tgtEl>
                                          <p:spTgt spid="8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2" st="2"/>
                                            </p:txEl>
                                          </p:spTgt>
                                        </p:tgtEl>
                                        <p:attrNameLst>
                                          <p:attrName>style.visibility</p:attrName>
                                        </p:attrNameLst>
                                      </p:cBhvr>
                                      <p:to>
                                        <p:strVal val="visible"/>
                                      </p:to>
                                    </p:set>
                                    <p:animEffect filter="fade" transition="in">
                                      <p:cBhvr>
                                        <p:cTn dur="2000"/>
                                        <p:tgtEl>
                                          <p:spTgt spid="8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3" st="3"/>
                                            </p:txEl>
                                          </p:spTgt>
                                        </p:tgtEl>
                                        <p:attrNameLst>
                                          <p:attrName>style.visibility</p:attrName>
                                        </p:attrNameLst>
                                      </p:cBhvr>
                                      <p:to>
                                        <p:strVal val="visible"/>
                                      </p:to>
                                    </p:set>
                                    <p:animEffect filter="fade" transition="in">
                                      <p:cBhvr>
                                        <p:cTn dur="2000"/>
                                        <p:tgtEl>
                                          <p:spTgt spid="8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4" st="4"/>
                                            </p:txEl>
                                          </p:spTgt>
                                        </p:tgtEl>
                                        <p:attrNameLst>
                                          <p:attrName>style.visibility</p:attrName>
                                        </p:attrNameLst>
                                      </p:cBhvr>
                                      <p:to>
                                        <p:strVal val="visible"/>
                                      </p:to>
                                    </p:set>
                                    <p:animEffect filter="fade" transition="in">
                                      <p:cBhvr>
                                        <p:cTn dur="2000"/>
                                        <p:tgtEl>
                                          <p:spTgt spid="83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1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#define: Macro definition</a:t>
            </a:r>
            <a:endParaRPr/>
          </a:p>
        </p:txBody>
      </p:sp>
      <p:sp>
        <p:nvSpPr>
          <p:cNvPr id="844" name="Google Shape;844;p116"/>
          <p:cNvSpPr txBox="1"/>
          <p:nvPr>
            <p:ph idx="1" type="body"/>
          </p:nvPr>
        </p:nvSpPr>
        <p:spPr>
          <a:xfrm>
            <a:off x="0" y="788988"/>
            <a:ext cx="8763000" cy="5635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2"/>
              </a:buClr>
              <a:buSzPts val="1540"/>
              <a:buFont typeface="Arial"/>
              <a:buChar char="●"/>
            </a:pPr>
            <a:r>
              <a:rPr b="1" i="0" lang="en-US" sz="2200" u="none" cap="none" strike="noStrike">
                <a:solidFill>
                  <a:schemeClr val="dk1"/>
                </a:solidFill>
                <a:latin typeface="Arial"/>
                <a:ea typeface="Arial"/>
                <a:cs typeface="Arial"/>
                <a:sym typeface="Arial"/>
              </a:rPr>
              <a:t>Preprocessor directive in the following form:</a:t>
            </a:r>
            <a:endParaRPr/>
          </a:p>
          <a:p>
            <a:pPr indent="-342900" lvl="0" marL="342900" marR="0" rtl="0" algn="l">
              <a:lnSpc>
                <a:spcPct val="150000"/>
              </a:lnSpc>
              <a:spcBef>
                <a:spcPts val="440"/>
              </a:spcBef>
              <a:spcAft>
                <a:spcPts val="0"/>
              </a:spcAft>
              <a:buClr>
                <a:schemeClr val="dk2"/>
              </a:buClr>
              <a:buSzPts val="1540"/>
              <a:buFont typeface="Arial"/>
              <a:buNone/>
            </a:pPr>
            <a:r>
              <a:rPr b="1" i="0" lang="en-US" sz="2200" u="none" cap="none" strike="noStrike">
                <a:solidFill>
                  <a:schemeClr val="dk1"/>
                </a:solidFill>
                <a:latin typeface="Arial"/>
                <a:ea typeface="Arial"/>
                <a:cs typeface="Arial"/>
                <a:sym typeface="Arial"/>
              </a:rPr>
              <a:t>		#define string1 string2</a:t>
            </a:r>
            <a:endParaRPr/>
          </a:p>
          <a:p>
            <a:pPr indent="-342900" lvl="0" marL="342900" marR="0" rtl="0" algn="l">
              <a:lnSpc>
                <a:spcPct val="150000"/>
              </a:lnSpc>
              <a:spcBef>
                <a:spcPts val="440"/>
              </a:spcBef>
              <a:spcAft>
                <a:spcPts val="0"/>
              </a:spcAft>
              <a:buClr>
                <a:schemeClr val="dk2"/>
              </a:buClr>
              <a:buSzPts val="1540"/>
              <a:buFont typeface="Arial"/>
              <a:buChar char="●"/>
            </a:pPr>
            <a:r>
              <a:rPr b="1" i="0" lang="en-US" sz="2200" u="none" cap="none" strike="noStrike">
                <a:solidFill>
                  <a:schemeClr val="dk1"/>
                </a:solidFill>
                <a:latin typeface="Arial"/>
                <a:ea typeface="Arial"/>
                <a:cs typeface="Arial"/>
                <a:sym typeface="Arial"/>
              </a:rPr>
              <a:t>Replaces string1 by string2 wherever it occurs before compilation. For example,</a:t>
            </a:r>
            <a:endParaRPr/>
          </a:p>
          <a:p>
            <a:pPr indent="-342900" lvl="0" marL="342900" marR="0" rtl="0" algn="l">
              <a:lnSpc>
                <a:spcPct val="150000"/>
              </a:lnSpc>
              <a:spcBef>
                <a:spcPts val="440"/>
              </a:spcBef>
              <a:spcAft>
                <a:spcPts val="0"/>
              </a:spcAft>
              <a:buClr>
                <a:schemeClr val="dk2"/>
              </a:buClr>
              <a:buSzPts val="1540"/>
              <a:buFont typeface="Arial"/>
              <a:buNone/>
            </a:pPr>
            <a:r>
              <a:rPr b="1" i="0" lang="en-US" sz="2200" u="none" cap="none" strike="noStrike">
                <a:solidFill>
                  <a:schemeClr val="dk1"/>
                </a:solidFill>
                <a:latin typeface="Arial"/>
                <a:ea typeface="Arial"/>
                <a:cs typeface="Arial"/>
                <a:sym typeface="Arial"/>
              </a:rPr>
              <a:t>		#define PI 3.1415926</a:t>
            </a:r>
            <a:endParaRPr b="0" i="0" sz="2200" u="none" cap="none" strike="noStrike">
              <a:solidFill>
                <a:schemeClr val="dk1"/>
              </a:solidFill>
              <a:latin typeface="Arial"/>
              <a:ea typeface="Arial"/>
              <a:cs typeface="Arial"/>
              <a:sym typeface="Arial"/>
            </a:endParaRPr>
          </a:p>
        </p:txBody>
      </p:sp>
      <p:pic>
        <p:nvPicPr>
          <p:cNvPr id="845" name="Google Shape;845;p116"/>
          <p:cNvPicPr preferRelativeResize="0"/>
          <p:nvPr/>
        </p:nvPicPr>
        <p:blipFill rotWithShape="1">
          <a:blip r:embed="rId3">
            <a:alphaModFix/>
          </a:blip>
          <a:srcRect b="11588" l="0" r="0" t="0"/>
          <a:stretch/>
        </p:blipFill>
        <p:spPr>
          <a:xfrm>
            <a:off x="892175" y="3210152"/>
            <a:ext cx="7451725" cy="36478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xEl>
                                              <p:pRg end="0" st="0"/>
                                            </p:txEl>
                                          </p:spTgt>
                                        </p:tgtEl>
                                        <p:attrNameLst>
                                          <p:attrName>style.visibility</p:attrName>
                                        </p:attrNameLst>
                                      </p:cBhvr>
                                      <p:to>
                                        <p:strVal val="visible"/>
                                      </p:to>
                                    </p:set>
                                    <p:animEffect filter="fade" transition="in">
                                      <p:cBhvr>
                                        <p:cTn dur="2000"/>
                                        <p:tgtEl>
                                          <p:spTgt spid="8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xEl>
                                              <p:pRg end="1" st="1"/>
                                            </p:txEl>
                                          </p:spTgt>
                                        </p:tgtEl>
                                        <p:attrNameLst>
                                          <p:attrName>style.visibility</p:attrName>
                                        </p:attrNameLst>
                                      </p:cBhvr>
                                      <p:to>
                                        <p:strVal val="visible"/>
                                      </p:to>
                                    </p:set>
                                    <p:animEffect filter="fade" transition="in">
                                      <p:cBhvr>
                                        <p:cTn dur="2000"/>
                                        <p:tgtEl>
                                          <p:spTgt spid="8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xEl>
                                              <p:pRg end="2" st="2"/>
                                            </p:txEl>
                                          </p:spTgt>
                                        </p:tgtEl>
                                        <p:attrNameLst>
                                          <p:attrName>style.visibility</p:attrName>
                                        </p:attrNameLst>
                                      </p:cBhvr>
                                      <p:to>
                                        <p:strVal val="visible"/>
                                      </p:to>
                                    </p:set>
                                    <p:animEffect filter="fade" transition="in">
                                      <p:cBhvr>
                                        <p:cTn dur="2000"/>
                                        <p:tgtEl>
                                          <p:spTgt spid="8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xEl>
                                              <p:pRg end="3" st="3"/>
                                            </p:txEl>
                                          </p:spTgt>
                                        </p:tgtEl>
                                        <p:attrNameLst>
                                          <p:attrName>style.visibility</p:attrName>
                                        </p:attrNameLst>
                                      </p:cBhvr>
                                      <p:to>
                                        <p:strVal val="visible"/>
                                      </p:to>
                                    </p:set>
                                    <p:animEffect filter="fade" transition="in">
                                      <p:cBhvr>
                                        <p:cTn dur="2000"/>
                                        <p:tgtEl>
                                          <p:spTgt spid="8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2000"/>
                                        <p:tgtEl>
                                          <p:spTgt spid="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1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#define with arguments</a:t>
            </a:r>
            <a:endParaRPr/>
          </a:p>
        </p:txBody>
      </p:sp>
      <p:pic>
        <p:nvPicPr>
          <p:cNvPr id="851" name="Google Shape;851;p117"/>
          <p:cNvPicPr preferRelativeResize="0"/>
          <p:nvPr/>
        </p:nvPicPr>
        <p:blipFill rotWithShape="1">
          <a:blip r:embed="rId3">
            <a:alphaModFix/>
          </a:blip>
          <a:srcRect b="0" l="0" r="0" t="0"/>
          <a:stretch/>
        </p:blipFill>
        <p:spPr>
          <a:xfrm>
            <a:off x="0" y="1033463"/>
            <a:ext cx="8859838" cy="55880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1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Core Dump (Segmentation fault) in C</a:t>
            </a:r>
            <a:endParaRPr b="1" i="1" sz="4400" u="none" cap="none" strike="noStrike">
              <a:solidFill>
                <a:schemeClr val="accent2"/>
              </a:solidFill>
              <a:latin typeface="Times New Roman"/>
              <a:ea typeface="Times New Roman"/>
              <a:cs typeface="Times New Roman"/>
              <a:sym typeface="Times New Roman"/>
            </a:endParaRPr>
          </a:p>
        </p:txBody>
      </p:sp>
      <p:sp>
        <p:nvSpPr>
          <p:cNvPr id="858" name="Google Shape;858;p118"/>
          <p:cNvSpPr txBox="1"/>
          <p:nvPr>
            <p:ph idx="1" type="body"/>
          </p:nvPr>
        </p:nvSpPr>
        <p:spPr>
          <a:xfrm>
            <a:off x="146957" y="1012371"/>
            <a:ext cx="8965293" cy="5617029"/>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Core Dump/Segmentation fault is a specific kind of error caused by accessing memory that “does not belong to you.”</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When you run your program and the system reports a "segmentation violation," it means your program has attempted to access an area of memory that it is not allowed to access.</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When a piece of code tries to do read and write operation in a read only location in memory or freed block of memory, it is known as core dump.</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It is an error indicating memory corruption.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1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Common causes of this problem:</a:t>
            </a:r>
            <a:endParaRPr/>
          </a:p>
        </p:txBody>
      </p:sp>
      <p:sp>
        <p:nvSpPr>
          <p:cNvPr id="865" name="Google Shape;865;p119"/>
          <p:cNvSpPr txBox="1"/>
          <p:nvPr>
            <p:ph idx="1" type="body"/>
          </p:nvPr>
        </p:nvSpPr>
        <p:spPr>
          <a:xfrm>
            <a:off x="146957" y="1012371"/>
            <a:ext cx="8965293" cy="561702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Creating a very large array.</a:t>
            </a:r>
            <a:endParaRPr/>
          </a:p>
          <a:p>
            <a:pPr indent="-236220" lvl="0" marL="342900" marR="0" rtl="0" algn="l">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Declaring the array as int arr [n]; 	// size undefined </a:t>
            </a:r>
            <a:endParaRPr/>
          </a:p>
          <a:p>
            <a:pPr indent="-236220" lvl="0" marL="342900" marR="0" rtl="0" algn="l">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Accessing out of array index bounds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1" marL="342900" marR="0" rtl="0" algn="just">
              <a:spcBef>
                <a:spcPts val="0"/>
              </a:spcBef>
              <a:spcAft>
                <a:spcPts val="0"/>
              </a:spcAft>
              <a:buClr>
                <a:schemeClr val="dk2"/>
              </a:buClr>
              <a:buSzPts val="1540"/>
              <a:buFont typeface="Arial"/>
              <a:buChar char="●"/>
            </a:pPr>
            <a:r>
              <a:rPr b="1" i="0" lang="en-US" sz="2200" u="none" cap="none" strike="noStrike">
                <a:solidFill>
                  <a:schemeClr val="dk1"/>
                </a:solidFill>
                <a:latin typeface="Arial"/>
                <a:ea typeface="Arial"/>
                <a:cs typeface="Arial"/>
                <a:sym typeface="Arial"/>
              </a:rPr>
              <a:t>Return Type</a:t>
            </a:r>
            <a:r>
              <a:rPr b="0" i="0" lang="en-US" sz="2200" u="none" cap="none" strike="noStrike">
                <a:solidFill>
                  <a:schemeClr val="dk1"/>
                </a:solidFill>
                <a:latin typeface="Arial"/>
                <a:ea typeface="Arial"/>
                <a:cs typeface="Arial"/>
                <a:sym typeface="Arial"/>
              </a:rPr>
              <a:t> − A function may return a value. The </a:t>
            </a:r>
            <a:r>
              <a:rPr b="1" i="0" lang="en-US" sz="2200" u="none" cap="none" strike="noStrike">
                <a:solidFill>
                  <a:schemeClr val="dk1"/>
                </a:solidFill>
                <a:latin typeface="Arial"/>
                <a:ea typeface="Arial"/>
                <a:cs typeface="Arial"/>
                <a:sym typeface="Arial"/>
              </a:rPr>
              <a:t>return_type</a:t>
            </a:r>
            <a:r>
              <a:rPr b="0" i="0" lang="en-US" sz="2200" u="none" cap="none" strike="noStrike">
                <a:solidFill>
                  <a:schemeClr val="dk1"/>
                </a:solidFill>
                <a:latin typeface="Arial"/>
                <a:ea typeface="Arial"/>
                <a:cs typeface="Arial"/>
                <a:sym typeface="Arial"/>
              </a:rPr>
              <a:t> is the data type of the value the function returns. Some functions perform the desired operations without returning a value. In this case, the return_type is the keyword </a:t>
            </a:r>
            <a:r>
              <a:rPr b="1" i="0" lang="en-US" sz="2200" u="none" cap="none" strike="noStrike">
                <a:solidFill>
                  <a:schemeClr val="dk1"/>
                </a:solidFill>
                <a:latin typeface="Arial"/>
                <a:ea typeface="Arial"/>
                <a:cs typeface="Arial"/>
                <a:sym typeface="Arial"/>
              </a:rPr>
              <a:t>void</a:t>
            </a:r>
            <a:r>
              <a:rPr b="0" i="0" lang="en-US" sz="2200" u="none" cap="none" strike="noStrike">
                <a:solidFill>
                  <a:schemeClr val="dk1"/>
                </a:solidFill>
                <a:latin typeface="Arial"/>
                <a:ea typeface="Arial"/>
                <a:cs typeface="Arial"/>
                <a:sym typeface="Arial"/>
              </a:rPr>
              <a:t>. </a:t>
            </a:r>
            <a:r>
              <a:rPr b="0" i="0" lang="en-US" sz="2200" u="none" cap="none" strike="noStrike">
                <a:solidFill>
                  <a:srgbClr val="00B050"/>
                </a:solidFill>
                <a:latin typeface="Arial"/>
                <a:ea typeface="Arial"/>
                <a:cs typeface="Arial"/>
                <a:sym typeface="Arial"/>
              </a:rPr>
              <a:t>(default is </a:t>
            </a:r>
            <a:r>
              <a:rPr b="1" i="0" lang="en-US" sz="2200" u="none" cap="none" strike="noStrike">
                <a:solidFill>
                  <a:srgbClr val="00B050"/>
                </a:solidFill>
                <a:latin typeface="Arial"/>
                <a:ea typeface="Arial"/>
                <a:cs typeface="Arial"/>
                <a:sym typeface="Arial"/>
              </a:rPr>
              <a:t>int</a:t>
            </a:r>
            <a:r>
              <a:rPr b="0" i="0" lang="en-US" sz="2200" u="none" cap="none" strike="noStrike">
                <a:solidFill>
                  <a:srgbClr val="00B050"/>
                </a:solidFill>
                <a:latin typeface="Arial"/>
                <a:ea typeface="Arial"/>
                <a:cs typeface="Arial"/>
                <a:sym typeface="Arial"/>
              </a:rPr>
              <a:t>).</a:t>
            </a:r>
            <a:endParaRPr/>
          </a:p>
          <a:p>
            <a:pPr indent="-245109" lvl="1" marL="342900" marR="0" rtl="0" algn="just">
              <a:spcBef>
                <a:spcPts val="440"/>
              </a:spcBef>
              <a:spcAft>
                <a:spcPts val="0"/>
              </a:spcAft>
              <a:buClr>
                <a:schemeClr val="dk2"/>
              </a:buClr>
              <a:buSzPts val="1540"/>
              <a:buFont typeface="Arial"/>
              <a:buNone/>
            </a:pPr>
            <a:r>
              <a:t/>
            </a:r>
            <a:endParaRPr b="0" i="0" sz="2200" u="none" cap="none" strike="noStrike">
              <a:solidFill>
                <a:schemeClr val="dk1"/>
              </a:solidFill>
              <a:latin typeface="Arial"/>
              <a:ea typeface="Arial"/>
              <a:cs typeface="Arial"/>
              <a:sym typeface="Arial"/>
            </a:endParaRPr>
          </a:p>
          <a:p>
            <a:pPr indent="-342900" lvl="0" marL="342900" marR="0" rtl="0" algn="just">
              <a:spcBef>
                <a:spcPts val="440"/>
              </a:spcBef>
              <a:spcAft>
                <a:spcPts val="0"/>
              </a:spcAft>
              <a:buClr>
                <a:schemeClr val="dk2"/>
              </a:buClr>
              <a:buSzPts val="1540"/>
              <a:buFont typeface="Arial"/>
              <a:buChar char="●"/>
            </a:pPr>
            <a:r>
              <a:rPr b="1" i="0" lang="en-US" sz="2200" u="none" cap="none" strike="noStrike">
                <a:solidFill>
                  <a:schemeClr val="dk1"/>
                </a:solidFill>
                <a:latin typeface="Arial"/>
                <a:ea typeface="Arial"/>
                <a:cs typeface="Arial"/>
                <a:sym typeface="Arial"/>
              </a:rPr>
              <a:t>Function Name</a:t>
            </a:r>
            <a:r>
              <a:rPr b="0" i="0" lang="en-US" sz="2200" u="none" cap="none" strike="noStrike">
                <a:solidFill>
                  <a:schemeClr val="dk1"/>
                </a:solidFill>
                <a:latin typeface="Arial"/>
                <a:ea typeface="Arial"/>
                <a:cs typeface="Arial"/>
                <a:sym typeface="Arial"/>
              </a:rPr>
              <a:t> − This is the actual name of the function. The function name and the parameter list together constitute the function signature. </a:t>
            </a:r>
            <a:r>
              <a:rPr b="0" i="0" lang="en-US" sz="2200" u="none" cap="none" strike="noStrike">
                <a:solidFill>
                  <a:srgbClr val="00B050"/>
                </a:solidFill>
                <a:latin typeface="Arial"/>
                <a:ea typeface="Arial"/>
                <a:cs typeface="Arial"/>
                <a:sym typeface="Arial"/>
              </a:rPr>
              <a:t>Can be any valid identifier.</a:t>
            </a:r>
            <a:endParaRPr/>
          </a:p>
          <a:p>
            <a:pPr indent="-245109" lvl="0" marL="342900" marR="0" rtl="0" algn="just">
              <a:spcBef>
                <a:spcPts val="440"/>
              </a:spcBef>
              <a:spcAft>
                <a:spcPts val="0"/>
              </a:spcAft>
              <a:buClr>
                <a:schemeClr val="dk2"/>
              </a:buClr>
              <a:buSzPts val="1540"/>
              <a:buFont typeface="Arial"/>
              <a:buNone/>
            </a:pPr>
            <a:r>
              <a:t/>
            </a:r>
            <a:endParaRPr b="0" i="0" sz="2200" u="none" cap="none" strike="noStrike">
              <a:solidFill>
                <a:schemeClr val="dk1"/>
              </a:solidFill>
              <a:latin typeface="Arial"/>
              <a:ea typeface="Arial"/>
              <a:cs typeface="Arial"/>
              <a:sym typeface="Arial"/>
            </a:endParaRPr>
          </a:p>
          <a:p>
            <a:pPr indent="-342900" lvl="0" marL="342900" marR="0" rtl="0" algn="just">
              <a:spcBef>
                <a:spcPts val="440"/>
              </a:spcBef>
              <a:spcAft>
                <a:spcPts val="0"/>
              </a:spcAft>
              <a:buClr>
                <a:schemeClr val="dk2"/>
              </a:buClr>
              <a:buSzPts val="1540"/>
              <a:buFont typeface="Arial"/>
              <a:buChar char="●"/>
            </a:pPr>
            <a:r>
              <a:rPr b="1" i="0" lang="en-US" sz="2200" u="none" cap="none" strike="noStrike">
                <a:solidFill>
                  <a:schemeClr val="dk1"/>
                </a:solidFill>
                <a:latin typeface="Arial"/>
                <a:ea typeface="Arial"/>
                <a:cs typeface="Arial"/>
                <a:sym typeface="Arial"/>
              </a:rPr>
              <a:t>Parameters/ Arguments</a:t>
            </a:r>
            <a:r>
              <a:rPr b="0" i="0" lang="en-US" sz="2200" u="none" cap="none" strike="noStrike">
                <a:solidFill>
                  <a:schemeClr val="dk1"/>
                </a:solidFill>
                <a:latin typeface="Arial"/>
                <a:ea typeface="Arial"/>
                <a:cs typeface="Arial"/>
                <a:sym typeface="Arial"/>
              </a:rPr>
              <a:t> − This is a value which is pass in function at the time of calling of function. A parameter is like a placeholder. When a function is invoked, you pass a value to the parameter. This value is referred to as</a:t>
            </a:r>
            <a:r>
              <a:rPr b="0" i="0" lang="en-US" sz="2200" u="none" cap="none" strike="noStrike">
                <a:solidFill>
                  <a:srgbClr val="00B050"/>
                </a:solidFill>
                <a:latin typeface="Arial"/>
                <a:ea typeface="Arial"/>
                <a:cs typeface="Arial"/>
                <a:sym typeface="Arial"/>
              </a:rPr>
              <a:t> actual parameter or argument. </a:t>
            </a:r>
            <a:r>
              <a:rPr b="0" i="0" lang="en-US" sz="2200" u="none" cap="none" strike="noStrike">
                <a:solidFill>
                  <a:schemeClr val="dk1"/>
                </a:solidFill>
                <a:latin typeface="Arial"/>
                <a:ea typeface="Arial"/>
                <a:cs typeface="Arial"/>
                <a:sym typeface="Arial"/>
              </a:rPr>
              <a:t>The parameter list refers to the type, order, and number of the parameters of a function. </a:t>
            </a:r>
            <a:r>
              <a:rPr b="0" i="0" lang="en-US" sz="2200" u="none" cap="none" strike="noStrike">
                <a:solidFill>
                  <a:srgbClr val="00B050"/>
                </a:solidFill>
                <a:latin typeface="Arial"/>
                <a:ea typeface="Arial"/>
                <a:cs typeface="Arial"/>
                <a:sym typeface="Arial"/>
              </a:rPr>
              <a:t>Parameter names are not important in function declaration only their type is required. </a:t>
            </a:r>
            <a:r>
              <a:rPr b="0" i="0" lang="en-US" sz="2200" u="none" cap="none" strike="noStrike">
                <a:solidFill>
                  <a:srgbClr val="00B0F0"/>
                </a:solidFill>
                <a:latin typeface="Arial"/>
                <a:ea typeface="Arial"/>
                <a:cs typeface="Arial"/>
                <a:sym typeface="Arial"/>
              </a:rPr>
              <a:t>int sum(int, int);</a:t>
            </a:r>
            <a:endParaRPr/>
          </a:p>
          <a:p>
            <a:pPr indent="-245109" lvl="0" marL="342900" marR="0" rtl="0" algn="just">
              <a:spcBef>
                <a:spcPts val="440"/>
              </a:spcBef>
              <a:spcAft>
                <a:spcPts val="0"/>
              </a:spcAft>
              <a:buClr>
                <a:schemeClr val="dk2"/>
              </a:buClr>
              <a:buSzPts val="1540"/>
              <a:buFont typeface="Arial"/>
              <a:buNone/>
            </a:pPr>
            <a:r>
              <a:t/>
            </a:r>
            <a:endParaRPr b="0" i="0" sz="2200" u="none" cap="none" strike="noStrike">
              <a:solidFill>
                <a:srgbClr val="00B050"/>
              </a:solidFill>
              <a:latin typeface="Arial"/>
              <a:ea typeface="Arial"/>
              <a:cs typeface="Arial"/>
              <a:sym typeface="Arial"/>
            </a:endParaRPr>
          </a:p>
          <a:p>
            <a:pPr indent="0" lvl="0" marL="0" marR="0" rtl="0" algn="just">
              <a:spcBef>
                <a:spcPts val="440"/>
              </a:spcBef>
              <a:spcAft>
                <a:spcPts val="0"/>
              </a:spcAft>
              <a:buClr>
                <a:schemeClr val="dk2"/>
              </a:buClr>
              <a:buSzPts val="1540"/>
              <a:buFont typeface="Arial"/>
              <a:buNone/>
            </a:pPr>
            <a:r>
              <a:t/>
            </a:r>
            <a:endParaRPr b="0" i="0" sz="2200" u="none" cap="none" strike="noStrike">
              <a:solidFill>
                <a:srgbClr val="00B0F0"/>
              </a:solidFill>
              <a:latin typeface="Arial"/>
              <a:ea typeface="Arial"/>
              <a:cs typeface="Arial"/>
              <a:sym typeface="Arial"/>
            </a:endParaRPr>
          </a:p>
          <a:p>
            <a:pPr indent="0" lvl="0" marL="0" marR="0" rtl="0" algn="just">
              <a:spcBef>
                <a:spcPts val="440"/>
              </a:spcBef>
              <a:spcAft>
                <a:spcPts val="0"/>
              </a:spcAft>
              <a:buClr>
                <a:schemeClr val="dk2"/>
              </a:buClr>
              <a:buSzPts val="1540"/>
              <a:buFont typeface="Arial"/>
              <a:buNone/>
            </a:pPr>
            <a:r>
              <a:t/>
            </a:r>
            <a:endParaRPr b="0" i="0" sz="2200" u="none" cap="none" strike="noStrike">
              <a:solidFill>
                <a:srgbClr val="00B0F0"/>
              </a:solidFill>
              <a:latin typeface="Arial"/>
              <a:ea typeface="Arial"/>
              <a:cs typeface="Arial"/>
              <a:sym typeface="Arial"/>
            </a:endParaRPr>
          </a:p>
        </p:txBody>
      </p:sp>
      <p:sp>
        <p:nvSpPr>
          <p:cNvPr id="174" name="Google Shape;174;p1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 Function Prototype/ Declaration</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2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Common causes of this problem:</a:t>
            </a:r>
            <a:endParaRPr/>
          </a:p>
        </p:txBody>
      </p:sp>
      <p:sp>
        <p:nvSpPr>
          <p:cNvPr id="872" name="Google Shape;872;p120"/>
          <p:cNvSpPr txBox="1"/>
          <p:nvPr>
            <p:ph idx="1" type="body"/>
          </p:nvPr>
        </p:nvSpPr>
        <p:spPr>
          <a:xfrm>
            <a:off x="146957" y="1012371"/>
            <a:ext cx="8965293" cy="5617029"/>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Improper format control string in printf or scanf statements</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Forgetting to use "&amp;" on the arguments to scanf</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Accessing beyond the bounds of an array</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Failure to initialize a pointer before accessing it</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Incorrect use of the "&amp;" (address of) and "*" (dereferencing) operators</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Modifying a string literal</a:t>
            </a:r>
            <a:endParaRPr/>
          </a:p>
          <a:p>
            <a:pPr indent="-342900" lvl="0" marL="342900" rtl="0" algn="l">
              <a:spcBef>
                <a:spcPts val="480"/>
              </a:spcBef>
              <a:spcAft>
                <a:spcPts val="0"/>
              </a:spcAft>
              <a:buSzPts val="1680"/>
              <a:buChar char="●"/>
            </a:pPr>
            <a:r>
              <a:rPr b="0" i="0" lang="en-US" sz="2400" u="none" cap="none" strike="noStrike">
                <a:solidFill>
                  <a:schemeClr val="dk1"/>
                </a:solidFill>
                <a:latin typeface="Arial"/>
                <a:ea typeface="Arial"/>
                <a:cs typeface="Arial"/>
                <a:sym typeface="Arial"/>
              </a:rPr>
              <a:t>Accessing an address that is freed </a:t>
            </a:r>
            <a:br>
              <a:rPr b="0" i="0" lang="en-US"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2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Warning: the `gets' function is dangerous and should not be used.</a:t>
            </a:r>
            <a:endParaRPr/>
          </a:p>
        </p:txBody>
      </p:sp>
      <p:sp>
        <p:nvSpPr>
          <p:cNvPr id="879" name="Google Shape;879;p121"/>
          <p:cNvSpPr txBox="1"/>
          <p:nvPr>
            <p:ph idx="1" type="body"/>
          </p:nvPr>
        </p:nvSpPr>
        <p:spPr>
          <a:xfrm>
            <a:off x="146957" y="1012371"/>
            <a:ext cx="8965293" cy="5617029"/>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This means that if the string read from the user is longer than the memory allocated to hold that string, it would try to write past that memory which would most likely lead to your program crashing because of segmentation fault (since you are using storage not allocated to the process).</a:t>
            </a:r>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It doesn't have an array length/count parameter that it takes.</a:t>
            </a:r>
            <a:endParaRPr/>
          </a:p>
          <a:p>
            <a:pPr indent="-240665" lvl="0" marL="342900" marR="0" rtl="0" algn="just">
              <a:spcBef>
                <a:spcPts val="460"/>
              </a:spcBef>
              <a:spcAft>
                <a:spcPts val="0"/>
              </a:spcAft>
              <a:buClr>
                <a:schemeClr val="dk2"/>
              </a:buClr>
              <a:buSzPts val="1610"/>
              <a:buFont typeface="Arial"/>
              <a:buNone/>
            </a:pPr>
            <a:r>
              <a:t/>
            </a:r>
            <a:endParaRPr b="0" i="0" sz="2300" u="none" cap="none" strike="noStrike">
              <a:solidFill>
                <a:schemeClr val="dk1"/>
              </a:solidFill>
              <a:latin typeface="Arial"/>
              <a:ea typeface="Arial"/>
              <a:cs typeface="Arial"/>
              <a:sym typeface="Arial"/>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If you have code like this:</a:t>
            </a:r>
            <a:endParaRPr/>
          </a:p>
          <a:p>
            <a:pPr indent="0" lvl="0" marL="342900" marR="0" rtl="0" algn="just">
              <a:spcBef>
                <a:spcPts val="460"/>
              </a:spcBef>
              <a:spcAft>
                <a:spcPts val="0"/>
              </a:spcAft>
              <a:buClr>
                <a:schemeClr val="dk2"/>
              </a:buClr>
              <a:buSzPts val="1610"/>
              <a:buFont typeface="Arial"/>
              <a:buNone/>
            </a:pPr>
            <a:r>
              <a:rPr b="0" i="0" lang="en-US" sz="2300" u="none" cap="none" strike="noStrike">
                <a:solidFill>
                  <a:srgbClr val="00B050"/>
                </a:solidFill>
                <a:latin typeface="Arial"/>
                <a:ea typeface="Arial"/>
                <a:cs typeface="Arial"/>
                <a:sym typeface="Arial"/>
              </a:rPr>
              <a:t>char s[10]; </a:t>
            </a:r>
            <a:endParaRPr/>
          </a:p>
          <a:p>
            <a:pPr indent="0" lvl="0" marL="342900" marR="0" rtl="0" algn="just">
              <a:spcBef>
                <a:spcPts val="460"/>
              </a:spcBef>
              <a:spcAft>
                <a:spcPts val="0"/>
              </a:spcAft>
              <a:buClr>
                <a:schemeClr val="dk2"/>
              </a:buClr>
              <a:buSzPts val="1610"/>
              <a:buFont typeface="Arial"/>
              <a:buNone/>
            </a:pPr>
            <a:r>
              <a:rPr b="0" i="0" lang="en-US" sz="2300" u="none" cap="none" strike="noStrike">
                <a:solidFill>
                  <a:srgbClr val="00B050"/>
                </a:solidFill>
                <a:latin typeface="Arial"/>
                <a:ea typeface="Arial"/>
                <a:cs typeface="Arial"/>
                <a:sym typeface="Arial"/>
              </a:rPr>
              <a:t>gets( s );</a:t>
            </a:r>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and you type in more than 10 characters when the program is run, you will overflow the buffer(memory) because gets() will continue to store characters past the end of the buffer, causing undefined behavior. The gets() function has no means of preventing you typing the characters and so should be avoided.</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2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Warning: the `gets' function is dangerous and should not be used.</a:t>
            </a:r>
            <a:endParaRPr/>
          </a:p>
        </p:txBody>
      </p:sp>
      <p:sp>
        <p:nvSpPr>
          <p:cNvPr id="886" name="Google Shape;886;p122"/>
          <p:cNvSpPr txBox="1"/>
          <p:nvPr>
            <p:ph idx="1" type="body"/>
          </p:nvPr>
        </p:nvSpPr>
        <p:spPr>
          <a:xfrm>
            <a:off x="1" y="1012371"/>
            <a:ext cx="9112250" cy="5617029"/>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 order to use ’gets’ safely, you have to know exactly how many characters you will be reading, so that you can make your buffer large enough.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Instead you should use </a:t>
            </a:r>
            <a:r>
              <a:rPr b="0" i="0" lang="en-US" sz="2400" u="none" cap="none" strike="noStrike">
                <a:solidFill>
                  <a:srgbClr val="00B050"/>
                </a:solidFill>
                <a:latin typeface="Arial"/>
                <a:ea typeface="Arial"/>
                <a:cs typeface="Arial"/>
                <a:sym typeface="Arial"/>
              </a:rPr>
              <a:t>fgets(), </a:t>
            </a:r>
            <a:r>
              <a:rPr b="0" i="0" lang="en-US" sz="2400" u="none" cap="none" strike="noStrike">
                <a:solidFill>
                  <a:schemeClr val="dk1"/>
                </a:solidFill>
                <a:latin typeface="Arial"/>
                <a:ea typeface="Arial"/>
                <a:cs typeface="Arial"/>
                <a:sym typeface="Arial"/>
              </a:rPr>
              <a:t>which allows you to limit the number of characters read, so that the buffer does not overflow.:</a:t>
            </a:r>
            <a:endParaRPr/>
          </a:p>
          <a:p>
            <a:pPr indent="0" lvl="0" marL="636588" marR="0" rtl="0" algn="just">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char s[10]; </a:t>
            </a:r>
            <a:endParaRPr/>
          </a:p>
          <a:p>
            <a:pPr indent="0" lvl="0" marL="636588" marR="0" rtl="0" algn="just">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fgets( s, 10, stdin );</a:t>
            </a:r>
            <a:endParaRPr/>
          </a:p>
          <a:p>
            <a:pPr indent="0" lvl="0" marL="636588" marR="0" rtl="0" algn="just">
              <a:spcBef>
                <a:spcPts val="480"/>
              </a:spcBef>
              <a:spcAft>
                <a:spcPts val="0"/>
              </a:spcAft>
              <a:buClr>
                <a:schemeClr val="dk2"/>
              </a:buClr>
              <a:buSzPts val="1680"/>
              <a:buFont typeface="Arial"/>
              <a:buNone/>
            </a:pPr>
            <a:r>
              <a:t/>
            </a:r>
            <a:endParaRPr b="0" i="0" sz="2400" u="none" cap="none" strike="noStrike">
              <a:solidFill>
                <a:srgbClr val="00B050"/>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 </a:t>
            </a:r>
            <a:r>
              <a:rPr b="0" i="0" lang="en-US" sz="2400" u="none" cap="none" strike="noStrike">
                <a:solidFill>
                  <a:srgbClr val="00B050"/>
                </a:solidFill>
                <a:latin typeface="Arial"/>
                <a:ea typeface="Arial"/>
                <a:cs typeface="Arial"/>
                <a:sym typeface="Arial"/>
              </a:rPr>
              <a:t>puts() </a:t>
            </a:r>
            <a:r>
              <a:rPr b="0" i="0" lang="en-US" sz="2400" u="none" cap="none" strike="noStrike">
                <a:solidFill>
                  <a:schemeClr val="dk1"/>
                </a:solidFill>
                <a:latin typeface="Arial"/>
                <a:ea typeface="Arial"/>
                <a:cs typeface="Arial"/>
                <a:sym typeface="Arial"/>
              </a:rPr>
              <a:t>function is perfectly safe, </a:t>
            </a:r>
            <a:r>
              <a:rPr b="0" i="1" lang="en-US" sz="2400" u="none" cap="none" strike="noStrike">
                <a:solidFill>
                  <a:schemeClr val="dk1"/>
                </a:solidFill>
                <a:latin typeface="Arial"/>
                <a:ea typeface="Arial"/>
                <a:cs typeface="Arial"/>
                <a:sym typeface="Arial"/>
              </a:rPr>
              <a:t>provided</a:t>
            </a:r>
            <a:r>
              <a:rPr b="0" i="0" lang="en-US" sz="2400" u="none" cap="none" strike="noStrike">
                <a:solidFill>
                  <a:schemeClr val="dk1"/>
                </a:solidFill>
                <a:latin typeface="Arial"/>
                <a:ea typeface="Arial"/>
                <a:cs typeface="Arial"/>
                <a:sym typeface="Arial"/>
              </a:rPr>
              <a:t> the string that you are outputting is null-terminated.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Every function should have a </a:t>
            </a:r>
            <a:r>
              <a:rPr b="1" i="0" lang="en-US" sz="2400" u="none" cap="none" strike="noStrike">
                <a:solidFill>
                  <a:schemeClr val="dk1"/>
                </a:solidFill>
                <a:latin typeface="Arial"/>
                <a:ea typeface="Arial"/>
                <a:cs typeface="Arial"/>
                <a:sym typeface="Arial"/>
              </a:rPr>
              <a:t>unique name</a:t>
            </a:r>
            <a:r>
              <a:rPr b="0" i="0" lang="en-US" sz="2400" u="none" cap="none" strike="noStrike">
                <a:solidFill>
                  <a:schemeClr val="dk1"/>
                </a:solidFill>
                <a:latin typeface="Arial"/>
                <a:ea typeface="Arial"/>
                <a:cs typeface="Arial"/>
                <a:sym typeface="Arial"/>
              </a:rPr>
              <a:t>.</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There is no restriction on what data type you can pass as parameter or receive as return value.</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Specifying the </a:t>
            </a:r>
            <a:r>
              <a:rPr b="1" i="0" lang="en-US" sz="2400" u="none" cap="none" strike="noStrike">
                <a:solidFill>
                  <a:schemeClr val="dk1"/>
                </a:solidFill>
                <a:latin typeface="Arial"/>
                <a:ea typeface="Arial"/>
                <a:cs typeface="Arial"/>
                <a:sym typeface="Arial"/>
              </a:rPr>
              <a:t>return type is optional </a:t>
            </a:r>
            <a:r>
              <a:rPr b="0" i="0" lang="en-US" sz="2400" u="none" cap="none" strike="noStrike">
                <a:solidFill>
                  <a:schemeClr val="dk1"/>
                </a:solidFill>
                <a:latin typeface="Arial"/>
                <a:ea typeface="Arial"/>
                <a:cs typeface="Arial"/>
                <a:sym typeface="Arial"/>
              </a:rPr>
              <a:t>(assumed as int if not specified).</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Parameters are optional</a:t>
            </a:r>
            <a:r>
              <a:rPr b="0" i="0" lang="en-US" sz="2400" u="none" cap="none" strike="noStrike">
                <a:solidFill>
                  <a:schemeClr val="dk1"/>
                </a:solidFill>
                <a:latin typeface="Arial"/>
                <a:ea typeface="Arial"/>
                <a:cs typeface="Arial"/>
                <a:sym typeface="Arial"/>
              </a:rPr>
              <a:t>; that is, a function may contain no parameters. 		</a:t>
            </a:r>
            <a:r>
              <a:rPr b="0" i="0" lang="en-US" sz="2400" u="none" cap="none" strike="noStrike">
                <a:solidFill>
                  <a:srgbClr val="00B0F0"/>
                </a:solidFill>
                <a:latin typeface="Arial"/>
                <a:ea typeface="Arial"/>
                <a:cs typeface="Arial"/>
                <a:sym typeface="Arial"/>
              </a:rPr>
              <a:t>int sum();</a:t>
            </a:r>
            <a:endParaRPr b="0" i="0" sz="2400" u="none" cap="none" strike="noStrike">
              <a:solidFill>
                <a:schemeClr val="dk1"/>
              </a:solidFill>
              <a:latin typeface="Arial"/>
              <a:ea typeface="Arial"/>
              <a:cs typeface="Arial"/>
              <a:sym typeface="Arial"/>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Declaration is not Definition!</a:t>
            </a:r>
            <a:endParaRPr/>
          </a:p>
          <a:p>
            <a:pPr indent="-342900" lvl="1"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Prototype only needed if function definition comes after use in program.</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 argument names can be different; but it is a good practice to use the same names as in the function definition </a:t>
            </a:r>
            <a:endParaRPr b="0"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1" i="0" sz="2400" u="none" cap="none" strike="noStrike">
              <a:solidFill>
                <a:srgbClr val="00B0F0"/>
              </a:solidFill>
              <a:latin typeface="Arial"/>
              <a:ea typeface="Arial"/>
              <a:cs typeface="Arial"/>
              <a:sym typeface="Arial"/>
            </a:endParaRPr>
          </a:p>
        </p:txBody>
      </p:sp>
      <p:sp>
        <p:nvSpPr>
          <p:cNvPr id="181" name="Google Shape;181;p1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Declaring Functions: Points to Remember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Syntax:</a:t>
            </a:r>
            <a:endParaRPr/>
          </a:p>
          <a:p>
            <a:pPr indent="0" lvl="0" marL="457200" marR="0" rtl="0" algn="just">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return_type function_name (parameter list) </a:t>
            </a:r>
            <a:endParaRPr/>
          </a:p>
          <a:p>
            <a:pPr indent="0" lvl="0" marL="457200" marR="0" rtl="0" algn="just">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 </a:t>
            </a:r>
            <a:endParaRPr/>
          </a:p>
          <a:p>
            <a:pPr indent="0" lvl="0" marL="457200" marR="0" rtl="0" algn="just">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body of the function</a:t>
            </a:r>
            <a:r>
              <a:rPr b="0" i="0" lang="en-US" sz="2400" u="none" cap="none" strike="noStrike">
                <a:solidFill>
                  <a:schemeClr val="dk1"/>
                </a:solidFill>
                <a:latin typeface="Arial"/>
                <a:ea typeface="Arial"/>
                <a:cs typeface="Arial"/>
                <a:sym typeface="Arial"/>
              </a:rPr>
              <a:t> </a:t>
            </a:r>
            <a:r>
              <a:rPr b="0" i="0" lang="en-US" sz="2400" u="none" cap="none" strike="noStrike">
                <a:solidFill>
                  <a:srgbClr val="00B0F0"/>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a:t>
            </a:r>
            <a:r>
              <a:rPr b="0" i="1" lang="en-US" sz="2400" u="none" cap="none" strike="noStrike">
                <a:solidFill>
                  <a:srgbClr val="00B0F0"/>
                </a:solidFill>
                <a:latin typeface="Arial"/>
                <a:ea typeface="Arial"/>
                <a:cs typeface="Arial"/>
                <a:sym typeface="Arial"/>
              </a:rPr>
              <a:t>declarations and statements</a:t>
            </a:r>
            <a:endParaRPr b="0" i="0" sz="2400" u="none" cap="none" strike="noStrike">
              <a:solidFill>
                <a:srgbClr val="00B0F0"/>
              </a:solidFill>
              <a:latin typeface="Arial"/>
              <a:ea typeface="Arial"/>
              <a:cs typeface="Arial"/>
              <a:sym typeface="Arial"/>
            </a:endParaRPr>
          </a:p>
          <a:p>
            <a:pPr indent="0" lvl="0" marL="457200" marR="0" rtl="0" algn="just">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a:t>
            </a:r>
            <a:endParaRPr/>
          </a:p>
          <a:p>
            <a:pPr indent="-342900" lvl="1" marL="342900" marR="0" rtl="0" algn="l">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Function-name</a:t>
            </a:r>
            <a:r>
              <a:rPr b="0" i="0" lang="en-US" sz="2400" u="none" cap="none" strike="noStrike">
                <a:solidFill>
                  <a:schemeClr val="dk1"/>
                </a:solidFill>
                <a:latin typeface="Arial"/>
                <a:ea typeface="Arial"/>
                <a:cs typeface="Arial"/>
                <a:sym typeface="Arial"/>
              </a:rPr>
              <a:t>: any valid identifier</a:t>
            </a:r>
            <a:endParaRPr/>
          </a:p>
          <a:p>
            <a:pPr indent="-342900" lvl="1" marL="342900" marR="0" rtl="0" algn="l">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Return-type</a:t>
            </a:r>
            <a:r>
              <a:rPr b="0" i="0" lang="en-US" sz="2400" u="none" cap="none" strike="noStrike">
                <a:solidFill>
                  <a:schemeClr val="dk1"/>
                </a:solidFill>
                <a:latin typeface="Arial"/>
                <a:ea typeface="Arial"/>
                <a:cs typeface="Arial"/>
                <a:sym typeface="Arial"/>
              </a:rPr>
              <a:t>: data type of the result (default int)</a:t>
            </a:r>
            <a:endParaRPr/>
          </a:p>
          <a:p>
            <a:pPr indent="-168275" lvl="2" marL="625475" marR="0" rtl="0" algn="l">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void – indicates that the function returns nothing</a:t>
            </a:r>
            <a:endParaRPr/>
          </a:p>
          <a:p>
            <a:pPr indent="-342900" lvl="1" marL="342900" marR="0" rtl="0" algn="l">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Parameter-list</a:t>
            </a:r>
            <a:r>
              <a:rPr b="0" i="0" lang="en-US" sz="2400" u="none" cap="none" strike="noStrike">
                <a:solidFill>
                  <a:schemeClr val="dk1"/>
                </a:solidFill>
                <a:latin typeface="Arial"/>
                <a:ea typeface="Arial"/>
                <a:cs typeface="Arial"/>
                <a:sym typeface="Arial"/>
              </a:rPr>
              <a:t>: comma separated list, declares parameters</a:t>
            </a:r>
            <a:endParaRPr/>
          </a:p>
          <a:p>
            <a:pPr indent="-228600" lvl="2" marL="685800" marR="0" rtl="0" algn="l">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 type must be listed explicitly for each parameter unless, the parameter is of type int</a:t>
            </a:r>
            <a:endParaRPr b="0" i="0" sz="2400" u="none" cap="none" strike="noStrike">
              <a:solidFill>
                <a:schemeClr val="dk1"/>
              </a:solidFill>
              <a:latin typeface="Arial"/>
              <a:ea typeface="Arial"/>
              <a:cs typeface="Arial"/>
              <a:sym typeface="Arial"/>
            </a:endParaRPr>
          </a:p>
          <a:p>
            <a:pPr indent="-342900" lvl="0" marL="342900" rtl="0" algn="l">
              <a:spcBef>
                <a:spcPts val="480"/>
              </a:spcBef>
              <a:spcAft>
                <a:spcPts val="0"/>
              </a:spcAft>
              <a:buSzPts val="1680"/>
              <a:buChar char="●"/>
            </a:pPr>
            <a:r>
              <a:rPr b="1" i="0" lang="en-US" sz="2400" u="none" cap="none" strike="noStrike">
                <a:solidFill>
                  <a:schemeClr val="dk1"/>
                </a:solidFill>
                <a:latin typeface="Arial"/>
                <a:ea typeface="Arial"/>
                <a:cs typeface="Arial"/>
                <a:sym typeface="Arial"/>
              </a:rPr>
              <a:t>Body of the function</a:t>
            </a:r>
            <a:r>
              <a:rPr b="0" i="0" lang="en-US" sz="2400" u="none" cap="none" strike="noStrike">
                <a:solidFill>
                  <a:schemeClr val="dk1"/>
                </a:solidFill>
                <a:latin typeface="Arial"/>
                <a:ea typeface="Arial"/>
                <a:cs typeface="Arial"/>
                <a:sym typeface="Arial"/>
              </a:rPr>
              <a:t>: contains a collection of statements that define what the function does.</a:t>
            </a:r>
            <a:endParaRPr/>
          </a:p>
        </p:txBody>
      </p:sp>
      <p:sp>
        <p:nvSpPr>
          <p:cNvPr id="188" name="Google Shape;188;p1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Function Definition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b="1" i="0" lang="en-US" sz="2400" u="none" cap="none" strike="noStrike">
                <a:solidFill>
                  <a:schemeClr val="dk1"/>
                </a:solidFill>
                <a:latin typeface="Arial"/>
                <a:ea typeface="Arial"/>
                <a:cs typeface="Arial"/>
                <a:sym typeface="Arial"/>
              </a:rPr>
              <a:t>The first line contains the </a:t>
            </a:r>
            <a:r>
              <a:rPr b="1" i="0" lang="en-US" sz="2400" u="none" cap="none" strike="noStrike">
                <a:solidFill>
                  <a:srgbClr val="FF0000"/>
                </a:solidFill>
                <a:latin typeface="Arial"/>
                <a:ea typeface="Arial"/>
                <a:cs typeface="Arial"/>
                <a:sym typeface="Arial"/>
              </a:rPr>
              <a:t>return-value-type</a:t>
            </a:r>
            <a:r>
              <a:rPr b="1" i="0" lang="en-US" sz="2400" u="none" cap="none" strike="noStrike">
                <a:solidFill>
                  <a:schemeClr val="dk1"/>
                </a:solidFill>
                <a:latin typeface="Arial"/>
                <a:ea typeface="Arial"/>
                <a:cs typeface="Arial"/>
                <a:sym typeface="Arial"/>
              </a:rPr>
              <a:t>, </a:t>
            </a:r>
            <a:r>
              <a:rPr b="1" i="0" lang="en-US" sz="2400" u="none" cap="none" strike="noStrike">
                <a:solidFill>
                  <a:srgbClr val="FF0000"/>
                </a:solidFill>
                <a:latin typeface="Arial"/>
                <a:ea typeface="Arial"/>
                <a:cs typeface="Arial"/>
                <a:sym typeface="Arial"/>
              </a:rPr>
              <a:t>the function name</a:t>
            </a:r>
            <a:r>
              <a:rPr b="1" i="0" lang="en-US" sz="2400" u="none" cap="none" strike="noStrike">
                <a:solidFill>
                  <a:schemeClr val="dk1"/>
                </a:solidFill>
                <a:latin typeface="Arial"/>
                <a:ea typeface="Arial"/>
                <a:cs typeface="Arial"/>
                <a:sym typeface="Arial"/>
              </a:rPr>
              <a:t>, and </a:t>
            </a:r>
            <a:r>
              <a:rPr b="1" i="0" lang="en-US" sz="2400" u="none" cap="none" strike="noStrike">
                <a:solidFill>
                  <a:srgbClr val="00B050"/>
                </a:solidFill>
                <a:latin typeface="Arial"/>
                <a:ea typeface="Arial"/>
                <a:cs typeface="Arial"/>
                <a:sym typeface="Arial"/>
              </a:rPr>
              <a:t>optionally</a:t>
            </a:r>
            <a:r>
              <a:rPr b="1" i="0" lang="en-US" sz="2400" u="none" cap="none" strike="noStrike">
                <a:solidFill>
                  <a:srgbClr val="FF0000"/>
                </a:solidFill>
                <a:latin typeface="Arial"/>
                <a:ea typeface="Arial"/>
                <a:cs typeface="Arial"/>
                <a:sym typeface="Arial"/>
              </a:rPr>
              <a:t> a set of comma-separated arguments enclosed in parentheses</a:t>
            </a:r>
            <a:r>
              <a:rPr b="1" i="0" lang="en-US" sz="2400" u="none" cap="none" strike="noStrike">
                <a:solidFill>
                  <a:schemeClr val="dk1"/>
                </a:solidFill>
                <a:latin typeface="Arial"/>
                <a:ea typeface="Arial"/>
                <a:cs typeface="Arial"/>
                <a:sym typeface="Arial"/>
              </a:rPr>
              <a:t>.</a:t>
            </a:r>
            <a:endParaRPr/>
          </a:p>
          <a:p>
            <a:pPr indent="-342900" lvl="0" marL="3429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chemeClr val="dk1"/>
                </a:solidFill>
                <a:latin typeface="Arial"/>
                <a:ea typeface="Arial"/>
                <a:cs typeface="Arial"/>
                <a:sym typeface="Arial"/>
              </a:rPr>
              <a:t>Each argument has an associated type declaration.</a:t>
            </a:r>
            <a:endParaRPr/>
          </a:p>
          <a:p>
            <a:pPr indent="-342900" lvl="0" marL="3429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chemeClr val="dk1"/>
                </a:solidFill>
                <a:latin typeface="Arial"/>
                <a:ea typeface="Arial"/>
                <a:cs typeface="Arial"/>
                <a:sym typeface="Arial"/>
              </a:rPr>
              <a:t>The arguments are called </a:t>
            </a:r>
            <a:r>
              <a:rPr b="1" i="1" lang="en-US" sz="2400" u="none" cap="none" strike="noStrike">
                <a:solidFill>
                  <a:srgbClr val="FF0000"/>
                </a:solidFill>
                <a:latin typeface="Arial"/>
                <a:ea typeface="Arial"/>
                <a:cs typeface="Arial"/>
                <a:sym typeface="Arial"/>
              </a:rPr>
              <a:t>formal arguments or formal    parameters.</a:t>
            </a:r>
            <a:endParaRPr/>
          </a:p>
          <a:p>
            <a:pPr indent="-342900" lvl="0" marL="342900" rtl="0" algn="l">
              <a:spcBef>
                <a:spcPts val="480"/>
              </a:spcBef>
              <a:spcAft>
                <a:spcPts val="0"/>
              </a:spcAft>
              <a:buSzPts val="1680"/>
              <a:buChar char="●"/>
            </a:pPr>
            <a:r>
              <a:rPr b="1" i="0" lang="en-US" sz="2400" u="none" cap="none" strike="noStrike">
                <a:solidFill>
                  <a:schemeClr val="dk1"/>
                </a:solidFill>
                <a:latin typeface="Arial"/>
                <a:ea typeface="Arial"/>
                <a:cs typeface="Arial"/>
                <a:sym typeface="Arial"/>
              </a:rPr>
              <a:t>Example:</a:t>
            </a:r>
            <a:endParaRPr/>
          </a:p>
          <a:p>
            <a:pPr indent="-342900" lvl="0" marL="342900" marR="0" rtl="0" algn="l">
              <a:spcBef>
                <a:spcPts val="480"/>
              </a:spcBef>
              <a:spcAft>
                <a:spcPts val="0"/>
              </a:spcAft>
              <a:buClr>
                <a:schemeClr val="dk2"/>
              </a:buClr>
              <a:buSzPts val="1680"/>
              <a:buFont typeface="Arial"/>
              <a:buNone/>
            </a:pPr>
            <a:r>
              <a:rPr b="1" i="0" lang="en-US" sz="2400" u="none" cap="none" strike="noStrike">
                <a:solidFill>
                  <a:schemeClr val="dk1"/>
                </a:solidFill>
                <a:latin typeface="Arial"/>
                <a:ea typeface="Arial"/>
                <a:cs typeface="Arial"/>
                <a:sym typeface="Arial"/>
              </a:rPr>
              <a:t>		int add (int A, int B)</a:t>
            </a:r>
            <a:endParaRPr/>
          </a:p>
          <a:p>
            <a:pPr indent="-342900" lvl="0" marL="342900" rtl="0" algn="l">
              <a:spcBef>
                <a:spcPts val="480"/>
              </a:spcBef>
              <a:spcAft>
                <a:spcPts val="0"/>
              </a:spcAft>
              <a:buSzPts val="1680"/>
              <a:buChar char="●"/>
            </a:pPr>
            <a:r>
              <a:rPr b="1" i="0" lang="en-US" sz="2400" u="none" cap="none" strike="noStrike">
                <a:solidFill>
                  <a:schemeClr val="dk1"/>
                </a:solidFill>
                <a:latin typeface="Arial"/>
                <a:ea typeface="Arial"/>
                <a:cs typeface="Arial"/>
                <a:sym typeface="Arial"/>
              </a:rPr>
              <a:t>The argument data types can also be declared on the next line:</a:t>
            </a:r>
            <a:endParaRPr/>
          </a:p>
          <a:p>
            <a:pPr indent="-342900" lvl="0" marL="342900" marR="0" rtl="0" algn="l">
              <a:spcBef>
                <a:spcPts val="480"/>
              </a:spcBef>
              <a:spcAft>
                <a:spcPts val="0"/>
              </a:spcAft>
              <a:buClr>
                <a:schemeClr val="dk2"/>
              </a:buClr>
              <a:buSzPts val="1680"/>
              <a:buFont typeface="Arial"/>
              <a:buNone/>
            </a:pPr>
            <a:r>
              <a:rPr b="1" i="0" lang="en-US" sz="2400" u="none" cap="none" strike="noStrike">
                <a:solidFill>
                  <a:schemeClr val="dk1"/>
                </a:solidFill>
                <a:latin typeface="Arial"/>
                <a:ea typeface="Arial"/>
                <a:cs typeface="Arial"/>
                <a:sym typeface="Arial"/>
              </a:rPr>
              <a:t>		int add (A, B)</a:t>
            </a:r>
            <a:endParaRPr/>
          </a:p>
          <a:p>
            <a:pPr indent="-342900" lvl="0" marL="342900" marR="0" rtl="0" algn="l">
              <a:spcBef>
                <a:spcPts val="480"/>
              </a:spcBef>
              <a:spcAft>
                <a:spcPts val="0"/>
              </a:spcAft>
              <a:buClr>
                <a:schemeClr val="dk2"/>
              </a:buClr>
              <a:buSzPts val="1680"/>
              <a:buFont typeface="Arial"/>
              <a:buNone/>
            </a:pPr>
            <a:r>
              <a:rPr b="1" i="0" lang="en-US" sz="2400" u="none" cap="none" strike="noStrike">
                <a:solidFill>
                  <a:schemeClr val="dk1"/>
                </a:solidFill>
                <a:latin typeface="Arial"/>
                <a:ea typeface="Arial"/>
                <a:cs typeface="Arial"/>
                <a:sym typeface="Arial"/>
              </a:rPr>
              <a:t>			{ </a:t>
            </a:r>
            <a:endParaRPr/>
          </a:p>
          <a:p>
            <a:pPr indent="-342900" lvl="0" marL="342900" marR="0" rtl="0" algn="l">
              <a:spcBef>
                <a:spcPts val="480"/>
              </a:spcBef>
              <a:spcAft>
                <a:spcPts val="0"/>
              </a:spcAft>
              <a:buClr>
                <a:schemeClr val="dk2"/>
              </a:buClr>
              <a:buSzPts val="1680"/>
              <a:buFont typeface="Arial"/>
              <a:buNone/>
            </a:pPr>
            <a:r>
              <a:rPr b="1" i="0" lang="en-US" sz="2400" u="none" cap="none" strike="noStrike">
                <a:solidFill>
                  <a:schemeClr val="dk1"/>
                </a:solidFill>
                <a:latin typeface="Arial"/>
                <a:ea typeface="Arial"/>
                <a:cs typeface="Arial"/>
                <a:sym typeface="Arial"/>
              </a:rPr>
              <a:t>				int A, B; ----- </a:t>
            </a:r>
            <a:endParaRPr/>
          </a:p>
          <a:p>
            <a:pPr indent="-342900" lvl="0" marL="342900" marR="0" rtl="0" algn="l">
              <a:spcBef>
                <a:spcPts val="480"/>
              </a:spcBef>
              <a:spcAft>
                <a:spcPts val="0"/>
              </a:spcAft>
              <a:buClr>
                <a:schemeClr val="dk2"/>
              </a:buClr>
              <a:buSzPts val="1680"/>
              <a:buFont typeface="Arial"/>
              <a:buNone/>
            </a:pPr>
            <a:r>
              <a:rPr b="1"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p:txBody>
      </p:sp>
      <p:sp>
        <p:nvSpPr>
          <p:cNvPr id="195" name="Google Shape;195;p1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Function Definition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b="1" i="0" lang="en-US" sz="2400" u="none" cap="none" strike="noStrike">
                <a:solidFill>
                  <a:schemeClr val="dk1"/>
                </a:solidFill>
                <a:latin typeface="Arial"/>
                <a:ea typeface="Arial"/>
                <a:cs typeface="Arial"/>
                <a:sym typeface="Arial"/>
              </a:rPr>
              <a:t>The body of the function is actually a compound statement that defines the action to be taken by the function.</a:t>
            </a:r>
            <a:endParaRPr/>
          </a:p>
          <a:p>
            <a:pPr indent="-228600" lvl="2" marL="1143000" marR="0" rtl="0" algn="l">
              <a:spcBef>
                <a:spcPts val="480"/>
              </a:spcBef>
              <a:spcAft>
                <a:spcPts val="0"/>
              </a:spcAft>
              <a:buClr>
                <a:schemeClr val="dk1"/>
              </a:buClr>
              <a:buSzPts val="2400"/>
              <a:buFont typeface="Arial"/>
              <a:buNone/>
            </a:pPr>
            <a:r>
              <a:t/>
            </a:r>
            <a:endParaRPr b="1" i="0" sz="2400" u="none" cap="none" strike="noStrike">
              <a:solidFill>
                <a:schemeClr val="dk1"/>
              </a:solidFill>
              <a:latin typeface="Arial"/>
              <a:ea typeface="Arial"/>
              <a:cs typeface="Arial"/>
              <a:sym typeface="Arial"/>
            </a:endParaRPr>
          </a:p>
          <a:p>
            <a:pPr indent="-228600" lvl="2" marL="1143000" marR="0" rtl="0" algn="l">
              <a:spcBef>
                <a:spcPts val="48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int add (int A, int B)</a:t>
            </a:r>
            <a:endParaRPr/>
          </a:p>
          <a:p>
            <a:pPr indent="-228600" lvl="2" marL="1143000" marR="0" rtl="0" algn="l">
              <a:spcBef>
                <a:spcPts val="48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a:t>
            </a:r>
            <a:endParaRPr/>
          </a:p>
          <a:p>
            <a:pPr indent="-228600" lvl="2" marL="1143000" marR="0" rtl="0" algn="l">
              <a:spcBef>
                <a:spcPts val="48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		int C;</a:t>
            </a:r>
            <a:endParaRPr/>
          </a:p>
          <a:p>
            <a:pPr indent="-228600" lvl="2" marL="1143000" marR="0" rtl="0" algn="l">
              <a:spcBef>
                <a:spcPts val="48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		C=A+B;						return C;</a:t>
            </a:r>
            <a:endParaRPr/>
          </a:p>
          <a:p>
            <a:pPr indent="-228600" lvl="2" marL="1143000" marR="0" rtl="0" algn="l">
              <a:spcBef>
                <a:spcPts val="48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202" name="Google Shape;202;p1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Function Definition</a:t>
            </a:r>
            <a:endParaRPr/>
          </a:p>
        </p:txBody>
      </p:sp>
      <p:sp>
        <p:nvSpPr>
          <p:cNvPr id="203" name="Google Shape;203;p16"/>
          <p:cNvSpPr/>
          <p:nvPr/>
        </p:nvSpPr>
        <p:spPr>
          <a:xfrm>
            <a:off x="4540250" y="2647633"/>
            <a:ext cx="1624013" cy="2222500"/>
          </a:xfrm>
          <a:prstGeom prst="rightBrace">
            <a:avLst>
              <a:gd fmla="val 8333" name="adj1"/>
              <a:gd fmla="val 47872" name="adj2"/>
            </a:avLst>
          </a:prstGeom>
          <a:noFill/>
          <a:ln cap="flat" cmpd="sng" w="28575">
            <a:solidFill>
              <a:srgbClr val="2D61C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04" name="Google Shape;204;p16"/>
          <p:cNvSpPr txBox="1"/>
          <p:nvPr/>
        </p:nvSpPr>
        <p:spPr>
          <a:xfrm>
            <a:off x="6496050" y="3342005"/>
            <a:ext cx="1150938" cy="1015663"/>
          </a:xfrm>
          <a:prstGeom prst="rect">
            <a:avLst/>
          </a:prstGeom>
          <a:noFill/>
          <a:ln>
            <a:noFill/>
          </a:ln>
        </p:spPr>
        <p:txBody>
          <a:bodyPr anchorCtr="0" anchor="t" bIns="45700" lIns="91425" spcFirstLastPara="1" rIns="91425" wrap="square" tIns="45700">
            <a:spAutoFit/>
          </a:bodyPr>
          <a:lstStyle/>
          <a:p>
            <a:pPr indent="0" lvl="2" marL="0" marR="0" rtl="0" algn="l">
              <a:spcBef>
                <a:spcPts val="0"/>
              </a:spcBef>
              <a:spcAft>
                <a:spcPts val="0"/>
              </a:spcAft>
              <a:buNone/>
            </a:pPr>
            <a:r>
              <a:rPr b="1" i="0" lang="en-US" sz="2000" u="none" cap="none" strike="noStrike">
                <a:solidFill>
                  <a:srgbClr val="00B050"/>
                </a:solidFill>
                <a:latin typeface="Times New Roman"/>
                <a:ea typeface="Times New Roman"/>
                <a:cs typeface="Times New Roman"/>
                <a:sym typeface="Times New Roman"/>
              </a:rPr>
              <a:t>Body of function</a:t>
            </a:r>
            <a:endParaRPr/>
          </a:p>
          <a:p>
            <a:pPr indent="0" lvl="0" marL="0" marR="0" rtl="0" algn="l">
              <a:spcBef>
                <a:spcPts val="0"/>
              </a:spcBef>
              <a:spcAft>
                <a:spcPts val="0"/>
              </a:spcAft>
              <a:buNone/>
            </a:pPr>
            <a:r>
              <a:t/>
            </a:r>
            <a:endParaRPr b="0" i="0" sz="2000" u="none" cap="none" strike="noStrike">
              <a:solidFill>
                <a:srgbClr val="00B05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0" lvl="0" marL="228600" marR="0" rtl="0" algn="just">
              <a:spcBef>
                <a:spcPts val="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int max(int num1, int num2); </a:t>
            </a:r>
            <a:r>
              <a:rPr b="0" i="0" lang="en-US" sz="2400" u="none" cap="none" strike="noStrike">
                <a:solidFill>
                  <a:srgbClr val="00B0F0"/>
                </a:solidFill>
                <a:latin typeface="Arial"/>
                <a:ea typeface="Arial"/>
                <a:cs typeface="Arial"/>
                <a:sym typeface="Arial"/>
              </a:rPr>
              <a:t>// function declaration</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main() { </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int max(int num1, int num2) </a:t>
            </a:r>
            <a:r>
              <a:rPr b="0" i="0" lang="en-US" sz="2400" u="none" cap="none" strike="noStrike">
                <a:solidFill>
                  <a:srgbClr val="00B0F0"/>
                </a:solidFill>
                <a:latin typeface="Arial"/>
                <a:ea typeface="Arial"/>
                <a:cs typeface="Arial"/>
                <a:sym typeface="Arial"/>
              </a:rPr>
              <a:t>// function definition starts here</a:t>
            </a:r>
            <a:endParaRPr b="0" i="0" sz="2400" u="none" cap="none" strike="noStrike">
              <a:solidFill>
                <a:srgbClr val="00B050"/>
              </a:solidFill>
              <a:latin typeface="Arial"/>
              <a:ea typeface="Arial"/>
              <a:cs typeface="Arial"/>
              <a:sym typeface="Arial"/>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result;</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if (num1 &gt; num2)</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result = num1;</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else</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result = num2;</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B050"/>
                </a:solidFill>
                <a:latin typeface="Arial"/>
                <a:ea typeface="Arial"/>
                <a:cs typeface="Arial"/>
                <a:sym typeface="Arial"/>
              </a:rPr>
              <a:t>return result; </a:t>
            </a:r>
            <a:endParaRPr/>
          </a:p>
          <a:p>
            <a:pPr indent="0" lvl="0" marL="2286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211" name="Google Shape;211;p1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Function Declaration and Definition Example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Note that the first line has to be consistent with the declaration.</a:t>
            </a:r>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Declarations and statements are written in the function body which is enclosed in braces { }.</a:t>
            </a:r>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Functions can not be defined inside other functions.</a:t>
            </a:r>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For all functions which return some value, the return statement is mandatory. The type of the value being returned should be consistent with the declaration.</a:t>
            </a:r>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If type is not consistent, typecasting has to be used to explicitly convert the return value.</a:t>
            </a:r>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Any statements and expressions can be put into the function body.</a:t>
            </a:r>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Return type and return statement are optional.</a:t>
            </a:r>
            <a:endParaRPr/>
          </a:p>
          <a:p>
            <a:pPr indent="-342900" lvl="0" marL="342900" marR="0" rtl="0" algn="just">
              <a:spcBef>
                <a:spcPts val="460"/>
              </a:spcBef>
              <a:spcAft>
                <a:spcPts val="0"/>
              </a:spcAft>
              <a:buClr>
                <a:schemeClr val="dk2"/>
              </a:buClr>
              <a:buSzPts val="1610"/>
              <a:buFont typeface="Arial"/>
              <a:buChar char="●"/>
            </a:pPr>
            <a:r>
              <a:rPr b="0" i="1" lang="en-US" sz="2300" u="none" cap="none" strike="noStrike">
                <a:solidFill>
                  <a:schemeClr val="dk1"/>
                </a:solidFill>
                <a:latin typeface="Arial"/>
                <a:ea typeface="Arial"/>
                <a:cs typeface="Arial"/>
                <a:sym typeface="Arial"/>
              </a:rPr>
              <a:t>The data types are assumed to be of type int if they are not shown explicitly. However, the omission of the data types is considered poor programming practice, even if the data items are integers.</a:t>
            </a:r>
            <a:endParaRPr/>
          </a:p>
          <a:p>
            <a:pPr indent="-240665" lvl="0" marL="342900" marR="0" rtl="0" algn="just">
              <a:spcBef>
                <a:spcPts val="460"/>
              </a:spcBef>
              <a:spcAft>
                <a:spcPts val="0"/>
              </a:spcAft>
              <a:buClr>
                <a:schemeClr val="dk2"/>
              </a:buClr>
              <a:buSzPts val="1610"/>
              <a:buFont typeface="Arial"/>
              <a:buNone/>
            </a:pPr>
            <a:r>
              <a:t/>
            </a:r>
            <a:endParaRPr b="0" i="0" sz="2300" u="none" cap="none" strike="noStrike">
              <a:solidFill>
                <a:schemeClr val="dk1"/>
              </a:solidFill>
              <a:latin typeface="Arial"/>
              <a:ea typeface="Arial"/>
              <a:cs typeface="Arial"/>
              <a:sym typeface="Arial"/>
            </a:endParaRPr>
          </a:p>
          <a:p>
            <a:pPr indent="-240665" lvl="0" marL="342900" marR="0" rtl="0" algn="just">
              <a:spcBef>
                <a:spcPts val="460"/>
              </a:spcBef>
              <a:spcAft>
                <a:spcPts val="0"/>
              </a:spcAft>
              <a:buClr>
                <a:schemeClr val="dk2"/>
              </a:buClr>
              <a:buSzPts val="1610"/>
              <a:buFont typeface="Arial"/>
              <a:buNone/>
            </a:pPr>
            <a:r>
              <a:t/>
            </a:r>
            <a:endParaRPr b="0" i="0" sz="2300" u="none" cap="none" strike="noStrike">
              <a:solidFill>
                <a:schemeClr val="dk1"/>
              </a:solidFill>
              <a:latin typeface="Arial"/>
              <a:ea typeface="Arial"/>
              <a:cs typeface="Arial"/>
              <a:sym typeface="Arial"/>
            </a:endParaRPr>
          </a:p>
          <a:p>
            <a:pPr indent="0" lvl="0" marL="0" marR="0" rtl="0" algn="just">
              <a:spcBef>
                <a:spcPts val="460"/>
              </a:spcBef>
              <a:spcAft>
                <a:spcPts val="0"/>
              </a:spcAft>
              <a:buClr>
                <a:schemeClr val="dk2"/>
              </a:buClr>
              <a:buSzPts val="1610"/>
              <a:buFont typeface="Arial"/>
              <a:buNone/>
            </a:pPr>
            <a:r>
              <a:t/>
            </a:r>
            <a:endParaRPr b="0" i="0" sz="2300" u="none" cap="none" strike="noStrike">
              <a:solidFill>
                <a:schemeClr val="dk1"/>
              </a:solidFill>
              <a:latin typeface="Arial"/>
              <a:ea typeface="Arial"/>
              <a:cs typeface="Arial"/>
              <a:sym typeface="Arial"/>
            </a:endParaRPr>
          </a:p>
        </p:txBody>
      </p:sp>
      <p:sp>
        <p:nvSpPr>
          <p:cNvPr id="218" name="Google Shape;218;p1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 Function Definition: Points to Remember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Function Call</a:t>
            </a:r>
            <a:endParaRPr/>
          </a:p>
        </p:txBody>
      </p:sp>
      <p:sp>
        <p:nvSpPr>
          <p:cNvPr id="225" name="Google Shape;225;p19"/>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To use a function, you will have to call that function to perform the defined task.</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When a sub-program calls a function, the program control is transferred to the </a:t>
            </a:r>
            <a:r>
              <a:rPr b="0" i="0" lang="en-US" sz="2400" u="none" cap="none" strike="noStrike">
                <a:solidFill>
                  <a:srgbClr val="00B050"/>
                </a:solidFill>
                <a:latin typeface="Arial"/>
                <a:ea typeface="Arial"/>
                <a:cs typeface="Arial"/>
                <a:sym typeface="Arial"/>
              </a:rPr>
              <a:t>called function</a:t>
            </a:r>
            <a:r>
              <a:rPr b="0" i="0" lang="en-US" sz="2400" u="none" cap="none" strike="noStrike">
                <a:solidFill>
                  <a:schemeClr val="dk1"/>
                </a:solidFill>
                <a:latin typeface="Arial"/>
                <a:ea typeface="Arial"/>
                <a:cs typeface="Arial"/>
                <a:sym typeface="Arial"/>
              </a:rPr>
              <a:t>.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 called function performs a defined task and when its return statement is executed or when its function-ending closing brace is reached, it returns the program control back to the calling sub-program (</a:t>
            </a:r>
            <a:r>
              <a:rPr b="0" i="0" lang="en-US" sz="2400" u="none" cap="none" strike="noStrike">
                <a:solidFill>
                  <a:srgbClr val="00B050"/>
                </a:solidFill>
                <a:latin typeface="Arial"/>
                <a:ea typeface="Arial"/>
                <a:cs typeface="Arial"/>
                <a:sym typeface="Arial"/>
              </a:rPr>
              <a:t>calling function</a:t>
            </a:r>
            <a:r>
              <a:rPr b="0" i="0" lang="en-US" sz="2400" u="none" cap="none" strike="noStrike">
                <a:solidFill>
                  <a:schemeClr val="dk1"/>
                </a:solidFill>
                <a:latin typeface="Arial"/>
                <a:ea typeface="Arial"/>
                <a:cs typeface="Arial"/>
                <a:sym typeface="Arial"/>
              </a:rPr>
              <a:t>).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For calling any function just write name of function and if any parameter is required then pass parameter.</a:t>
            </a:r>
            <a:endParaRPr b="1"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A function call has following syntax;</a:t>
            </a:r>
            <a:endParaRPr b="1" i="1"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None/>
            </a:pPr>
            <a:r>
              <a:rPr b="1" i="1" lang="en-US" sz="2400" u="none" cap="none" strike="noStrike">
                <a:solidFill>
                  <a:srgbClr val="FF0000"/>
                </a:solidFill>
                <a:latin typeface="Arial"/>
                <a:ea typeface="Arial"/>
                <a:cs typeface="Arial"/>
                <a:sym typeface="Arial"/>
              </a:rPr>
              <a:t>               function-name (parameter-list);</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Example: </a:t>
            </a:r>
            <a:r>
              <a:rPr b="0" i="0" lang="en-US" sz="2400" u="none" cap="none" strike="noStrike">
                <a:solidFill>
                  <a:srgbClr val="00B050"/>
                </a:solidFill>
                <a:latin typeface="Arial"/>
                <a:ea typeface="Arial"/>
                <a:cs typeface="Arial"/>
                <a:sym typeface="Arial"/>
              </a:rPr>
              <a:t>max(12,5);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rgbClr val="FF0000"/>
                </a:solidFill>
                <a:latin typeface="Times New Roman"/>
                <a:ea typeface="Times New Roman"/>
                <a:cs typeface="Times New Roman"/>
                <a:sym typeface="Times New Roman"/>
              </a:rPr>
              <a:t>Introduction</a:t>
            </a:r>
            <a:endParaRPr/>
          </a:p>
        </p:txBody>
      </p:sp>
      <p:sp>
        <p:nvSpPr>
          <p:cNvPr id="106" name="Google Shape;106;p2"/>
          <p:cNvSpPr txBox="1"/>
          <p:nvPr>
            <p:ph idx="1" type="body"/>
          </p:nvPr>
        </p:nvSpPr>
        <p:spPr>
          <a:xfrm>
            <a:off x="0" y="1009650"/>
            <a:ext cx="8942293" cy="561975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Man is an intelligent species, but still cannot perform all of life’s tasks all alone.</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You may </a:t>
            </a:r>
            <a:endParaRPr/>
          </a:p>
          <a:p>
            <a:pPr indent="-285750" lvl="1" marL="742950" marR="0" rtl="0" algn="just">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call a mechanic to fix up your bike, </a:t>
            </a:r>
            <a:endParaRPr/>
          </a:p>
          <a:p>
            <a:pPr indent="-285750" lvl="1" marL="742950" marR="0" rtl="0" algn="just">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hire a gardener to mow your lawn, </a:t>
            </a:r>
            <a:endParaRPr/>
          </a:p>
          <a:p>
            <a:pPr indent="-285750" lvl="1" marL="742950" marR="0" rtl="0" algn="just">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rely on a store to supply you groceries every month. </a:t>
            </a:r>
            <a:endParaRPr/>
          </a:p>
          <a:p>
            <a:pPr indent="-158750" lvl="1" marL="742950" marR="0" rtl="0" algn="just">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 computer program (except for the simplest one) finds itself in a similar situation. It </a:t>
            </a:r>
            <a:r>
              <a:rPr b="0" i="0" lang="en-US" sz="2400" u="none" cap="none" strike="noStrike">
                <a:solidFill>
                  <a:srgbClr val="FF0000"/>
                </a:solidFill>
                <a:latin typeface="Arial"/>
                <a:ea typeface="Arial"/>
                <a:cs typeface="Arial"/>
                <a:sym typeface="Arial"/>
              </a:rPr>
              <a:t>cannot handle all the tasks by itself</a:t>
            </a:r>
            <a:r>
              <a:rPr b="0" i="0" lang="en-US" sz="2400" u="none" cap="none" strike="noStrike">
                <a:solidFill>
                  <a:schemeClr val="dk1"/>
                </a:solidFill>
                <a:latin typeface="Arial"/>
                <a:ea typeface="Arial"/>
                <a:cs typeface="Arial"/>
                <a:sym typeface="Arial"/>
              </a:rPr>
              <a:t>.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Instead, it requests other program like entities called ‘</a:t>
            </a:r>
            <a:r>
              <a:rPr b="0" i="0" lang="en-US" sz="2400" u="none" cap="none" strike="noStrike">
                <a:solidFill>
                  <a:srgbClr val="00B050"/>
                </a:solidFill>
                <a:latin typeface="Arial"/>
                <a:ea typeface="Arial"/>
                <a:cs typeface="Arial"/>
                <a:sym typeface="Arial"/>
              </a:rPr>
              <a:t>functions</a:t>
            </a:r>
            <a:r>
              <a:rPr b="0" i="0" lang="en-US" sz="2400" u="none" cap="none" strike="noStrike">
                <a:solidFill>
                  <a:schemeClr val="dk1"/>
                </a:solidFill>
                <a:latin typeface="Arial"/>
                <a:ea typeface="Arial"/>
                <a:cs typeface="Arial"/>
                <a:sym typeface="Arial"/>
              </a:rPr>
              <a:t>’ in C to get its tasks done.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#include&lt;stdio.h&gt;</a:t>
            </a:r>
            <a:endParaRPr/>
          </a:p>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message(); </a:t>
            </a:r>
            <a:endParaRPr/>
          </a:p>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main( )</a:t>
            </a:r>
            <a:endParaRPr/>
          </a:p>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285750" lvl="1" marL="74295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message( ) ;  		</a:t>
            </a:r>
            <a:r>
              <a:rPr b="0" i="0" lang="en-US" sz="2400" u="none" cap="none" strike="noStrike">
                <a:solidFill>
                  <a:srgbClr val="00B0F0"/>
                </a:solidFill>
                <a:latin typeface="Arial"/>
                <a:ea typeface="Arial"/>
                <a:cs typeface="Arial"/>
                <a:sym typeface="Arial"/>
              </a:rPr>
              <a:t>// function call</a:t>
            </a:r>
            <a:endParaRPr/>
          </a:p>
          <a:p>
            <a:pPr indent="-285750" lvl="1" marL="74295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printf ( "\nCry, and Cry with yourself!" ) ;</a:t>
            </a:r>
            <a:endParaRPr/>
          </a:p>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void message( ) </a:t>
            </a:r>
            <a:endParaRPr/>
          </a:p>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 ( "\nSmile, and the world smiles with you..." ) ;</a:t>
            </a:r>
            <a:endParaRPr/>
          </a:p>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return;  			</a:t>
            </a:r>
            <a:r>
              <a:rPr b="0" i="0" lang="en-US" sz="2400" u="none" cap="none" strike="noStrike">
                <a:solidFill>
                  <a:srgbClr val="00B0F0"/>
                </a:solidFill>
                <a:latin typeface="Arial"/>
                <a:ea typeface="Arial"/>
                <a:cs typeface="Arial"/>
                <a:sym typeface="Arial"/>
              </a:rPr>
              <a:t>//optional</a:t>
            </a:r>
            <a:endParaRPr/>
          </a:p>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342900" lvl="0" marL="342900" marR="0" rtl="0" algn="l">
              <a:spcBef>
                <a:spcPts val="1200"/>
              </a:spcBef>
              <a:spcAft>
                <a:spcPts val="0"/>
              </a:spcAft>
              <a:buClr>
                <a:schemeClr val="dk2"/>
              </a:buClr>
              <a:buSzPts val="1610"/>
              <a:buFont typeface="Arial"/>
              <a:buNone/>
            </a:pPr>
            <a:r>
              <a:rPr b="0" i="0" lang="en-US" sz="2300" u="none" cap="none" strike="noStrike">
                <a:solidFill>
                  <a:srgbClr val="002672"/>
                </a:solidFill>
                <a:latin typeface="Arial"/>
                <a:ea typeface="Arial"/>
                <a:cs typeface="Arial"/>
                <a:sym typeface="Arial"/>
              </a:rPr>
              <a:t>Smile, and the world smiles with you...</a:t>
            </a:r>
            <a:endParaRPr/>
          </a:p>
          <a:p>
            <a:pPr indent="-342900" lvl="0" marL="342900" marR="0" rtl="0" algn="l">
              <a:spcBef>
                <a:spcPts val="0"/>
              </a:spcBef>
              <a:spcAft>
                <a:spcPts val="0"/>
              </a:spcAft>
              <a:buClr>
                <a:schemeClr val="dk2"/>
              </a:buClr>
              <a:buSzPts val="1610"/>
              <a:buFont typeface="Arial"/>
              <a:buNone/>
            </a:pPr>
            <a:r>
              <a:rPr b="0" i="0" lang="en-US" sz="2300" u="none" cap="none" strike="noStrike">
                <a:solidFill>
                  <a:srgbClr val="002672"/>
                </a:solidFill>
                <a:latin typeface="Arial"/>
                <a:ea typeface="Arial"/>
                <a:cs typeface="Arial"/>
                <a:sym typeface="Arial"/>
              </a:rPr>
              <a:t>Cry, and Cry with yourself</a:t>
            </a:r>
            <a:endParaRPr b="0" i="0" sz="2300" u="none" cap="none" strike="noStrike">
              <a:solidFill>
                <a:schemeClr val="dk1"/>
              </a:solidFill>
              <a:latin typeface="Arial"/>
              <a:ea typeface="Arial"/>
              <a:cs typeface="Arial"/>
              <a:sym typeface="Arial"/>
            </a:endParaRPr>
          </a:p>
          <a:p>
            <a:pPr indent="-342900" lvl="0" marL="342900" marR="0" rtl="0" algn="just">
              <a:spcBef>
                <a:spcPts val="0"/>
              </a:spcBef>
              <a:spcAft>
                <a:spcPts val="0"/>
              </a:spcAft>
              <a:buClr>
                <a:schemeClr val="dk2"/>
              </a:buClr>
              <a:buSzPts val="1540"/>
              <a:buFont typeface="Arial"/>
              <a:buChar char="●"/>
            </a:pPr>
            <a:r>
              <a:rPr b="0" i="0" lang="en-US" sz="2200" u="none" cap="none" strike="noStrike">
                <a:solidFill>
                  <a:srgbClr val="FF0000"/>
                </a:solidFill>
                <a:latin typeface="Arial"/>
                <a:ea typeface="Arial"/>
                <a:cs typeface="Arial"/>
                <a:sym typeface="Arial"/>
              </a:rPr>
              <a:t>main( ) becomes the ‘calling’ function, whereas message( ) becomes the ‘called’ function.</a:t>
            </a:r>
            <a:endParaRPr/>
          </a:p>
        </p:txBody>
      </p:sp>
      <p:sp>
        <p:nvSpPr>
          <p:cNvPr id="232" name="Google Shape;232;p2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rgbClr val="0070C0"/>
                </a:solidFill>
                <a:latin typeface="Times New Roman"/>
                <a:ea typeface="Times New Roman"/>
                <a:cs typeface="Times New Roman"/>
                <a:sym typeface="Times New Roman"/>
              </a:rPr>
              <a:t>Function Call Example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2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20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20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2000"/>
                                        <p:tgtEl>
                                          <p:spTgt spid="2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Effect filter="fade" transition="in">
                                      <p:cBhvr>
                                        <p:cTn dur="2000"/>
                                        <p:tgtEl>
                                          <p:spTgt spid="2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Effect filter="fade" transition="in">
                                      <p:cBhvr>
                                        <p:cTn dur="2000"/>
                                        <p:tgtEl>
                                          <p:spTgt spid="2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animEffect filter="fade" transition="in">
                                      <p:cBhvr>
                                        <p:cTn dur="2000"/>
                                        <p:tgtEl>
                                          <p:spTgt spid="2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animEffect filter="fade" transition="in">
                                      <p:cBhvr>
                                        <p:cTn dur="2000"/>
                                        <p:tgtEl>
                                          <p:spTgt spid="23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8" st="8"/>
                                            </p:txEl>
                                          </p:spTgt>
                                        </p:tgtEl>
                                        <p:attrNameLst>
                                          <p:attrName>style.visibility</p:attrName>
                                        </p:attrNameLst>
                                      </p:cBhvr>
                                      <p:to>
                                        <p:strVal val="visible"/>
                                      </p:to>
                                    </p:set>
                                    <p:animEffect filter="fade" transition="in">
                                      <p:cBhvr>
                                        <p:cTn dur="2000"/>
                                        <p:tgtEl>
                                          <p:spTgt spid="23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9" st="9"/>
                                            </p:txEl>
                                          </p:spTgt>
                                        </p:tgtEl>
                                        <p:attrNameLst>
                                          <p:attrName>style.visibility</p:attrName>
                                        </p:attrNameLst>
                                      </p:cBhvr>
                                      <p:to>
                                        <p:strVal val="visible"/>
                                      </p:to>
                                    </p:set>
                                    <p:animEffect filter="fade" transition="in">
                                      <p:cBhvr>
                                        <p:cTn dur="2000"/>
                                        <p:tgtEl>
                                          <p:spTgt spid="23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0" st="10"/>
                                            </p:txEl>
                                          </p:spTgt>
                                        </p:tgtEl>
                                        <p:attrNameLst>
                                          <p:attrName>style.visibility</p:attrName>
                                        </p:attrNameLst>
                                      </p:cBhvr>
                                      <p:to>
                                        <p:strVal val="visible"/>
                                      </p:to>
                                    </p:set>
                                    <p:animEffect filter="fade" transition="in">
                                      <p:cBhvr>
                                        <p:cTn dur="2000"/>
                                        <p:tgtEl>
                                          <p:spTgt spid="23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1" st="11"/>
                                            </p:txEl>
                                          </p:spTgt>
                                        </p:tgtEl>
                                        <p:attrNameLst>
                                          <p:attrName>style.visibility</p:attrName>
                                        </p:attrNameLst>
                                      </p:cBhvr>
                                      <p:to>
                                        <p:strVal val="visible"/>
                                      </p:to>
                                    </p:set>
                                    <p:animEffect filter="fade" transition="in">
                                      <p:cBhvr>
                                        <p:cTn dur="2000"/>
                                        <p:tgtEl>
                                          <p:spTgt spid="23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2" st="12"/>
                                            </p:txEl>
                                          </p:spTgt>
                                        </p:tgtEl>
                                        <p:attrNameLst>
                                          <p:attrName>style.visibility</p:attrName>
                                        </p:attrNameLst>
                                      </p:cBhvr>
                                      <p:to>
                                        <p:strVal val="visible"/>
                                      </p:to>
                                    </p:set>
                                    <p:animEffect filter="fade" transition="in">
                                      <p:cBhvr>
                                        <p:cTn dur="2000"/>
                                        <p:tgtEl>
                                          <p:spTgt spid="23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3" st="13"/>
                                            </p:txEl>
                                          </p:spTgt>
                                        </p:tgtEl>
                                        <p:attrNameLst>
                                          <p:attrName>style.visibility</p:attrName>
                                        </p:attrNameLst>
                                      </p:cBhvr>
                                      <p:to>
                                        <p:strVal val="visible"/>
                                      </p:to>
                                    </p:set>
                                    <p:animEffect filter="fade" transition="in">
                                      <p:cBhvr>
                                        <p:cTn dur="2000"/>
                                        <p:tgtEl>
                                          <p:spTgt spid="23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4" st="14"/>
                                            </p:txEl>
                                          </p:spTgt>
                                        </p:tgtEl>
                                        <p:attrNameLst>
                                          <p:attrName>style.visibility</p:attrName>
                                        </p:attrNameLst>
                                      </p:cBhvr>
                                      <p:to>
                                        <p:strVal val="visible"/>
                                      </p:to>
                                    </p:set>
                                    <p:animEffect filter="fade" transition="in">
                                      <p:cBhvr>
                                        <p:cTn dur="2000"/>
                                        <p:tgtEl>
                                          <p:spTgt spid="231">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If the function returns a value, the function access is often written as </a:t>
            </a:r>
            <a:r>
              <a:rPr b="1" i="0" lang="en-US" sz="2400" u="none" cap="none" strike="noStrike">
                <a:solidFill>
                  <a:schemeClr val="dk1"/>
                </a:solidFill>
                <a:latin typeface="Arial"/>
                <a:ea typeface="Arial"/>
                <a:cs typeface="Arial"/>
                <a:sym typeface="Arial"/>
              </a:rPr>
              <a:t>an </a:t>
            </a:r>
            <a:r>
              <a:rPr b="0" i="0" lang="en-US" sz="2400" u="none" cap="none" strike="noStrike">
                <a:solidFill>
                  <a:schemeClr val="dk1"/>
                </a:solidFill>
                <a:latin typeface="Arial"/>
                <a:ea typeface="Arial"/>
                <a:cs typeface="Arial"/>
                <a:sym typeface="Arial"/>
              </a:rPr>
              <a:t>assignment statement; e.g.,</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y </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polynomial(x);</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This function call causes the value returned by the function to be assigned to the variable </a:t>
            </a:r>
            <a:r>
              <a:rPr b="1" i="0" lang="en-US" sz="2400" u="none" cap="none" strike="noStrike">
                <a:solidFill>
                  <a:schemeClr val="dk1"/>
                </a:solidFill>
                <a:latin typeface="Arial"/>
                <a:ea typeface="Arial"/>
                <a:cs typeface="Arial"/>
                <a:sym typeface="Arial"/>
              </a:rPr>
              <a:t>y.</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 function cannot be defined within another function.</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All function definitions must be disjoint.</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It is possible to call another function from one function.</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Nested function calls are allowed.</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 calls B, B calls C, C calls D, etc.</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The function called last will be the first to return.</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 function can also call itself, either directly or in a cycle.</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 calls B, B calls C, C calls back A.</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Called </a:t>
            </a:r>
            <a:r>
              <a:rPr b="0" i="1" lang="en-US" sz="2400" u="none" cap="none" strike="noStrike">
                <a:solidFill>
                  <a:schemeClr val="dk1"/>
                </a:solidFill>
                <a:latin typeface="Arial"/>
                <a:ea typeface="Arial"/>
                <a:cs typeface="Arial"/>
                <a:sym typeface="Arial"/>
              </a:rPr>
              <a:t>recursive call </a:t>
            </a:r>
            <a:r>
              <a:rPr b="0" i="0" lang="en-US" sz="2400" u="none" cap="none" strike="noStrike">
                <a:solidFill>
                  <a:schemeClr val="dk1"/>
                </a:solidFill>
                <a:latin typeface="Arial"/>
                <a:ea typeface="Arial"/>
                <a:cs typeface="Arial"/>
                <a:sym typeface="Arial"/>
              </a:rPr>
              <a:t>or </a:t>
            </a:r>
            <a:r>
              <a:rPr b="0" i="1" lang="en-US" sz="2400" u="none" cap="none" strike="noStrike">
                <a:solidFill>
                  <a:schemeClr val="dk1"/>
                </a:solidFill>
                <a:latin typeface="Arial"/>
                <a:ea typeface="Arial"/>
                <a:cs typeface="Arial"/>
                <a:sym typeface="Arial"/>
              </a:rPr>
              <a:t>recursion</a:t>
            </a:r>
            <a:r>
              <a:rPr b="0" i="0" lang="en-US" sz="2400" u="none" cap="none" strike="noStrike">
                <a:solidFill>
                  <a:schemeClr val="dk1"/>
                </a:solidFill>
                <a:latin typeface="Arial"/>
                <a:ea typeface="Arial"/>
                <a:cs typeface="Arial"/>
                <a:sym typeface="Arial"/>
              </a:rPr>
              <a:t>.</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p:txBody>
      </p:sp>
      <p:sp>
        <p:nvSpPr>
          <p:cNvPr id="239" name="Google Shape;239;p2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 Function Call: Points to Remember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a:t>
            </a:r>
            <a:endParaRPr/>
          </a:p>
        </p:txBody>
      </p:sp>
      <p:sp>
        <p:nvSpPr>
          <p:cNvPr id="245" name="Google Shape;245;p22"/>
          <p:cNvSpPr txBox="1"/>
          <p:nvPr/>
        </p:nvSpPr>
        <p:spPr>
          <a:xfrm>
            <a:off x="0" y="1119188"/>
            <a:ext cx="4303713" cy="483235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#include&lt;stdio.h&gt;</a:t>
            </a:r>
            <a:endParaRPr/>
          </a:p>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void italy( ) ;</a:t>
            </a:r>
            <a:endParaRPr/>
          </a:p>
          <a:p>
            <a:pPr indent="0" lvl="0" marL="0" marR="0" rtl="0" algn="l">
              <a:spcBef>
                <a:spcPts val="0"/>
              </a:spcBef>
              <a:spcAft>
                <a:spcPts val="0"/>
              </a:spcAft>
              <a:buNone/>
            </a:pPr>
            <a:r>
              <a:rPr b="0" i="0" lang="en-US" sz="2800" u="none" cap="none" strike="noStrike">
                <a:solidFill>
                  <a:srgbClr val="00B050"/>
                </a:solidFill>
                <a:latin typeface="Times New Roman"/>
                <a:ea typeface="Times New Roman"/>
                <a:cs typeface="Times New Roman"/>
                <a:sym typeface="Times New Roman"/>
              </a:rPr>
              <a:t>void brazil( ) ;</a:t>
            </a:r>
            <a:endParaRPr/>
          </a:p>
          <a:p>
            <a:pPr indent="0" lvl="0" marL="0" marR="0" rtl="0" algn="l">
              <a:spcBef>
                <a:spcPts val="0"/>
              </a:spcBef>
              <a:spcAft>
                <a:spcPts val="0"/>
              </a:spcAft>
              <a:buNone/>
            </a:pPr>
            <a:r>
              <a:rPr b="0" i="0" lang="en-US" sz="2800" u="none" cap="none" strike="noStrike">
                <a:solidFill>
                  <a:srgbClr val="264C99"/>
                </a:solidFill>
                <a:latin typeface="Times New Roman"/>
                <a:ea typeface="Times New Roman"/>
                <a:cs typeface="Times New Roman"/>
                <a:sym typeface="Times New Roman"/>
              </a:rPr>
              <a:t>void argentina( ) ;</a:t>
            </a:r>
            <a:endParaRPr/>
          </a:p>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void main( )</a:t>
            </a:r>
            <a:endParaRPr/>
          </a:p>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printf ( "\nI am in main" ) ;</a:t>
            </a:r>
            <a:endParaRPr/>
          </a:p>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    italy( ) ;</a:t>
            </a:r>
            <a:endParaRPr/>
          </a:p>
          <a:p>
            <a:pPr indent="0" lvl="0" marL="0" marR="0" rtl="0" algn="l">
              <a:spcBef>
                <a:spcPts val="0"/>
              </a:spcBef>
              <a:spcAft>
                <a:spcPts val="0"/>
              </a:spcAft>
              <a:buNone/>
            </a:pPr>
            <a:r>
              <a:rPr b="0" i="0" lang="en-US" sz="2800" u="none" cap="none" strike="noStrike">
                <a:solidFill>
                  <a:srgbClr val="00B050"/>
                </a:solidFill>
                <a:latin typeface="Times New Roman"/>
                <a:ea typeface="Times New Roman"/>
                <a:cs typeface="Times New Roman"/>
                <a:sym typeface="Times New Roman"/>
              </a:rPr>
              <a:t>    brazil( ) ;</a:t>
            </a:r>
            <a:endParaRPr/>
          </a:p>
          <a:p>
            <a:pPr indent="0" lvl="0" marL="0" marR="0" rtl="0" algn="l">
              <a:spcBef>
                <a:spcPts val="0"/>
              </a:spcBef>
              <a:spcAft>
                <a:spcPts val="0"/>
              </a:spcAft>
              <a:buNone/>
            </a:pPr>
            <a:r>
              <a:rPr b="0" i="0" lang="en-US" sz="2800" u="none" cap="none" strike="noStrike">
                <a:solidFill>
                  <a:srgbClr val="264C99"/>
                </a:solidFill>
                <a:latin typeface="Times New Roman"/>
                <a:ea typeface="Times New Roman"/>
                <a:cs typeface="Times New Roman"/>
                <a:sym typeface="Times New Roman"/>
              </a:rPr>
              <a:t>    argentina( ) ;</a:t>
            </a:r>
            <a:endParaRPr/>
          </a:p>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a:t>
            </a:r>
            <a:endParaRPr/>
          </a:p>
        </p:txBody>
      </p:sp>
      <p:sp>
        <p:nvSpPr>
          <p:cNvPr id="246" name="Google Shape;246;p22"/>
          <p:cNvSpPr txBox="1"/>
          <p:nvPr/>
        </p:nvSpPr>
        <p:spPr>
          <a:xfrm>
            <a:off x="4303713" y="1119188"/>
            <a:ext cx="4840287" cy="489426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600" u="none" cap="none" strike="noStrike">
                <a:solidFill>
                  <a:srgbClr val="FF0000"/>
                </a:solidFill>
                <a:latin typeface="Times New Roman"/>
                <a:ea typeface="Times New Roman"/>
                <a:cs typeface="Times New Roman"/>
                <a:sym typeface="Times New Roman"/>
              </a:rPr>
              <a:t>void italy( )</a:t>
            </a:r>
            <a:endParaRPr/>
          </a:p>
          <a:p>
            <a:pPr indent="0" lvl="0" marL="0" marR="0" rtl="0" algn="l">
              <a:spcBef>
                <a:spcPts val="0"/>
              </a:spcBef>
              <a:spcAft>
                <a:spcPts val="0"/>
              </a:spcAft>
              <a:buNone/>
            </a:pPr>
            <a:r>
              <a:rPr b="0" i="0" lang="en-US" sz="2600" u="none" cap="none" strike="noStrike">
                <a:solidFill>
                  <a:srgbClr val="FF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0" i="0" lang="en-US" sz="2600" u="none" cap="none" strike="noStrike">
                <a:solidFill>
                  <a:srgbClr val="FF0000"/>
                </a:solidFill>
                <a:latin typeface="Times New Roman"/>
                <a:ea typeface="Times New Roman"/>
                <a:cs typeface="Times New Roman"/>
                <a:sym typeface="Times New Roman"/>
              </a:rPr>
              <a:t>    printf ( "\nI am in italy" ) ;</a:t>
            </a:r>
            <a:endParaRPr/>
          </a:p>
          <a:p>
            <a:pPr indent="0" lvl="0" marL="0" marR="0" rtl="0" algn="l">
              <a:spcBef>
                <a:spcPts val="0"/>
              </a:spcBef>
              <a:spcAft>
                <a:spcPts val="0"/>
              </a:spcAft>
              <a:buNone/>
            </a:pPr>
            <a:r>
              <a:rPr b="0" i="0" lang="en-US" sz="2600" u="none" cap="none" strike="noStrike">
                <a:solidFill>
                  <a:srgbClr val="FF000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0" i="0" lang="en-US" sz="2600" u="none" cap="none" strike="noStrike">
                <a:solidFill>
                  <a:srgbClr val="00B050"/>
                </a:solidFill>
                <a:latin typeface="Times New Roman"/>
                <a:ea typeface="Times New Roman"/>
                <a:cs typeface="Times New Roman"/>
                <a:sym typeface="Times New Roman"/>
              </a:rPr>
              <a:t>void brazil( )</a:t>
            </a:r>
            <a:endParaRPr/>
          </a:p>
          <a:p>
            <a:pPr indent="0" lvl="0" marL="0" marR="0" rtl="0" algn="l">
              <a:spcBef>
                <a:spcPts val="0"/>
              </a:spcBef>
              <a:spcAft>
                <a:spcPts val="0"/>
              </a:spcAft>
              <a:buNone/>
            </a:pPr>
            <a:r>
              <a:rPr b="0" i="0" lang="en-US" sz="2600" u="none" cap="none" strike="noStrike">
                <a:solidFill>
                  <a:srgbClr val="00B05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0" i="0" lang="en-US" sz="2600" u="none" cap="none" strike="noStrike">
                <a:solidFill>
                  <a:srgbClr val="00B050"/>
                </a:solidFill>
                <a:latin typeface="Times New Roman"/>
                <a:ea typeface="Times New Roman"/>
                <a:cs typeface="Times New Roman"/>
                <a:sym typeface="Times New Roman"/>
              </a:rPr>
              <a:t>    printf ( "\nI am in brazil" ) ;</a:t>
            </a:r>
            <a:endParaRPr/>
          </a:p>
          <a:p>
            <a:pPr indent="0" lvl="0" marL="0" marR="0" rtl="0" algn="l">
              <a:spcBef>
                <a:spcPts val="0"/>
              </a:spcBef>
              <a:spcAft>
                <a:spcPts val="0"/>
              </a:spcAft>
              <a:buNone/>
            </a:pPr>
            <a:r>
              <a:rPr b="0" i="0" lang="en-US" sz="2600" u="none" cap="none" strike="noStrike">
                <a:solidFill>
                  <a:srgbClr val="00B050"/>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0" i="0" lang="en-US" sz="2600" u="none" cap="none" strike="noStrike">
                <a:solidFill>
                  <a:srgbClr val="264C99"/>
                </a:solidFill>
                <a:latin typeface="Times New Roman"/>
                <a:ea typeface="Times New Roman"/>
                <a:cs typeface="Times New Roman"/>
                <a:sym typeface="Times New Roman"/>
              </a:rPr>
              <a:t>void argentina( )</a:t>
            </a:r>
            <a:endParaRPr/>
          </a:p>
          <a:p>
            <a:pPr indent="0" lvl="0" marL="0" marR="0" rtl="0" algn="l">
              <a:spcBef>
                <a:spcPts val="0"/>
              </a:spcBef>
              <a:spcAft>
                <a:spcPts val="0"/>
              </a:spcAft>
              <a:buNone/>
            </a:pPr>
            <a:r>
              <a:rPr b="0" i="0" lang="en-US" sz="2600" u="none" cap="none" strike="noStrike">
                <a:solidFill>
                  <a:srgbClr val="264C99"/>
                </a:solidFill>
                <a:latin typeface="Times New Roman"/>
                <a:ea typeface="Times New Roman"/>
                <a:cs typeface="Times New Roman"/>
                <a:sym typeface="Times New Roman"/>
              </a:rPr>
              <a:t>{</a:t>
            </a:r>
            <a:endParaRPr/>
          </a:p>
          <a:p>
            <a:pPr indent="0" lvl="0" marL="0" marR="0" rtl="0" algn="l">
              <a:spcBef>
                <a:spcPts val="0"/>
              </a:spcBef>
              <a:spcAft>
                <a:spcPts val="0"/>
              </a:spcAft>
              <a:buNone/>
            </a:pPr>
            <a:r>
              <a:rPr b="0" i="0" lang="en-US" sz="2600" u="none" cap="none" strike="noStrike">
                <a:solidFill>
                  <a:srgbClr val="264C99"/>
                </a:solidFill>
                <a:latin typeface="Times New Roman"/>
                <a:ea typeface="Times New Roman"/>
                <a:cs typeface="Times New Roman"/>
                <a:sym typeface="Times New Roman"/>
              </a:rPr>
              <a:t>   printf ( "\nI am in argentina" );</a:t>
            </a:r>
            <a:endParaRPr/>
          </a:p>
          <a:p>
            <a:pPr indent="0" lvl="0" marL="0" marR="0" rtl="0" algn="l">
              <a:spcBef>
                <a:spcPts val="0"/>
              </a:spcBef>
              <a:spcAft>
                <a:spcPts val="0"/>
              </a:spcAft>
              <a:buNone/>
            </a:pPr>
            <a:r>
              <a:rPr b="0" i="0" lang="en-US" sz="2600" u="none" cap="none" strike="noStrike">
                <a:solidFill>
                  <a:srgbClr val="264C99"/>
                </a:solidFill>
                <a:latin typeface="Times New Roman"/>
                <a:ea typeface="Times New Roman"/>
                <a:cs typeface="Times New Roman"/>
                <a:sym typeface="Times New Roman"/>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2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2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20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2000"/>
                                        <p:tgtEl>
                                          <p:spTgt spid="2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2000"/>
                                        <p:tgtEl>
                                          <p:spTgt spid="2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2000"/>
                                        <p:tgtEl>
                                          <p:spTgt spid="2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6" st="6"/>
                                            </p:txEl>
                                          </p:spTgt>
                                        </p:tgtEl>
                                        <p:attrNameLst>
                                          <p:attrName>style.visibility</p:attrName>
                                        </p:attrNameLst>
                                      </p:cBhvr>
                                      <p:to>
                                        <p:strVal val="visible"/>
                                      </p:to>
                                    </p:set>
                                    <p:animEffect filter="fade" transition="in">
                                      <p:cBhvr>
                                        <p:cTn dur="2000"/>
                                        <p:tgtEl>
                                          <p:spTgt spid="2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7" st="7"/>
                                            </p:txEl>
                                          </p:spTgt>
                                        </p:tgtEl>
                                        <p:attrNameLst>
                                          <p:attrName>style.visibility</p:attrName>
                                        </p:attrNameLst>
                                      </p:cBhvr>
                                      <p:to>
                                        <p:strVal val="visible"/>
                                      </p:to>
                                    </p:set>
                                    <p:animEffect filter="fade" transition="in">
                                      <p:cBhvr>
                                        <p:cTn dur="2000"/>
                                        <p:tgtEl>
                                          <p:spTgt spid="2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8" st="8"/>
                                            </p:txEl>
                                          </p:spTgt>
                                        </p:tgtEl>
                                        <p:attrNameLst>
                                          <p:attrName>style.visibility</p:attrName>
                                        </p:attrNameLst>
                                      </p:cBhvr>
                                      <p:to>
                                        <p:strVal val="visible"/>
                                      </p:to>
                                    </p:set>
                                    <p:animEffect filter="fade" transition="in">
                                      <p:cBhvr>
                                        <p:cTn dur="2000"/>
                                        <p:tgtEl>
                                          <p:spTgt spid="24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9" st="9"/>
                                            </p:txEl>
                                          </p:spTgt>
                                        </p:tgtEl>
                                        <p:attrNameLst>
                                          <p:attrName>style.visibility</p:attrName>
                                        </p:attrNameLst>
                                      </p:cBhvr>
                                      <p:to>
                                        <p:strVal val="visible"/>
                                      </p:to>
                                    </p:set>
                                    <p:animEffect filter="fade" transition="in">
                                      <p:cBhvr>
                                        <p:cTn dur="2000"/>
                                        <p:tgtEl>
                                          <p:spTgt spid="24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0" st="10"/>
                                            </p:txEl>
                                          </p:spTgt>
                                        </p:tgtEl>
                                        <p:attrNameLst>
                                          <p:attrName>style.visibility</p:attrName>
                                        </p:attrNameLst>
                                      </p:cBhvr>
                                      <p:to>
                                        <p:strVal val="visible"/>
                                      </p:to>
                                    </p:set>
                                    <p:animEffect filter="fade" transition="in">
                                      <p:cBhvr>
                                        <p:cTn dur="2000"/>
                                        <p:tgtEl>
                                          <p:spTgt spid="24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20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20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2000"/>
                                        <p:tgtEl>
                                          <p:spTgt spid="2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2000"/>
                                        <p:tgtEl>
                                          <p:spTgt spid="2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2000"/>
                                        <p:tgtEl>
                                          <p:spTgt spid="2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2000"/>
                                        <p:tgtEl>
                                          <p:spTgt spid="2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Effect filter="fade" transition="in">
                                      <p:cBhvr>
                                        <p:cTn dur="2000"/>
                                        <p:tgtEl>
                                          <p:spTgt spid="2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animEffect filter="fade" transition="in">
                                      <p:cBhvr>
                                        <p:cTn dur="2000"/>
                                        <p:tgtEl>
                                          <p:spTgt spid="2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8" st="8"/>
                                            </p:txEl>
                                          </p:spTgt>
                                        </p:tgtEl>
                                        <p:attrNameLst>
                                          <p:attrName>style.visibility</p:attrName>
                                        </p:attrNameLst>
                                      </p:cBhvr>
                                      <p:to>
                                        <p:strVal val="visible"/>
                                      </p:to>
                                    </p:set>
                                    <p:animEffect filter="fade" transition="in">
                                      <p:cBhvr>
                                        <p:cTn dur="2000"/>
                                        <p:tgtEl>
                                          <p:spTgt spid="2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9" st="9"/>
                                            </p:txEl>
                                          </p:spTgt>
                                        </p:tgtEl>
                                        <p:attrNameLst>
                                          <p:attrName>style.visibility</p:attrName>
                                        </p:attrNameLst>
                                      </p:cBhvr>
                                      <p:to>
                                        <p:strVal val="visible"/>
                                      </p:to>
                                    </p:set>
                                    <p:animEffect filter="fade" transition="in">
                                      <p:cBhvr>
                                        <p:cTn dur="2000"/>
                                        <p:tgtEl>
                                          <p:spTgt spid="24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0" st="10"/>
                                            </p:txEl>
                                          </p:spTgt>
                                        </p:tgtEl>
                                        <p:attrNameLst>
                                          <p:attrName>style.visibility</p:attrName>
                                        </p:attrNameLst>
                                      </p:cBhvr>
                                      <p:to>
                                        <p:strVal val="visible"/>
                                      </p:to>
                                    </p:set>
                                    <p:animEffect filter="fade" transition="in">
                                      <p:cBhvr>
                                        <p:cTn dur="2000"/>
                                        <p:tgtEl>
                                          <p:spTgt spid="24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1" st="11"/>
                                            </p:txEl>
                                          </p:spTgt>
                                        </p:tgtEl>
                                        <p:attrNameLst>
                                          <p:attrName>style.visibility</p:attrName>
                                        </p:attrNameLst>
                                      </p:cBhvr>
                                      <p:to>
                                        <p:strVal val="visible"/>
                                      </p:to>
                                    </p:set>
                                    <p:animEffect filter="fade" transition="in">
                                      <p:cBhvr>
                                        <p:cTn dur="2000"/>
                                        <p:tgtEl>
                                          <p:spTgt spid="24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Output</a:t>
            </a:r>
            <a:endParaRPr/>
          </a:p>
        </p:txBody>
      </p:sp>
      <p:sp>
        <p:nvSpPr>
          <p:cNvPr id="252" name="Google Shape;252;p23"/>
          <p:cNvSpPr txBox="1"/>
          <p:nvPr>
            <p:ph idx="1" type="body"/>
          </p:nvPr>
        </p:nvSpPr>
        <p:spPr>
          <a:xfrm>
            <a:off x="268288" y="1025525"/>
            <a:ext cx="8494712" cy="56038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 am in main</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 am in italy</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 am in brazil</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 am in argentina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000" u="none" cap="none" strike="noStrike">
                <a:solidFill>
                  <a:schemeClr val="accent2"/>
                </a:solidFill>
                <a:latin typeface="Times New Roman"/>
                <a:ea typeface="Times New Roman"/>
                <a:cs typeface="Times New Roman"/>
                <a:sym typeface="Times New Roman"/>
              </a:rPr>
              <a:t>Structure of C program with functions</a:t>
            </a:r>
            <a:endParaRPr/>
          </a:p>
        </p:txBody>
      </p:sp>
      <p:sp>
        <p:nvSpPr>
          <p:cNvPr id="258" name="Google Shape;258;p24"/>
          <p:cNvSpPr txBox="1"/>
          <p:nvPr>
            <p:ph idx="1" type="body"/>
          </p:nvPr>
        </p:nvSpPr>
        <p:spPr>
          <a:xfrm>
            <a:off x="0" y="852488"/>
            <a:ext cx="8763000" cy="6005512"/>
          </a:xfrm>
          <a:prstGeom prst="rect">
            <a:avLst/>
          </a:prstGeom>
          <a:noFill/>
          <a:ln>
            <a:noFill/>
          </a:ln>
        </p:spPr>
        <p:txBody>
          <a:bodyPr anchorCtr="0" anchor="t" bIns="45700" lIns="91425" spcFirstLastPara="1" rIns="91425" wrap="square" tIns="45700">
            <a:noAutofit/>
          </a:bodyPr>
          <a:lstStyle/>
          <a:p>
            <a:pPr indent="-342900" lvl="1" marL="342900" marR="0" rtl="0" algn="l">
              <a:spcBef>
                <a:spcPts val="0"/>
              </a:spcBef>
              <a:spcAft>
                <a:spcPts val="0"/>
              </a:spcAft>
              <a:buClr>
                <a:schemeClr val="dk2"/>
              </a:buClr>
              <a:buSzPts val="1540"/>
              <a:buFont typeface="Arial"/>
              <a:buChar char="●"/>
            </a:pPr>
            <a:r>
              <a:rPr b="1" i="0" lang="en-US" sz="2200" u="none" cap="none" strike="noStrike">
                <a:solidFill>
                  <a:schemeClr val="dk1"/>
                </a:solidFill>
                <a:latin typeface="Arial"/>
                <a:ea typeface="Arial"/>
                <a:cs typeface="Arial"/>
                <a:sym typeface="Arial"/>
              </a:rPr>
              <a:t>Include statements</a:t>
            </a:r>
            <a:endParaRPr/>
          </a:p>
          <a:p>
            <a:pPr indent="-342900" lvl="1" marL="342900" marR="0" rtl="0" algn="l">
              <a:spcBef>
                <a:spcPts val="0"/>
              </a:spcBef>
              <a:spcAft>
                <a:spcPts val="0"/>
              </a:spcAft>
              <a:buClr>
                <a:schemeClr val="dk2"/>
              </a:buClr>
              <a:buSzPts val="1540"/>
              <a:buFont typeface="Arial"/>
              <a:buChar char="●"/>
            </a:pPr>
            <a:r>
              <a:rPr b="1" i="0" lang="en-US" sz="2200" u="none" cap="none" strike="noStrike">
                <a:solidFill>
                  <a:schemeClr val="dk1"/>
                </a:solidFill>
                <a:latin typeface="Arial"/>
                <a:ea typeface="Arial"/>
                <a:cs typeface="Arial"/>
                <a:sym typeface="Arial"/>
              </a:rPr>
              <a:t>Function prototypes/Declarations</a:t>
            </a:r>
            <a:endParaRPr/>
          </a:p>
          <a:p>
            <a:pPr indent="-342900" lvl="1" marL="342900" marR="0" rtl="0" algn="l">
              <a:spcBef>
                <a:spcPts val="0"/>
              </a:spcBef>
              <a:spcAft>
                <a:spcPts val="0"/>
              </a:spcAft>
              <a:buClr>
                <a:schemeClr val="dk2"/>
              </a:buClr>
              <a:buSzPts val="1540"/>
              <a:buFont typeface="Arial"/>
              <a:buChar char="●"/>
            </a:pPr>
            <a:r>
              <a:rPr b="1" i="0" lang="en-US" sz="2200" u="none" cap="none" strike="noStrike">
                <a:solidFill>
                  <a:schemeClr val="dk1"/>
                </a:solidFill>
                <a:latin typeface="Arial"/>
                <a:ea typeface="Arial"/>
                <a:cs typeface="Arial"/>
                <a:sym typeface="Arial"/>
              </a:rPr>
              <a:t>Main function</a:t>
            </a:r>
            <a:endParaRPr/>
          </a:p>
          <a:p>
            <a:pPr indent="-342900" lvl="1" marL="342900" marR="0" rtl="0" algn="l">
              <a:spcBef>
                <a:spcPts val="0"/>
              </a:spcBef>
              <a:spcAft>
                <a:spcPts val="0"/>
              </a:spcAft>
              <a:buClr>
                <a:schemeClr val="dk2"/>
              </a:buClr>
              <a:buSzPts val="1540"/>
              <a:buFont typeface="Arial"/>
              <a:buChar char="●"/>
            </a:pPr>
            <a:r>
              <a:rPr b="1" i="0" lang="en-US" sz="2200" u="none" cap="none" strike="noStrike">
                <a:solidFill>
                  <a:schemeClr val="dk1"/>
                </a:solidFill>
                <a:latin typeface="Arial"/>
                <a:ea typeface="Arial"/>
                <a:cs typeface="Arial"/>
                <a:sym typeface="Arial"/>
              </a:rPr>
              <a:t>Body of main function &amp; call to the functions</a:t>
            </a:r>
            <a:endParaRPr/>
          </a:p>
          <a:p>
            <a:pPr indent="-342900" lvl="1" marL="342900" marR="0" rtl="0" algn="l">
              <a:spcBef>
                <a:spcPts val="0"/>
              </a:spcBef>
              <a:spcAft>
                <a:spcPts val="0"/>
              </a:spcAft>
              <a:buClr>
                <a:schemeClr val="dk2"/>
              </a:buClr>
              <a:buSzPts val="1540"/>
              <a:buFont typeface="Arial"/>
              <a:buChar char="●"/>
            </a:pPr>
            <a:r>
              <a:rPr b="1" i="0" lang="en-US" sz="2200" u="none" cap="none" strike="noStrike">
                <a:solidFill>
                  <a:schemeClr val="dk1"/>
                </a:solidFill>
                <a:latin typeface="Arial"/>
                <a:ea typeface="Arial"/>
                <a:cs typeface="Arial"/>
                <a:sym typeface="Arial"/>
              </a:rPr>
              <a:t>Function definitions</a:t>
            </a:r>
            <a:endParaRPr/>
          </a:p>
          <a:p>
            <a:pPr indent="-342900" lvl="1" marL="342900" marR="0" rtl="0" algn="l">
              <a:spcBef>
                <a:spcPts val="0"/>
              </a:spcBef>
              <a:spcAft>
                <a:spcPts val="0"/>
              </a:spcAft>
              <a:buClr>
                <a:schemeClr val="dk2"/>
              </a:buClr>
              <a:buSzPts val="1540"/>
              <a:buFont typeface="Arial"/>
              <a:buNone/>
            </a:pPr>
            <a:r>
              <a:rPr b="1" i="0" lang="en-US" sz="2200" u="none" cap="none" strike="noStrike">
                <a:solidFill>
                  <a:srgbClr val="FF0000"/>
                </a:solidFill>
                <a:latin typeface="Arial"/>
                <a:ea typeface="Arial"/>
                <a:cs typeface="Arial"/>
                <a:sym typeface="Arial"/>
              </a:rPr>
              <a:t>	#include&lt;stdio.h&gt;</a:t>
            </a:r>
            <a:endParaRPr/>
          </a:p>
          <a:p>
            <a:pPr indent="-342900" lvl="1" marL="342900" marR="0" rtl="0" algn="l">
              <a:spcBef>
                <a:spcPts val="0"/>
              </a:spcBef>
              <a:spcAft>
                <a:spcPts val="0"/>
              </a:spcAft>
              <a:buClr>
                <a:schemeClr val="dk2"/>
              </a:buClr>
              <a:buSzPts val="1540"/>
              <a:buFont typeface="Arial"/>
              <a:buNone/>
            </a:pPr>
            <a:r>
              <a:rPr b="1" i="0" lang="en-US" sz="2200" u="none" cap="none" strike="noStrike">
                <a:solidFill>
                  <a:srgbClr val="FF0000"/>
                </a:solidFill>
                <a:latin typeface="Arial"/>
                <a:ea typeface="Arial"/>
                <a:cs typeface="Arial"/>
                <a:sym typeface="Arial"/>
              </a:rPr>
              <a:t>	void add();</a:t>
            </a:r>
            <a:endParaRPr/>
          </a:p>
          <a:p>
            <a:pPr indent="-342900" lvl="1" marL="342900" marR="0" rtl="0" algn="l">
              <a:spcBef>
                <a:spcPts val="0"/>
              </a:spcBef>
              <a:spcAft>
                <a:spcPts val="0"/>
              </a:spcAft>
              <a:buClr>
                <a:schemeClr val="dk2"/>
              </a:buClr>
              <a:buSzPts val="1540"/>
              <a:buFont typeface="Arial"/>
              <a:buNone/>
            </a:pPr>
            <a:r>
              <a:rPr b="1" i="0" lang="en-US" sz="2200" u="none" cap="none" strike="noStrike">
                <a:solidFill>
                  <a:srgbClr val="FF0000"/>
                </a:solidFill>
                <a:latin typeface="Arial"/>
                <a:ea typeface="Arial"/>
                <a:cs typeface="Arial"/>
                <a:sym typeface="Arial"/>
              </a:rPr>
              <a:t>	void main()</a:t>
            </a:r>
            <a:endParaRPr/>
          </a:p>
          <a:p>
            <a:pPr indent="-342900" lvl="1" marL="342900" marR="0" rtl="0" algn="l">
              <a:spcBef>
                <a:spcPts val="0"/>
              </a:spcBef>
              <a:spcAft>
                <a:spcPts val="0"/>
              </a:spcAft>
              <a:buClr>
                <a:schemeClr val="dk2"/>
              </a:buClr>
              <a:buSzPts val="1540"/>
              <a:buFont typeface="Arial"/>
              <a:buNone/>
            </a:pPr>
            <a:r>
              <a:rPr b="1" i="0" lang="en-US" sz="2200" u="none" cap="none" strike="noStrike">
                <a:solidFill>
                  <a:srgbClr val="FF0000"/>
                </a:solidFill>
                <a:latin typeface="Arial"/>
                <a:ea typeface="Arial"/>
                <a:cs typeface="Arial"/>
                <a:sym typeface="Arial"/>
              </a:rPr>
              <a:t>	{</a:t>
            </a:r>
            <a:endParaRPr/>
          </a:p>
          <a:p>
            <a:pPr indent="-342900" lvl="2" marL="742950" marR="0" rtl="0" algn="l">
              <a:spcBef>
                <a:spcPts val="0"/>
              </a:spcBef>
              <a:spcAft>
                <a:spcPts val="0"/>
              </a:spcAft>
              <a:buClr>
                <a:schemeClr val="dk2"/>
              </a:buClr>
              <a:buSzPts val="1540"/>
              <a:buFont typeface="Arial"/>
              <a:buNone/>
            </a:pPr>
            <a:r>
              <a:rPr b="1" i="0" lang="en-US" sz="2200" u="none" cap="none" strike="noStrike">
                <a:solidFill>
                  <a:srgbClr val="FF0000"/>
                </a:solidFill>
                <a:latin typeface="Arial"/>
                <a:ea typeface="Arial"/>
                <a:cs typeface="Arial"/>
                <a:sym typeface="Arial"/>
              </a:rPr>
              <a:t>		add();</a:t>
            </a:r>
            <a:endParaRPr/>
          </a:p>
          <a:p>
            <a:pPr indent="-342900" lvl="2" marL="742950" marR="0" rtl="0" algn="l">
              <a:spcBef>
                <a:spcPts val="0"/>
              </a:spcBef>
              <a:spcAft>
                <a:spcPts val="0"/>
              </a:spcAft>
              <a:buClr>
                <a:schemeClr val="dk2"/>
              </a:buClr>
              <a:buSzPts val="1540"/>
              <a:buFont typeface="Arial"/>
              <a:buNone/>
            </a:pPr>
            <a:r>
              <a:rPr b="1" i="0" lang="en-US" sz="2200" u="none" cap="none" strike="noStrike">
                <a:solidFill>
                  <a:srgbClr val="FF0000"/>
                </a:solidFill>
                <a:latin typeface="Arial"/>
                <a:ea typeface="Arial"/>
                <a:cs typeface="Arial"/>
                <a:sym typeface="Arial"/>
              </a:rPr>
              <a:t>}</a:t>
            </a:r>
            <a:endParaRPr/>
          </a:p>
          <a:p>
            <a:pPr indent="-342900" lvl="2" marL="742950" marR="0" rtl="0" algn="l">
              <a:spcBef>
                <a:spcPts val="0"/>
              </a:spcBef>
              <a:spcAft>
                <a:spcPts val="0"/>
              </a:spcAft>
              <a:buClr>
                <a:schemeClr val="dk2"/>
              </a:buClr>
              <a:buSzPts val="1540"/>
              <a:buFont typeface="Arial"/>
              <a:buNone/>
            </a:pPr>
            <a:r>
              <a:rPr b="1" i="0" lang="en-US" sz="2200" u="none" cap="none" strike="noStrike">
                <a:solidFill>
                  <a:srgbClr val="FF0000"/>
                </a:solidFill>
                <a:latin typeface="Arial"/>
                <a:ea typeface="Arial"/>
                <a:cs typeface="Arial"/>
                <a:sym typeface="Arial"/>
              </a:rPr>
              <a:t>void add()</a:t>
            </a:r>
            <a:endParaRPr/>
          </a:p>
          <a:p>
            <a:pPr indent="-342900" lvl="2" marL="742950" marR="0" rtl="0" algn="l">
              <a:spcBef>
                <a:spcPts val="0"/>
              </a:spcBef>
              <a:spcAft>
                <a:spcPts val="0"/>
              </a:spcAft>
              <a:buClr>
                <a:schemeClr val="dk2"/>
              </a:buClr>
              <a:buSzPts val="1540"/>
              <a:buFont typeface="Arial"/>
              <a:buNone/>
            </a:pPr>
            <a:r>
              <a:rPr b="1" i="0" lang="en-US" sz="2200" u="none" cap="none" strike="noStrike">
                <a:solidFill>
                  <a:srgbClr val="FF0000"/>
                </a:solidFill>
                <a:latin typeface="Arial"/>
                <a:ea typeface="Arial"/>
                <a:cs typeface="Arial"/>
                <a:sym typeface="Arial"/>
              </a:rPr>
              <a:t>{</a:t>
            </a:r>
            <a:endParaRPr/>
          </a:p>
          <a:p>
            <a:pPr indent="-342900" lvl="2" marL="742950" marR="0" rtl="0" algn="l">
              <a:spcBef>
                <a:spcPts val="0"/>
              </a:spcBef>
              <a:spcAft>
                <a:spcPts val="0"/>
              </a:spcAft>
              <a:buClr>
                <a:schemeClr val="dk2"/>
              </a:buClr>
              <a:buSzPts val="1540"/>
              <a:buFont typeface="Arial"/>
              <a:buNone/>
            </a:pPr>
            <a:r>
              <a:rPr b="1" i="0" lang="en-US" sz="2200" u="none" cap="none" strike="noStrike">
                <a:solidFill>
                  <a:srgbClr val="FF0000"/>
                </a:solidFill>
                <a:latin typeface="Arial"/>
                <a:ea typeface="Arial"/>
                <a:cs typeface="Arial"/>
                <a:sym typeface="Arial"/>
              </a:rPr>
              <a:t>	Body of add function</a:t>
            </a:r>
            <a:endParaRPr/>
          </a:p>
          <a:p>
            <a:pPr indent="-342900" lvl="2" marL="742950" marR="0" rtl="0" algn="l">
              <a:spcBef>
                <a:spcPts val="0"/>
              </a:spcBef>
              <a:spcAft>
                <a:spcPts val="0"/>
              </a:spcAft>
              <a:buClr>
                <a:schemeClr val="dk2"/>
              </a:buClr>
              <a:buSzPts val="1540"/>
              <a:buFont typeface="Arial"/>
              <a:buNone/>
            </a:pPr>
            <a:r>
              <a:rPr b="1" i="0" lang="en-US" sz="2200" u="none" cap="none" strike="noStrike">
                <a:solidFill>
                  <a:srgbClr val="FF0000"/>
                </a:solidFill>
                <a:latin typeface="Arial"/>
                <a:ea typeface="Arial"/>
                <a:cs typeface="Arial"/>
                <a:sym typeface="Arial"/>
              </a:rPr>
              <a:t>}</a:t>
            </a:r>
            <a:endParaRPr/>
          </a:p>
          <a:p>
            <a:pPr indent="-245109" lvl="1" marL="342900" marR="0" rtl="0" algn="l">
              <a:spcBef>
                <a:spcPts val="0"/>
              </a:spcBef>
              <a:spcAft>
                <a:spcPts val="0"/>
              </a:spcAft>
              <a:buClr>
                <a:schemeClr val="dk2"/>
              </a:buClr>
              <a:buSzPts val="1540"/>
              <a:buFont typeface="Arial"/>
              <a:buNone/>
            </a:pPr>
            <a:r>
              <a:t/>
            </a:r>
            <a:endParaRPr b="1" i="0" sz="2200" u="none" cap="none" strike="noStrike">
              <a:solidFill>
                <a:schemeClr val="dk1"/>
              </a:solidFill>
              <a:latin typeface="Arial"/>
              <a:ea typeface="Arial"/>
              <a:cs typeface="Arial"/>
              <a:sym typeface="Arial"/>
            </a:endParaRPr>
          </a:p>
          <a:p>
            <a:pPr indent="-245109" lvl="0" marL="342900" marR="0" rtl="0" algn="l">
              <a:spcBef>
                <a:spcPts val="0"/>
              </a:spcBef>
              <a:spcAft>
                <a:spcPts val="0"/>
              </a:spcAft>
              <a:buClr>
                <a:schemeClr val="dk2"/>
              </a:buClr>
              <a:buSzPts val="1540"/>
              <a:buFont typeface="Arial"/>
              <a:buNone/>
            </a:pPr>
            <a:r>
              <a:t/>
            </a:r>
            <a:endParaRPr b="1" i="0" sz="2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2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2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2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2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2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2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20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20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2000"/>
                                        <p:tgtEl>
                                          <p:spTgt spid="2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animEffect filter="fade" transition="in">
                                      <p:cBhvr>
                                        <p:cTn dur="2000"/>
                                        <p:tgtEl>
                                          <p:spTgt spid="2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animEffect filter="fade" transition="in">
                                      <p:cBhvr>
                                        <p:cTn dur="2000"/>
                                        <p:tgtEl>
                                          <p:spTgt spid="2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animEffect filter="fade" transition="in">
                                      <p:cBhvr>
                                        <p:cTn dur="2000"/>
                                        <p:tgtEl>
                                          <p:spTgt spid="2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animEffect filter="fade" transition="in">
                                      <p:cBhvr>
                                        <p:cTn dur="2000"/>
                                        <p:tgtEl>
                                          <p:spTgt spid="25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3" st="13"/>
                                            </p:txEl>
                                          </p:spTgt>
                                        </p:tgtEl>
                                        <p:attrNameLst>
                                          <p:attrName>style.visibility</p:attrName>
                                        </p:attrNameLst>
                                      </p:cBhvr>
                                      <p:to>
                                        <p:strVal val="visible"/>
                                      </p:to>
                                    </p:set>
                                    <p:animEffect filter="fade" transition="in">
                                      <p:cBhvr>
                                        <p:cTn dur="2000"/>
                                        <p:tgtEl>
                                          <p:spTgt spid="25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4" st="14"/>
                                            </p:txEl>
                                          </p:spTgt>
                                        </p:tgtEl>
                                        <p:attrNameLst>
                                          <p:attrName>style.visibility</p:attrName>
                                        </p:attrNameLst>
                                      </p:cBhvr>
                                      <p:to>
                                        <p:strVal val="visible"/>
                                      </p:to>
                                    </p:set>
                                    <p:animEffect filter="fade" transition="in">
                                      <p:cBhvr>
                                        <p:cTn dur="2000"/>
                                        <p:tgtEl>
                                          <p:spTgt spid="25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5" st="15"/>
                                            </p:txEl>
                                          </p:spTgt>
                                        </p:tgtEl>
                                        <p:attrNameLst>
                                          <p:attrName>style.visibility</p:attrName>
                                        </p:attrNameLst>
                                      </p:cBhvr>
                                      <p:to>
                                        <p:strVal val="visible"/>
                                      </p:to>
                                    </p:set>
                                    <p:animEffect filter="fade" transition="in">
                                      <p:cBhvr>
                                        <p:cTn dur="2000"/>
                                        <p:tgtEl>
                                          <p:spTgt spid="25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6" st="16"/>
                                            </p:txEl>
                                          </p:spTgt>
                                        </p:tgtEl>
                                        <p:attrNameLst>
                                          <p:attrName>style.visibility</p:attrName>
                                        </p:attrNameLst>
                                      </p:cBhvr>
                                      <p:to>
                                        <p:strVal val="visible"/>
                                      </p:to>
                                    </p:set>
                                    <p:animEffect filter="fade" transition="in">
                                      <p:cBhvr>
                                        <p:cTn dur="2000"/>
                                        <p:tgtEl>
                                          <p:spTgt spid="258">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500" u="none" cap="none" strike="noStrike">
                <a:solidFill>
                  <a:schemeClr val="accent2"/>
                </a:solidFill>
                <a:latin typeface="Times New Roman"/>
                <a:ea typeface="Times New Roman"/>
                <a:cs typeface="Times New Roman"/>
                <a:sym typeface="Times New Roman"/>
              </a:rPr>
              <a:t>Example 1 – how values are passed &amp; how program will execute</a:t>
            </a:r>
            <a:endParaRPr/>
          </a:p>
        </p:txBody>
      </p:sp>
      <p:sp>
        <p:nvSpPr>
          <p:cNvPr id="264" name="Google Shape;264;p25"/>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a, b, c;</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270" name="Google Shape;270;p26"/>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a, b, c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276" name="Google Shape;276;p27"/>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a, b, c;</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282" name="Google Shape;282;p28"/>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288" name="Google Shape;288;p29"/>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rgbClr val="FF0000"/>
                </a:solidFill>
                <a:latin typeface="Times New Roman"/>
                <a:ea typeface="Times New Roman"/>
                <a:cs typeface="Times New Roman"/>
                <a:sym typeface="Times New Roman"/>
              </a:rPr>
              <a:t>Contd.</a:t>
            </a:r>
            <a:endParaRPr/>
          </a:p>
        </p:txBody>
      </p:sp>
      <p:sp>
        <p:nvSpPr>
          <p:cNvPr id="113" name="Google Shape;113;p3"/>
          <p:cNvSpPr txBox="1"/>
          <p:nvPr>
            <p:ph idx="1" type="body"/>
          </p:nvPr>
        </p:nvSpPr>
        <p:spPr>
          <a:xfrm>
            <a:off x="0" y="1009650"/>
            <a:ext cx="8942293" cy="561975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rgbClr val="0070C0"/>
                </a:solidFill>
                <a:latin typeface="Arial"/>
                <a:ea typeface="Arial"/>
                <a:cs typeface="Arial"/>
                <a:sym typeface="Arial"/>
              </a:rPr>
              <a:t>A function is a sub-program i.e. subset of the program.</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 function is a group of statements that together perform a task.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It is written only once and re-used whenever required, as many times as required.</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rgbClr val="0070C0"/>
                </a:solidFill>
                <a:latin typeface="Arial"/>
                <a:ea typeface="Arial"/>
                <a:cs typeface="Arial"/>
                <a:sym typeface="Arial"/>
              </a:rPr>
              <a:t>Every C program has at least one function, which is main().</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rgbClr val="0070C0"/>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B050"/>
                </a:solidFill>
                <a:latin typeface="Arial"/>
                <a:ea typeface="Arial"/>
                <a:cs typeface="Arial"/>
                <a:sym typeface="Arial"/>
              </a:rPr>
              <a:t>– </a:t>
            </a:r>
            <a:r>
              <a:rPr b="1" i="0" lang="en-US" sz="2400" u="none" cap="none" strike="noStrike">
                <a:solidFill>
                  <a:srgbClr val="00B050"/>
                </a:solidFill>
                <a:latin typeface="Arial"/>
                <a:ea typeface="Arial"/>
                <a:cs typeface="Arial"/>
                <a:sym typeface="Arial"/>
              </a:rPr>
              <a:t>Every C program consists of one or more functions.</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B050"/>
                </a:solidFill>
                <a:latin typeface="Arial"/>
                <a:ea typeface="Arial"/>
                <a:cs typeface="Arial"/>
                <a:sym typeface="Arial"/>
              </a:rPr>
              <a:t>– </a:t>
            </a:r>
            <a:r>
              <a:rPr b="1" i="0" lang="en-US" sz="2400" u="none" cap="none" strike="noStrike">
                <a:solidFill>
                  <a:srgbClr val="00B050"/>
                </a:solidFill>
                <a:latin typeface="Arial"/>
                <a:ea typeface="Arial"/>
                <a:cs typeface="Arial"/>
                <a:sym typeface="Arial"/>
              </a:rPr>
              <a:t>A function will carry out its intended action whenever it    </a:t>
            </a:r>
            <a:endParaRPr/>
          </a:p>
          <a:p>
            <a:pPr indent="-342900" lvl="0" marL="342900" marR="0" rtl="0" algn="just">
              <a:spcBef>
                <a:spcPts val="480"/>
              </a:spcBef>
              <a:spcAft>
                <a:spcPts val="0"/>
              </a:spcAft>
              <a:buClr>
                <a:schemeClr val="dk2"/>
              </a:buClr>
              <a:buSzPts val="1680"/>
              <a:buFont typeface="Arial"/>
              <a:buNone/>
            </a:pPr>
            <a:r>
              <a:rPr b="1" i="0" lang="en-US" sz="2400" u="none" cap="none" strike="noStrike">
                <a:solidFill>
                  <a:srgbClr val="00B050"/>
                </a:solidFill>
                <a:latin typeface="Arial"/>
                <a:ea typeface="Arial"/>
                <a:cs typeface="Arial"/>
                <a:sym typeface="Arial"/>
              </a:rPr>
              <a:t>       is </a:t>
            </a:r>
            <a:r>
              <a:rPr b="1" i="1" lang="en-US" sz="2400" u="none" cap="none" strike="noStrike">
                <a:solidFill>
                  <a:srgbClr val="00B050"/>
                </a:solidFill>
                <a:latin typeface="Arial"/>
                <a:ea typeface="Arial"/>
                <a:cs typeface="Arial"/>
                <a:sym typeface="Arial"/>
              </a:rPr>
              <a:t>called or invoked.</a:t>
            </a:r>
            <a:endParaRPr b="0" i="0" sz="2400" u="none" cap="none" strike="noStrike">
              <a:solidFill>
                <a:srgbClr val="00B050"/>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rgbClr val="0070C0"/>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idx="1" type="body"/>
          </p:nvPr>
        </p:nvSpPr>
        <p:spPr>
          <a:xfrm>
            <a:off x="0" y="1039813"/>
            <a:ext cx="8763000" cy="55895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2800"/>
              <a:buFont typeface="Arial"/>
              <a:buNone/>
            </a:pPr>
            <a:r>
              <a:rPr b="0" i="0" lang="en-US" sz="4000" u="none" cap="none" strike="noStrike">
                <a:solidFill>
                  <a:schemeClr val="dk1"/>
                </a:solidFill>
                <a:latin typeface="Arial"/>
                <a:ea typeface="Arial"/>
                <a:cs typeface="Arial"/>
                <a:sym typeface="Arial"/>
              </a:rPr>
              <a:t>Enter any three numbers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299" name="Google Shape;299;p31"/>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printf ( "\n Enter any three numbers "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idx="1" type="body"/>
          </p:nvPr>
        </p:nvSpPr>
        <p:spPr>
          <a:xfrm>
            <a:off x="0" y="1039813"/>
            <a:ext cx="8763000" cy="55895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2800"/>
              <a:buFont typeface="Arial"/>
              <a:buNone/>
            </a:pPr>
            <a:r>
              <a:rPr b="0" i="0" lang="en-US" sz="4000" u="none" cap="none" strike="noStrike">
                <a:solidFill>
                  <a:schemeClr val="dk1"/>
                </a:solidFill>
                <a:latin typeface="Arial"/>
                <a:ea typeface="Arial"/>
                <a:cs typeface="Arial"/>
                <a:sym typeface="Arial"/>
              </a:rPr>
              <a:t>Enter any three numbers 10 20 30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310" name="Google Shape;310;p33"/>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printf ( "\n Enter any three numbers "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002672"/>
                </a:solidFill>
                <a:latin typeface="Arial"/>
                <a:ea typeface="Arial"/>
                <a:cs typeface="Arial"/>
                <a:sym typeface="Arial"/>
              </a:rPr>
              <a:t>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316" name="Google Shape;316;p34"/>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int a, b, c;</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322" name="Google Shape;322;p35"/>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void main(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int a, b, c;</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calsum ( a, b, 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void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328" name="Google Shape;328;p36"/>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void main(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int a, b, c;</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calsum ( a, b, 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void calsum ( int x, int y, int z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334" name="Google Shape;334;p37"/>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void main(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int a, b, c;</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calsum ( a, b, 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void calsum ( int x, int y, int z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340" name="Google Shape;340;p38"/>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void main(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int a, b, c;</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calsum ( a, b, 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void calsum ( int x, int y, int z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int d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346" name="Google Shape;346;p39"/>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void main(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int a, b, c;</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calsum ( a, b, 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void calsum ( int x, int y, int z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int d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d = x + y + z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rgbClr val="FF0000"/>
                </a:solidFill>
                <a:latin typeface="Times New Roman"/>
                <a:ea typeface="Times New Roman"/>
                <a:cs typeface="Times New Roman"/>
                <a:sym typeface="Times New Roman"/>
              </a:rPr>
              <a:t>Contd.</a:t>
            </a:r>
            <a:endParaRPr/>
          </a:p>
        </p:txBody>
      </p:sp>
      <p:sp>
        <p:nvSpPr>
          <p:cNvPr id="120" name="Google Shape;120;p4"/>
          <p:cNvSpPr txBox="1"/>
          <p:nvPr>
            <p:ph idx="1" type="body"/>
          </p:nvPr>
        </p:nvSpPr>
        <p:spPr>
          <a:xfrm>
            <a:off x="94129" y="977900"/>
            <a:ext cx="9018121" cy="58801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rgbClr val="002672"/>
                </a:solidFill>
                <a:latin typeface="Arial"/>
                <a:ea typeface="Arial"/>
                <a:cs typeface="Arial"/>
                <a:sym typeface="Arial"/>
              </a:rPr>
              <a:t>Function</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	self-contained block of statements that perform some specific, well-defined task.</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using a function is something like hiring a person to do a specific job for you. Sometimes the  interaction with this person is very simple; sometimes it’s complex.</a:t>
            </a:r>
            <a:endParaRPr/>
          </a:p>
          <a:p>
            <a:pPr indent="-342900" lvl="0" marL="342900" marR="0" rtl="0" algn="just">
              <a:spcBef>
                <a:spcPts val="480"/>
              </a:spcBef>
              <a:spcAft>
                <a:spcPts val="0"/>
              </a:spcAft>
              <a:buClr>
                <a:schemeClr val="dk2"/>
              </a:buClr>
              <a:buSzPts val="1680"/>
              <a:buFont typeface="Arial"/>
              <a:buNone/>
            </a:pPr>
            <a:r>
              <a:t/>
            </a:r>
            <a:endParaRPr b="1"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rgbClr val="002672"/>
                </a:solidFill>
                <a:latin typeface="Arial"/>
                <a:ea typeface="Arial"/>
                <a:cs typeface="Arial"/>
                <a:sym typeface="Arial"/>
              </a:rPr>
              <a:t>A function can also be referred as a method or a sub-routine or a procedure, etc.</a:t>
            </a:r>
            <a:endParaRPr/>
          </a:p>
          <a:p>
            <a:pPr indent="-342900" lvl="0" marL="342900" marR="0" rtl="0" algn="just">
              <a:spcBef>
                <a:spcPts val="480"/>
              </a:spcBef>
              <a:spcAft>
                <a:spcPts val="0"/>
              </a:spcAft>
              <a:buClr>
                <a:schemeClr val="dk2"/>
              </a:buClr>
              <a:buSzPts val="1680"/>
              <a:buFont typeface="Arial"/>
              <a:buNone/>
            </a:pPr>
            <a:r>
              <a:t/>
            </a:r>
            <a:endParaRPr b="1"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rgbClr val="00B05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b="1" i="1" sz="4400" u="none" cap="none" strike="noStrike">
              <a:solidFill>
                <a:schemeClr val="accent2"/>
              </a:solidFill>
              <a:latin typeface="Times New Roman"/>
              <a:ea typeface="Times New Roman"/>
              <a:cs typeface="Times New Roman"/>
              <a:sym typeface="Times New Roman"/>
            </a:endParaRPr>
          </a:p>
        </p:txBody>
      </p:sp>
      <p:sp>
        <p:nvSpPr>
          <p:cNvPr id="352" name="Google Shape;352;p40"/>
          <p:cNvSpPr txBox="1"/>
          <p:nvPr>
            <p:ph idx="1" type="body"/>
          </p:nvPr>
        </p:nvSpPr>
        <p:spPr>
          <a:xfrm>
            <a:off x="0" y="1039813"/>
            <a:ext cx="8763000" cy="55895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Enter any three numbers 10 20 30</a:t>
            </a:r>
            <a:endParaRPr/>
          </a:p>
          <a:p>
            <a:pPr indent="-342900" lvl="0" marL="3429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Sum = 60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358" name="Google Shape;358;p41"/>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void main(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int a, b, c;</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calsum ( a, b, 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void calsum ( int x, int y, int z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int d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d = x + y + z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printf ( "\nSum = %d", d)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return;</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1</a:t>
            </a:r>
            <a:endParaRPr/>
          </a:p>
        </p:txBody>
      </p:sp>
      <p:sp>
        <p:nvSpPr>
          <p:cNvPr id="364" name="Google Shape;364;p42"/>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printf ( "\n Enter any three numbers "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scanf ( "%d %d %d", &amp;a, &amp;b, &amp;c ) ;</a:t>
            </a:r>
            <a:endParaRPr/>
          </a:p>
          <a:p>
            <a:pPr indent="-228600" lvl="2" marL="1143000" marR="0" rtl="0" algn="l">
              <a:spcBef>
                <a:spcPts val="400"/>
              </a:spcBef>
              <a:spcAft>
                <a:spcPts val="0"/>
              </a:spcAft>
              <a:buClr>
                <a:srgbClr val="276EFF"/>
              </a:buClr>
              <a:buSzPts val="2000"/>
              <a:buFont typeface="Arial"/>
              <a:buNone/>
            </a:pPr>
            <a:r>
              <a:rPr b="1" i="0" lang="en-US" sz="2000" u="none" cap="none" strike="noStrike">
                <a:solidFill>
                  <a:srgbClr val="276EFF"/>
                </a:solidFill>
                <a:latin typeface="Arial"/>
                <a:ea typeface="Arial"/>
                <a:cs typeface="Arial"/>
                <a:sym typeface="Arial"/>
              </a:rPr>
              <a:t>    calsum ( a, b, c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return;</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370" name="Google Shape;370;p43"/>
          <p:cNvSpPr txBox="1"/>
          <p:nvPr>
            <p:ph idx="1" type="body"/>
          </p:nvPr>
        </p:nvSpPr>
        <p:spPr>
          <a:xfrm>
            <a:off x="0" y="962025"/>
            <a:ext cx="9144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a, b, c, </a:t>
            </a:r>
            <a:r>
              <a:rPr b="1" i="0" lang="en-US" sz="2000" u="none" cap="none" strike="noStrike">
                <a:solidFill>
                  <a:srgbClr val="FF0000"/>
                </a:solidFill>
                <a:latin typeface="Arial"/>
                <a:ea typeface="Arial"/>
                <a:cs typeface="Arial"/>
                <a:sym typeface="Arial"/>
              </a:rPr>
              <a:t>sum; //new variable to catch value returned by calsum</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sum=calsum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sum)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376" name="Google Shape;376;p44"/>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void main(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a, b, c, sum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sum=calsum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sum)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382" name="Google Shape;382;p45"/>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 sum;</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sum=calsum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sum)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388" name="Google Shape;388;p46"/>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a, b, c, sum;</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sum=calsum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sum)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idx="1" type="body"/>
          </p:nvPr>
        </p:nvSpPr>
        <p:spPr>
          <a:xfrm>
            <a:off x="0" y="1039813"/>
            <a:ext cx="8763000" cy="55895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2520"/>
              <a:buFont typeface="Arial"/>
              <a:buNone/>
            </a:pPr>
            <a:r>
              <a:rPr b="0" i="0" lang="en-US" sz="3600" u="none" cap="none" strike="noStrike">
                <a:solidFill>
                  <a:schemeClr val="dk1"/>
                </a:solidFill>
                <a:latin typeface="Arial"/>
                <a:ea typeface="Arial"/>
                <a:cs typeface="Arial"/>
                <a:sym typeface="Arial"/>
              </a:rPr>
              <a:t>Enter any three numbers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399" name="Google Shape;399;p48"/>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void main(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 sum;</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printf ( "\n Enter any three numbers "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sum=calsum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sum)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txBox="1"/>
          <p:nvPr>
            <p:ph idx="1" type="body"/>
          </p:nvPr>
        </p:nvSpPr>
        <p:spPr>
          <a:xfrm>
            <a:off x="0" y="1039813"/>
            <a:ext cx="8763000" cy="55895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2520"/>
              <a:buFont typeface="Arial"/>
              <a:buNone/>
            </a:pPr>
            <a:r>
              <a:rPr b="0" i="0" lang="en-US" sz="3600" u="none" cap="none" strike="noStrike">
                <a:solidFill>
                  <a:schemeClr val="dk1"/>
                </a:solidFill>
                <a:latin typeface="Arial"/>
                <a:ea typeface="Arial"/>
                <a:cs typeface="Arial"/>
                <a:sym typeface="Arial"/>
              </a:rPr>
              <a:t>Enter any three numbers 10 20 30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000" u="none" cap="none" strike="noStrike">
                <a:solidFill>
                  <a:srgbClr val="FF0000"/>
                </a:solidFill>
                <a:latin typeface="Times New Roman"/>
                <a:ea typeface="Times New Roman"/>
                <a:cs typeface="Times New Roman"/>
                <a:sym typeface="Times New Roman"/>
              </a:rPr>
              <a:t>Why Functions?</a:t>
            </a:r>
            <a:endParaRPr b="1" i="1" sz="4000" u="none" cap="none" strike="noStrike">
              <a:solidFill>
                <a:schemeClr val="accent2"/>
              </a:solidFill>
              <a:latin typeface="Times New Roman"/>
              <a:ea typeface="Times New Roman"/>
              <a:cs typeface="Times New Roman"/>
              <a:sym typeface="Times New Roman"/>
            </a:endParaRPr>
          </a:p>
        </p:txBody>
      </p:sp>
      <p:sp>
        <p:nvSpPr>
          <p:cNvPr id="127" name="Google Shape;127;p5"/>
          <p:cNvSpPr txBox="1"/>
          <p:nvPr>
            <p:ph idx="1" type="body"/>
          </p:nvPr>
        </p:nvSpPr>
        <p:spPr>
          <a:xfrm>
            <a:off x="0" y="977900"/>
            <a:ext cx="9112250" cy="58801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rgbClr val="00B050"/>
                </a:solidFill>
                <a:latin typeface="Arial"/>
                <a:ea typeface="Arial"/>
                <a:cs typeface="Arial"/>
                <a:sym typeface="Arial"/>
              </a:rPr>
              <a:t>Benefits</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rgbClr val="002060"/>
                </a:solidFill>
                <a:latin typeface="Arial"/>
                <a:ea typeface="Arial"/>
                <a:cs typeface="Arial"/>
                <a:sym typeface="Arial"/>
              </a:rPr>
              <a:t>Modularity: Break big problems into smaller ones.</a:t>
            </a:r>
            <a:r>
              <a:rPr b="0" i="0" lang="en-US" sz="2400" u="none" cap="none" strike="noStrike">
                <a:solidFill>
                  <a:schemeClr val="dk1"/>
                </a:solidFill>
                <a:latin typeface="Arial"/>
                <a:ea typeface="Arial"/>
                <a:cs typeface="Arial"/>
                <a:sym typeface="Arial"/>
              </a:rPr>
              <a:t>		• </a:t>
            </a:r>
            <a:r>
              <a:rPr b="1" i="0" lang="en-US" sz="2400" u="none" cap="none" strike="noStrike">
                <a:solidFill>
                  <a:schemeClr val="dk1"/>
                </a:solidFill>
                <a:latin typeface="Arial"/>
                <a:ea typeface="Arial"/>
                <a:cs typeface="Arial"/>
                <a:sym typeface="Arial"/>
              </a:rPr>
              <a:t>Manageable program development.</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chemeClr val="dk1"/>
                </a:solidFill>
                <a:latin typeface="Arial"/>
                <a:ea typeface="Arial"/>
                <a:cs typeface="Arial"/>
                <a:sym typeface="Arial"/>
              </a:rPr>
              <a:t>Construct a program from small pieces or 		components.</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rgbClr val="002060"/>
                </a:solidFill>
                <a:latin typeface="Arial"/>
                <a:ea typeface="Arial"/>
                <a:cs typeface="Arial"/>
                <a:sym typeface="Arial"/>
              </a:rPr>
              <a:t>Re-Use: Build using what others have already built.</a:t>
            </a:r>
            <a:r>
              <a:rPr b="0" i="0" lang="en-US" sz="2400" u="none" cap="none" strike="noStrike">
                <a:solidFill>
                  <a:schemeClr val="dk1"/>
                </a:solidFill>
                <a:latin typeface="Arial"/>
                <a:ea typeface="Arial"/>
                <a:cs typeface="Arial"/>
                <a:sym typeface="Arial"/>
              </a:rPr>
              <a:t>		• </a:t>
            </a:r>
            <a:r>
              <a:rPr b="1" i="0" lang="en-US" sz="2400" u="none" cap="none" strike="noStrike">
                <a:solidFill>
                  <a:schemeClr val="dk1"/>
                </a:solidFill>
                <a:latin typeface="Arial"/>
                <a:ea typeface="Arial"/>
                <a:cs typeface="Arial"/>
                <a:sym typeface="Arial"/>
              </a:rPr>
              <a:t>Use existing functions as building blocks for new          	programs.</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rgbClr val="002060"/>
                </a:solidFill>
                <a:latin typeface="Arial"/>
                <a:ea typeface="Arial"/>
                <a:cs typeface="Arial"/>
                <a:sym typeface="Arial"/>
              </a:rPr>
              <a:t>Abstraction</a:t>
            </a:r>
            <a:r>
              <a:rPr b="1" i="0" lang="en-US" sz="2400" u="none" cap="none" strike="noStrike">
                <a:solidFill>
                  <a:schemeClr val="dk1"/>
                </a:solidFill>
                <a:latin typeface="Arial"/>
                <a:ea typeface="Arial"/>
                <a:cs typeface="Arial"/>
                <a:sym typeface="Arial"/>
              </a:rPr>
              <a:t>: </a:t>
            </a:r>
            <a:r>
              <a:rPr b="1" i="0" lang="en-US" sz="2400" u="none" cap="none" strike="noStrike">
                <a:solidFill>
                  <a:srgbClr val="002060"/>
                </a:solidFill>
                <a:latin typeface="Arial"/>
                <a:ea typeface="Arial"/>
                <a:cs typeface="Arial"/>
                <a:sym typeface="Arial"/>
              </a:rPr>
              <a:t>hide internal details </a:t>
            </a:r>
            <a:endParaRPr/>
          </a:p>
          <a:p>
            <a:pPr indent="-342900" lvl="0" marL="342900" marR="0" rtl="0" algn="just">
              <a:spcBef>
                <a:spcPts val="480"/>
              </a:spcBef>
              <a:spcAft>
                <a:spcPts val="0"/>
              </a:spcAft>
              <a:buClr>
                <a:schemeClr val="dk2"/>
              </a:buClr>
              <a:buSzPts val="1680"/>
              <a:buFont typeface="Arial"/>
              <a:buNone/>
            </a:pPr>
            <a:r>
              <a:rPr b="1" i="0" lang="en-US" sz="2400" u="none" cap="none" strike="noStrike">
                <a:solidFill>
                  <a:srgbClr val="002060"/>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E.g., library functions.</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rgbClr val="002060"/>
                </a:solidFill>
                <a:latin typeface="Arial"/>
                <a:ea typeface="Arial"/>
                <a:cs typeface="Arial"/>
                <a:sym typeface="Arial"/>
              </a:rPr>
              <a:t>In large programs, debugging and editing tasks is easy with the use of functions.</a:t>
            </a:r>
            <a:endParaRPr/>
          </a:p>
          <a:p>
            <a:pPr indent="-34290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410" name="Google Shape;410;p50"/>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void main(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 sum;</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printf ( "\n Enter any three numbers "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00B050"/>
                </a:solidFill>
                <a:latin typeface="Arial"/>
                <a:ea typeface="Arial"/>
                <a:cs typeface="Arial"/>
                <a:sym typeface="Arial"/>
              </a:rPr>
              <a:t>sum=calsum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sum)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416" name="Google Shape;416;p51"/>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int calsum(int, int, int);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void main(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a, b, c, sum;</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scanf ( "%d %d %d", &amp;a, &amp;b, &amp;c ) </a:t>
            </a:r>
            <a:r>
              <a:rPr b="1" i="0" lang="en-US" sz="2000" u="none" cap="none" strike="noStrike">
                <a:solidFill>
                  <a:srgbClr val="FF0000"/>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sum=</a:t>
            </a:r>
            <a:r>
              <a:rPr b="1" i="0" lang="en-US" sz="2000" u="none" cap="none" strike="noStrike">
                <a:solidFill>
                  <a:srgbClr val="00B050"/>
                </a:solidFill>
                <a:latin typeface="Arial"/>
                <a:ea typeface="Arial"/>
                <a:cs typeface="Arial"/>
                <a:sym typeface="Arial"/>
              </a:rPr>
              <a:t>calsum ( a, b, c ) </a:t>
            </a: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sum)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422" name="Google Shape;422;p52"/>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void main(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int a, b, c;</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sum=calsum ( a, b, 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"\nSum = %d", sum)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int calsum ( int x, int y, int z )</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428" name="Google Shape;428;p53"/>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void main(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int a, b, c;</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sum=calsum ( a, b, 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"\nSum = %d", sum)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int calsum ( int x, int y, int z )</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434" name="Google Shape;434;p54"/>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void main(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int a, b, c;</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sum=calsum ( a, b, 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"\nSum = %d", sum)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int calsum ( int x, int y, int z )</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00B050"/>
                </a:solidFill>
                <a:latin typeface="Arial"/>
                <a:ea typeface="Arial"/>
                <a:cs typeface="Arial"/>
                <a:sym typeface="Arial"/>
              </a:rPr>
              <a:t>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440" name="Google Shape;440;p55"/>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void main(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int a, b, c;</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 Enter any three numbers "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scanf ( "%d %d %d", &amp;a, &amp;b, &amp;c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sum=calsum ( a, b, c )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printf ( "\nSum = %d", sum) ;</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	}</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int calsum ( int x, int y, int z )</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00B050"/>
                </a:solidFill>
                <a:latin typeface="Arial"/>
                <a:ea typeface="Arial"/>
                <a:cs typeface="Arial"/>
                <a:sym typeface="Arial"/>
              </a:rPr>
              <a:t>d = x + y + z ;</a:t>
            </a:r>
            <a:endParaRPr/>
          </a:p>
          <a:p>
            <a:pPr indent="-228600" lvl="2" marL="1143000" marR="0" rtl="0" algn="l">
              <a:spcBef>
                <a:spcPts val="400"/>
              </a:spcBef>
              <a:spcAft>
                <a:spcPts val="0"/>
              </a:spcAft>
              <a:buClr>
                <a:srgbClr val="00B050"/>
              </a:buClr>
              <a:buSzPts val="2000"/>
              <a:buFont typeface="Arial"/>
              <a:buNone/>
            </a:pPr>
            <a:r>
              <a:rPr b="1" i="0" lang="en-US" sz="2000" u="none" cap="none" strike="noStrike">
                <a:solidFill>
                  <a:srgbClr val="00B050"/>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446" name="Google Shape;446;p56"/>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void main(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 sum;</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printf ( "\n Enter any three numbers "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scanf ( "%d %d %d", &amp;a, &amp;b, &amp;c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sum</a:t>
            </a:r>
            <a:r>
              <a:rPr b="1" i="0" lang="en-US" sz="2000" u="none" cap="none" strike="noStrike">
                <a:solidFill>
                  <a:srgbClr val="00B050"/>
                </a:solidFill>
                <a:latin typeface="Arial"/>
                <a:ea typeface="Arial"/>
                <a:cs typeface="Arial"/>
                <a:sym typeface="Arial"/>
              </a:rPr>
              <a:t>=calsum ( a, b, c )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printf ( "\nSum = %d", sum)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nt calsum ( int x, int y, int z )</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452" name="Google Shape;452;p57"/>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void main(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 sum;</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printf ( "\n Enter any three numbers "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scanf ( "%d %d %d", &amp;a, &amp;b, &amp;c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sum</a:t>
            </a:r>
            <a:r>
              <a:rPr b="1" i="0" lang="en-US" sz="2000" u="none" cap="none" strike="noStrike">
                <a:solidFill>
                  <a:srgbClr val="00B050"/>
                </a:solidFill>
                <a:latin typeface="Arial"/>
                <a:ea typeface="Arial"/>
                <a:cs typeface="Arial"/>
                <a:sym typeface="Arial"/>
              </a:rPr>
              <a:t>=calsum ( a, b, c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printf ( "\nSum = %d", sum)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nt calsum ( int x, int y, int z )</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Example 2</a:t>
            </a:r>
            <a:endParaRPr/>
          </a:p>
        </p:txBody>
      </p:sp>
      <p:sp>
        <p:nvSpPr>
          <p:cNvPr id="458" name="Google Shape;458;p58"/>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calsum(int, int, int);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void main(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int a, b, c , sum;</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printf ( "\n Enter any three numbers "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scanf ( "%d %d %d", &amp;a, &amp;b, &amp;c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sum</a:t>
            </a:r>
            <a:r>
              <a:rPr b="1" i="0" lang="en-US" sz="2000" u="none" cap="none" strike="noStrike">
                <a:solidFill>
                  <a:srgbClr val="00B050"/>
                </a:solidFill>
                <a:latin typeface="Arial"/>
                <a:ea typeface="Arial"/>
                <a:cs typeface="Arial"/>
                <a:sym typeface="Arial"/>
              </a:rPr>
              <a:t>=calsum ( a, b, c )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printf ( "\nSum = %d", sum) ;</a:t>
            </a:r>
            <a:endParaRPr/>
          </a:p>
          <a:p>
            <a:pPr indent="-228600" lvl="2" marL="1143000" marR="0" rtl="0" algn="l">
              <a:spcBef>
                <a:spcPts val="40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int calsum ( int x, int y, int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int d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d = x + y + z ;</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return d;</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t>
            </a:r>
            <a:endParaRPr/>
          </a:p>
          <a:p>
            <a:pPr indent="-228600" lvl="2" marL="1143000" marR="0" rtl="0" algn="l">
              <a:spcBef>
                <a:spcPts val="40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idx="1" type="body"/>
          </p:nvPr>
        </p:nvSpPr>
        <p:spPr>
          <a:xfrm>
            <a:off x="0" y="1039813"/>
            <a:ext cx="8763000" cy="558958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2240"/>
              <a:buFont typeface="Arial"/>
              <a:buNone/>
            </a:pPr>
            <a:r>
              <a:rPr b="0" i="0" lang="en-US" sz="3200" u="none" cap="none" strike="noStrike">
                <a:solidFill>
                  <a:schemeClr val="dk1"/>
                </a:solidFill>
                <a:latin typeface="Arial"/>
                <a:ea typeface="Arial"/>
                <a:cs typeface="Arial"/>
                <a:sym typeface="Arial"/>
              </a:rPr>
              <a:t>Enter any three numbers 10 20 30</a:t>
            </a:r>
            <a:endParaRPr/>
          </a:p>
          <a:p>
            <a:pPr indent="-342900" lvl="0" marL="342900" marR="0" rtl="0" algn="l">
              <a:spcBef>
                <a:spcPts val="640"/>
              </a:spcBef>
              <a:spcAft>
                <a:spcPts val="0"/>
              </a:spcAft>
              <a:buClr>
                <a:schemeClr val="dk2"/>
              </a:buClr>
              <a:buSzPts val="2240"/>
              <a:buFont typeface="Arial"/>
              <a:buNone/>
            </a:pPr>
            <a:r>
              <a:rPr b="0" i="0" lang="en-US" sz="3200" u="none" cap="none" strike="noStrike">
                <a:solidFill>
                  <a:schemeClr val="dk1"/>
                </a:solidFill>
                <a:latin typeface="Arial"/>
                <a:ea typeface="Arial"/>
                <a:cs typeface="Arial"/>
                <a:sym typeface="Arial"/>
              </a:rPr>
              <a:t>Sum = 60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000" u="none" cap="none" strike="noStrike">
                <a:solidFill>
                  <a:srgbClr val="FF0000"/>
                </a:solidFill>
                <a:latin typeface="Times New Roman"/>
                <a:ea typeface="Times New Roman"/>
                <a:cs typeface="Times New Roman"/>
                <a:sym typeface="Times New Roman"/>
              </a:rPr>
              <a:t>Why Functions?</a:t>
            </a:r>
            <a:endParaRPr b="1" i="1" sz="4000" u="none" cap="none" strike="noStrike">
              <a:solidFill>
                <a:schemeClr val="accent2"/>
              </a:solidFill>
              <a:latin typeface="Times New Roman"/>
              <a:ea typeface="Times New Roman"/>
              <a:cs typeface="Times New Roman"/>
              <a:sym typeface="Times New Roman"/>
            </a:endParaRPr>
          </a:p>
        </p:txBody>
      </p:sp>
      <p:sp>
        <p:nvSpPr>
          <p:cNvPr id="134" name="Google Shape;134;p6"/>
          <p:cNvSpPr txBox="1"/>
          <p:nvPr>
            <p:ph idx="1" type="body"/>
          </p:nvPr>
        </p:nvSpPr>
        <p:spPr>
          <a:xfrm>
            <a:off x="0" y="977900"/>
            <a:ext cx="9112250" cy="58801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Example – Roti</a:t>
            </a:r>
            <a:endParaRPr/>
          </a:p>
          <a:p>
            <a:pPr indent="-236220" lvl="0" marL="342900" marR="0" rtl="0" algn="just">
              <a:spcBef>
                <a:spcPts val="480"/>
              </a:spcBef>
              <a:spcAft>
                <a:spcPts val="0"/>
              </a:spcAft>
              <a:buClr>
                <a:schemeClr val="dk2"/>
              </a:buClr>
              <a:buSzPts val="1680"/>
              <a:buFont typeface="Arial"/>
              <a:buNone/>
            </a:pPr>
            <a:r>
              <a:t/>
            </a:r>
            <a:endParaRPr b="1"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1"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1"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Modularity- </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Process broken down to three parts - making the dough, rolling and roasting.</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Re-Use-</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Flour, Rolling-pin and gas stove are not made by us but re-used. Any brand flour can be used.</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Abstraction-</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While writing recipe for roti, we are not concerned with details of each small process - as long as the roti is edible, nutritious and soft enough.</a:t>
            </a:r>
            <a:endParaRPr/>
          </a:p>
        </p:txBody>
      </p:sp>
      <p:pic>
        <p:nvPicPr>
          <p:cNvPr id="135" name="Google Shape;135;p6"/>
          <p:cNvPicPr preferRelativeResize="0"/>
          <p:nvPr/>
        </p:nvPicPr>
        <p:blipFill rotWithShape="1">
          <a:blip r:embed="rId3">
            <a:alphaModFix/>
          </a:blip>
          <a:srcRect b="0" l="0" r="0" t="0"/>
          <a:stretch/>
        </p:blipFill>
        <p:spPr>
          <a:xfrm>
            <a:off x="2941320" y="1203960"/>
            <a:ext cx="2621280" cy="198783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0"/>
          <p:cNvSpPr txBox="1"/>
          <p:nvPr>
            <p:ph idx="1" type="body"/>
          </p:nvPr>
        </p:nvSpPr>
        <p:spPr>
          <a:xfrm>
            <a:off x="0" y="977900"/>
            <a:ext cx="911225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Information is returned from the function to the calling portion of the program via the return statement.</a:t>
            </a:r>
            <a:endParaRPr/>
          </a:p>
          <a:p>
            <a:pPr indent="-240665" lvl="0" marL="342900" marR="0" rtl="0" algn="just">
              <a:spcBef>
                <a:spcPts val="460"/>
              </a:spcBef>
              <a:spcAft>
                <a:spcPts val="0"/>
              </a:spcAft>
              <a:buClr>
                <a:schemeClr val="dk2"/>
              </a:buClr>
              <a:buSzPts val="1610"/>
              <a:buFont typeface="Arial"/>
              <a:buNone/>
            </a:pPr>
            <a:r>
              <a:t/>
            </a:r>
            <a:endParaRPr b="0" i="0" sz="2300" u="none" cap="none" strike="noStrike">
              <a:solidFill>
                <a:schemeClr val="dk1"/>
              </a:solidFill>
              <a:latin typeface="Arial"/>
              <a:ea typeface="Arial"/>
              <a:cs typeface="Arial"/>
              <a:sym typeface="Arial"/>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The return statement also causes the program logic to return to the point from which the function was accessed.</a:t>
            </a:r>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In general terms, the return statement is written as</a:t>
            </a:r>
            <a:endParaRPr/>
          </a:p>
          <a:p>
            <a:pPr indent="0" lvl="0" marL="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	return </a:t>
            </a:r>
            <a:r>
              <a:rPr b="1" i="1" lang="en-US" sz="2300" u="none" cap="none" strike="noStrike">
                <a:solidFill>
                  <a:schemeClr val="dk1"/>
                </a:solidFill>
                <a:latin typeface="Arial"/>
                <a:ea typeface="Arial"/>
                <a:cs typeface="Arial"/>
                <a:sym typeface="Arial"/>
              </a:rPr>
              <a:t>expression,</a:t>
            </a:r>
            <a:endParaRPr/>
          </a:p>
          <a:p>
            <a:pPr indent="0" lvl="0" marL="0" marR="0" rtl="0" algn="just">
              <a:spcBef>
                <a:spcPts val="460"/>
              </a:spcBef>
              <a:spcAft>
                <a:spcPts val="0"/>
              </a:spcAft>
              <a:buClr>
                <a:schemeClr val="dk2"/>
              </a:buClr>
              <a:buSzPts val="1610"/>
              <a:buFont typeface="Arial"/>
              <a:buNone/>
            </a:pPr>
            <a:r>
              <a:t/>
            </a:r>
            <a:endParaRPr b="1" i="1" sz="2300" u="none" cap="none" strike="noStrike">
              <a:solidFill>
                <a:schemeClr val="dk1"/>
              </a:solidFill>
              <a:latin typeface="Arial"/>
              <a:ea typeface="Arial"/>
              <a:cs typeface="Arial"/>
              <a:sym typeface="Arial"/>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The value of the </a:t>
            </a:r>
            <a:r>
              <a:rPr b="1" i="1" lang="en-US" sz="2300" u="none" cap="none" strike="noStrike">
                <a:solidFill>
                  <a:schemeClr val="dk1"/>
                </a:solidFill>
                <a:latin typeface="Arial"/>
                <a:ea typeface="Arial"/>
                <a:cs typeface="Arial"/>
                <a:sym typeface="Arial"/>
              </a:rPr>
              <a:t>expression </a:t>
            </a:r>
            <a:r>
              <a:rPr b="0" i="0" lang="en-US" sz="2300" u="none" cap="none" strike="noStrike">
                <a:solidFill>
                  <a:schemeClr val="dk1"/>
                </a:solidFill>
                <a:latin typeface="Arial"/>
                <a:ea typeface="Arial"/>
                <a:cs typeface="Arial"/>
                <a:sym typeface="Arial"/>
              </a:rPr>
              <a:t>is returned to the calling portion of the program. </a:t>
            </a:r>
            <a:endParaRPr/>
          </a:p>
          <a:p>
            <a:pPr indent="-240665" lvl="0" marL="342900" marR="0" rtl="0" algn="just">
              <a:spcBef>
                <a:spcPts val="460"/>
              </a:spcBef>
              <a:spcAft>
                <a:spcPts val="0"/>
              </a:spcAft>
              <a:buClr>
                <a:schemeClr val="dk2"/>
              </a:buClr>
              <a:buSzPts val="1610"/>
              <a:buFont typeface="Arial"/>
              <a:buNone/>
            </a:pPr>
            <a:r>
              <a:t/>
            </a:r>
            <a:endParaRPr b="0" i="0" sz="2300" u="none" cap="none" strike="noStrike">
              <a:solidFill>
                <a:schemeClr val="dk1"/>
              </a:solidFill>
              <a:latin typeface="Arial"/>
              <a:ea typeface="Arial"/>
              <a:cs typeface="Arial"/>
              <a:sym typeface="Arial"/>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The </a:t>
            </a:r>
            <a:r>
              <a:rPr b="1" i="1" lang="en-US" sz="2300" u="none" cap="none" strike="noStrike">
                <a:solidFill>
                  <a:schemeClr val="dk1"/>
                </a:solidFill>
                <a:latin typeface="Arial"/>
                <a:ea typeface="Arial"/>
                <a:cs typeface="Arial"/>
                <a:sym typeface="Arial"/>
              </a:rPr>
              <a:t>expression </a:t>
            </a:r>
            <a:r>
              <a:rPr b="0" i="0" lang="en-US" sz="2300" u="none" cap="none" strike="noStrike">
                <a:solidFill>
                  <a:schemeClr val="dk1"/>
                </a:solidFill>
                <a:latin typeface="Arial"/>
                <a:ea typeface="Arial"/>
                <a:cs typeface="Arial"/>
                <a:sym typeface="Arial"/>
              </a:rPr>
              <a:t>is optional. If the </a:t>
            </a:r>
            <a:r>
              <a:rPr b="1" i="1" lang="en-US" sz="2300" u="none" cap="none" strike="noStrike">
                <a:solidFill>
                  <a:schemeClr val="dk1"/>
                </a:solidFill>
                <a:latin typeface="Arial"/>
                <a:ea typeface="Arial"/>
                <a:cs typeface="Arial"/>
                <a:sym typeface="Arial"/>
              </a:rPr>
              <a:t>expression </a:t>
            </a:r>
            <a:r>
              <a:rPr b="0" i="0" lang="en-US" sz="2300" u="none" cap="none" strike="noStrike">
                <a:solidFill>
                  <a:schemeClr val="dk1"/>
                </a:solidFill>
                <a:latin typeface="Arial"/>
                <a:ea typeface="Arial"/>
                <a:cs typeface="Arial"/>
                <a:sym typeface="Arial"/>
              </a:rPr>
              <a:t>is omitted, the return statement simply causes control to revert back to the calling portion of the program, without any transfer of information.</a:t>
            </a:r>
            <a:endParaRPr/>
          </a:p>
          <a:p>
            <a:pPr indent="-240665" lvl="0" marL="342900" marR="0" rtl="0" algn="just">
              <a:spcBef>
                <a:spcPts val="460"/>
              </a:spcBef>
              <a:spcAft>
                <a:spcPts val="0"/>
              </a:spcAft>
              <a:buClr>
                <a:schemeClr val="dk2"/>
              </a:buClr>
              <a:buSzPts val="1610"/>
              <a:buFont typeface="Arial"/>
              <a:buNone/>
            </a:pPr>
            <a:r>
              <a:t/>
            </a:r>
            <a:endParaRPr b="0" i="0" sz="2300" u="none" cap="none" strike="noStrike">
              <a:solidFill>
                <a:schemeClr val="dk1"/>
              </a:solidFill>
              <a:latin typeface="Arial"/>
              <a:ea typeface="Arial"/>
              <a:cs typeface="Arial"/>
              <a:sym typeface="Arial"/>
            </a:endParaRPr>
          </a:p>
        </p:txBody>
      </p:sp>
      <p:sp>
        <p:nvSpPr>
          <p:cNvPr id="470" name="Google Shape;470;p6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rgbClr val="0070C0"/>
                </a:solidFill>
                <a:latin typeface="Times New Roman"/>
                <a:ea typeface="Times New Roman"/>
                <a:cs typeface="Times New Roman"/>
                <a:sym typeface="Times New Roman"/>
              </a:rPr>
              <a:t>Function Return Value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1"/>
          <p:cNvSpPr txBox="1"/>
          <p:nvPr>
            <p:ph idx="1" type="body"/>
          </p:nvPr>
        </p:nvSpPr>
        <p:spPr>
          <a:xfrm>
            <a:off x="0" y="977900"/>
            <a:ext cx="911225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Only one expression can be included in the return statement. Thus, a function can return only one value to the calling portion of the program via return</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a:t>
            </a: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function definition can include multiple return statements, each containing a different expression. </a:t>
            </a:r>
            <a:r>
              <a:rPr b="0" i="0" lang="en-US" sz="2400" u="none" cap="none" strike="noStrike">
                <a:solidFill>
                  <a:srgbClr val="FF0000"/>
                </a:solidFill>
                <a:latin typeface="Arial"/>
                <a:ea typeface="Arial"/>
                <a:cs typeface="Arial"/>
                <a:sym typeface="Arial"/>
              </a:rPr>
              <a:t>But only one return statement gets executed.</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Functions that include multiple branches often require multiple returns. For example, as shown on next slide.</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Also, the </a:t>
            </a:r>
            <a:r>
              <a:rPr b="1" i="0" lang="en-US" sz="2400" u="none" cap="none" strike="noStrike">
                <a:solidFill>
                  <a:schemeClr val="dk1"/>
                </a:solidFill>
                <a:latin typeface="Arial"/>
                <a:ea typeface="Arial"/>
                <a:cs typeface="Arial"/>
                <a:sym typeface="Arial"/>
              </a:rPr>
              <a:t>return statement </a:t>
            </a:r>
            <a:r>
              <a:rPr b="0" i="0" lang="en-US" sz="2400" u="none" cap="none" strike="noStrike">
                <a:solidFill>
                  <a:schemeClr val="dk1"/>
                </a:solidFill>
                <a:latin typeface="Arial"/>
                <a:ea typeface="Arial"/>
                <a:cs typeface="Arial"/>
                <a:sym typeface="Arial"/>
              </a:rPr>
              <a:t>need not always be present at the end of the called function. </a:t>
            </a:r>
            <a:endParaRPr/>
          </a:p>
        </p:txBody>
      </p:sp>
      <p:sp>
        <p:nvSpPr>
          <p:cNvPr id="477" name="Google Shape;477;p6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rgbClr val="0070C0"/>
                </a:solidFill>
                <a:latin typeface="Times New Roman"/>
                <a:ea typeface="Times New Roman"/>
                <a:cs typeface="Times New Roman"/>
                <a:sym typeface="Times New Roman"/>
              </a:rPr>
              <a:t>Function Return Value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2"/>
          <p:cNvSpPr txBox="1"/>
          <p:nvPr>
            <p:ph idx="1" type="body"/>
          </p:nvPr>
        </p:nvSpPr>
        <p:spPr>
          <a:xfrm>
            <a:off x="0" y="977900"/>
            <a:ext cx="9112250" cy="5651500"/>
          </a:xfrm>
          <a:prstGeom prst="rect">
            <a:avLst/>
          </a:prstGeom>
          <a:noFill/>
          <a:ln>
            <a:noFill/>
          </a:ln>
        </p:spPr>
        <p:txBody>
          <a:bodyPr anchorCtr="0" anchor="t" bIns="45700" lIns="91425" spcFirstLastPara="1" rIns="91425" wrap="square" tIns="45700">
            <a:noAutofit/>
          </a:bodyPr>
          <a:lstStyle/>
          <a:p>
            <a:pPr indent="0" lvl="0" marL="342900" marR="0" rtl="0" algn="just">
              <a:spcBef>
                <a:spcPts val="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char lower-to-upper(char c1)</a:t>
            </a:r>
            <a:endParaRPr/>
          </a:p>
          <a:p>
            <a:pPr indent="0" lvl="0" marL="3429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a:t>
            </a:r>
            <a:endParaRPr/>
          </a:p>
          <a:p>
            <a:pPr indent="0" lvl="0" marL="3429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if (c1 &gt;= 'a' &amp;&amp; c1 &lt;= 'z')</a:t>
            </a:r>
            <a:endParaRPr/>
          </a:p>
          <a:p>
            <a:pPr indent="0" lvl="0" marL="3429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return('A' + C1 - 'a');</a:t>
            </a:r>
            <a:endParaRPr/>
          </a:p>
          <a:p>
            <a:pPr indent="0" lvl="0" marL="3429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else</a:t>
            </a:r>
            <a:endParaRPr/>
          </a:p>
          <a:p>
            <a:pPr indent="0" lvl="0" marL="3429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return(c1);</a:t>
            </a:r>
            <a:endParaRPr/>
          </a:p>
          <a:p>
            <a:pPr indent="0" lvl="0" marL="342900" marR="0" rtl="0" algn="just">
              <a:spcBef>
                <a:spcPts val="460"/>
              </a:spcBef>
              <a:spcAft>
                <a:spcPts val="0"/>
              </a:spcAft>
              <a:buClr>
                <a:schemeClr val="dk2"/>
              </a:buClr>
              <a:buSzPts val="1610"/>
              <a:buFont typeface="Arial"/>
              <a:buNone/>
            </a:pPr>
            <a:r>
              <a:rPr b="0" i="0" lang="en-US" sz="2300" u="none" cap="none" strike="noStrike">
                <a:solidFill>
                  <a:schemeClr val="dk1"/>
                </a:solidFill>
                <a:latin typeface="Arial"/>
                <a:ea typeface="Arial"/>
                <a:cs typeface="Arial"/>
                <a:sym typeface="Arial"/>
              </a:rPr>
              <a:t>}</a:t>
            </a:r>
            <a:endParaRPr/>
          </a:p>
          <a:p>
            <a:pPr indent="0" lvl="0" marL="342900" marR="0" rtl="0" algn="just">
              <a:spcBef>
                <a:spcPts val="460"/>
              </a:spcBef>
              <a:spcAft>
                <a:spcPts val="0"/>
              </a:spcAft>
              <a:buClr>
                <a:schemeClr val="dk2"/>
              </a:buClr>
              <a:buSzPts val="1610"/>
              <a:buFont typeface="Arial"/>
              <a:buNone/>
            </a:pPr>
            <a:r>
              <a:t/>
            </a:r>
            <a:endParaRPr b="0" i="0" sz="2300" u="none" cap="none" strike="noStrike">
              <a:solidFill>
                <a:schemeClr val="dk1"/>
              </a:solidFill>
              <a:latin typeface="Arial"/>
              <a:ea typeface="Arial"/>
              <a:cs typeface="Arial"/>
              <a:sym typeface="Arial"/>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The return statement can be absent altogether from a function definition, though this is generally regarded as poor programming practice. </a:t>
            </a:r>
            <a:endParaRPr/>
          </a:p>
        </p:txBody>
      </p:sp>
      <p:sp>
        <p:nvSpPr>
          <p:cNvPr id="484" name="Google Shape;484;p6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rgbClr val="0070C0"/>
                </a:solidFill>
                <a:latin typeface="Times New Roman"/>
                <a:ea typeface="Times New Roman"/>
                <a:cs typeface="Times New Roman"/>
                <a:sym typeface="Times New Roman"/>
              </a:rPr>
              <a:t>Function Return Value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3"/>
          <p:cNvSpPr txBox="1"/>
          <p:nvPr>
            <p:ph idx="1" type="body"/>
          </p:nvPr>
        </p:nvSpPr>
        <p:spPr>
          <a:xfrm>
            <a:off x="0" y="977900"/>
            <a:ext cx="911225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Returning control</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chemeClr val="dk1"/>
                </a:solidFill>
                <a:latin typeface="Arial"/>
                <a:ea typeface="Arial"/>
                <a:cs typeface="Arial"/>
                <a:sym typeface="Arial"/>
              </a:rPr>
              <a:t>If nothing returned</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rgbClr val="00B050"/>
                </a:solidFill>
                <a:latin typeface="Arial"/>
                <a:ea typeface="Arial"/>
                <a:cs typeface="Arial"/>
                <a:sym typeface="Arial"/>
              </a:rPr>
              <a:t>return;</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chemeClr val="dk1"/>
                </a:solidFill>
                <a:latin typeface="Arial"/>
                <a:ea typeface="Arial"/>
                <a:cs typeface="Arial"/>
                <a:sym typeface="Arial"/>
              </a:rPr>
              <a:t>or, until reaches </a:t>
            </a:r>
            <a:r>
              <a:rPr b="1" i="0" lang="en-US" sz="2400" u="none" cap="none" strike="noStrike">
                <a:solidFill>
                  <a:srgbClr val="00B050"/>
                </a:solidFill>
                <a:latin typeface="Arial"/>
                <a:ea typeface="Arial"/>
                <a:cs typeface="Arial"/>
                <a:sym typeface="Arial"/>
              </a:rPr>
              <a:t>right brace }</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chemeClr val="dk1"/>
                </a:solidFill>
                <a:latin typeface="Arial"/>
                <a:ea typeface="Arial"/>
                <a:cs typeface="Arial"/>
                <a:sym typeface="Arial"/>
              </a:rPr>
              <a:t>If something returned</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t>
            </a:r>
            <a:r>
              <a:rPr b="1" i="0" lang="en-US" sz="2400" u="none" cap="none" strike="noStrike">
                <a:solidFill>
                  <a:schemeClr val="dk1"/>
                </a:solidFill>
                <a:latin typeface="Arial"/>
                <a:ea typeface="Arial"/>
                <a:cs typeface="Arial"/>
                <a:sym typeface="Arial"/>
              </a:rPr>
              <a:t>return </a:t>
            </a:r>
            <a:r>
              <a:rPr b="1" i="1" lang="en-US" sz="2400" u="none" cap="none" strike="noStrike">
                <a:solidFill>
                  <a:srgbClr val="00B050"/>
                </a:solidFill>
                <a:latin typeface="Arial"/>
                <a:ea typeface="Arial"/>
                <a:cs typeface="Arial"/>
                <a:sym typeface="Arial"/>
              </a:rPr>
              <a:t>expression;</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If the data type specified in the first line of definition is inconsistent with the expression appearing in the </a:t>
            </a:r>
            <a:r>
              <a:rPr b="1" i="0" lang="en-US" sz="2400" u="none" cap="none" strike="noStrike">
                <a:solidFill>
                  <a:schemeClr val="dk1"/>
                </a:solidFill>
                <a:latin typeface="Arial"/>
                <a:ea typeface="Arial"/>
                <a:cs typeface="Arial"/>
                <a:sym typeface="Arial"/>
              </a:rPr>
              <a:t>return </a:t>
            </a:r>
            <a:r>
              <a:rPr b="0" i="0" lang="en-US" sz="2400" u="none" cap="none" strike="noStrike">
                <a:solidFill>
                  <a:schemeClr val="dk1"/>
                </a:solidFill>
                <a:latin typeface="Arial"/>
                <a:ea typeface="Arial"/>
                <a:cs typeface="Arial"/>
                <a:sym typeface="Arial"/>
              </a:rPr>
              <a:t>statement, the compiler will attempt to convert the quantity represented by the expression to the data type specified in the first line.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This could result in a compilation error, or it may involve a partial loss of data (e.g., due to truncation).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 any event, inconsistencies of this type should be avoided.</a:t>
            </a:r>
            <a:endParaRPr b="0" i="0" sz="2400" u="none" cap="none" strike="noStrike">
              <a:solidFill>
                <a:schemeClr val="dk1"/>
              </a:solidFill>
              <a:latin typeface="Arial"/>
              <a:ea typeface="Arial"/>
              <a:cs typeface="Arial"/>
              <a:sym typeface="Arial"/>
            </a:endParaRPr>
          </a:p>
        </p:txBody>
      </p:sp>
      <p:sp>
        <p:nvSpPr>
          <p:cNvPr id="490" name="Google Shape;490;p6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rgbClr val="0070C0"/>
                </a:solidFill>
                <a:latin typeface="Times New Roman"/>
                <a:ea typeface="Times New Roman"/>
                <a:cs typeface="Times New Roman"/>
                <a:sym typeface="Times New Roman"/>
              </a:rPr>
              <a:t>Function Return Value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4"/>
          <p:cNvSpPr txBox="1"/>
          <p:nvPr>
            <p:ph idx="1" type="body"/>
          </p:nvPr>
        </p:nvSpPr>
        <p:spPr>
          <a:xfrm>
            <a:off x="0" y="977900"/>
            <a:ext cx="911225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There are different types of function calling. Depending on the number of parameters it can accept , function can be classified into following 4 types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p:txBody>
      </p:sp>
      <p:sp>
        <p:nvSpPr>
          <p:cNvPr id="496" name="Google Shape;496;p6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Function Calling Types</a:t>
            </a:r>
            <a:endParaRPr/>
          </a:p>
        </p:txBody>
      </p:sp>
      <p:graphicFrame>
        <p:nvGraphicFramePr>
          <p:cNvPr id="497" name="Google Shape;497;p64"/>
          <p:cNvGraphicFramePr/>
          <p:nvPr/>
        </p:nvGraphicFramePr>
        <p:xfrm>
          <a:off x="1175657" y="2640872"/>
          <a:ext cx="3000000" cy="3000000"/>
        </p:xfrm>
        <a:graphic>
          <a:graphicData uri="http://schemas.openxmlformats.org/drawingml/2006/table">
            <a:tbl>
              <a:tblPr>
                <a:gradFill>
                  <a:gsLst>
                    <a:gs pos="0">
                      <a:srgbClr val="CDEEFF"/>
                    </a:gs>
                    <a:gs pos="35000">
                      <a:srgbClr val="DAF3FF"/>
                    </a:gs>
                    <a:gs pos="100000">
                      <a:srgbClr val="EFF9FF"/>
                    </a:gs>
                  </a:gsLst>
                  <a:lin ang="16200000" scaled="0"/>
                </a:gradFill>
                <a:tableStyleId>{D55C2627-B8E4-4E5D-B1E2-F1469173C3F9}</a:tableStyleId>
              </a:tblPr>
              <a:tblGrid>
                <a:gridCol w="1796150"/>
                <a:gridCol w="2634350"/>
                <a:gridCol w="2215250"/>
              </a:tblGrid>
              <a:tr h="515050">
                <a:tc>
                  <a:txBody>
                    <a:bodyPr/>
                    <a:lstStyle/>
                    <a:p>
                      <a:pPr indent="0" lvl="0" marL="0" marR="0" rtl="0" algn="l">
                        <a:spcBef>
                          <a:spcPts val="0"/>
                        </a:spcBef>
                        <a:spcAft>
                          <a:spcPts val="0"/>
                        </a:spcAft>
                        <a:buNone/>
                      </a:pPr>
                      <a:r>
                        <a:rPr b="1" lang="en-US" sz="1800" u="none" cap="none" strike="noStrike"/>
                        <a:t>Function Type</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Parameter</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Return Value</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5050">
                <a:tc>
                  <a:txBody>
                    <a:bodyPr/>
                    <a:lstStyle/>
                    <a:p>
                      <a:pPr indent="0" lvl="0" marL="0" marR="0" rtl="0" algn="l">
                        <a:spcBef>
                          <a:spcPts val="0"/>
                        </a:spcBef>
                        <a:spcAft>
                          <a:spcPts val="0"/>
                        </a:spcAft>
                        <a:buNone/>
                      </a:pPr>
                      <a:r>
                        <a:rPr lang="en-US" sz="1800" u="none" cap="none" strike="noStrike"/>
                        <a:t>Type 1</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Accepting Parameter</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Returning Value</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5050">
                <a:tc>
                  <a:txBody>
                    <a:bodyPr/>
                    <a:lstStyle/>
                    <a:p>
                      <a:pPr indent="0" lvl="0" marL="0" marR="0" rtl="0" algn="l">
                        <a:spcBef>
                          <a:spcPts val="0"/>
                        </a:spcBef>
                        <a:spcAft>
                          <a:spcPts val="0"/>
                        </a:spcAft>
                        <a:buNone/>
                      </a:pPr>
                      <a:r>
                        <a:rPr lang="en-US" sz="1800"/>
                        <a:t>Type 2</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Accepting Parameter</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Not Returning Value</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46150">
                <a:tc>
                  <a:txBody>
                    <a:bodyPr/>
                    <a:lstStyle/>
                    <a:p>
                      <a:pPr indent="0" lvl="0" marL="0" marR="0" rtl="0" algn="l">
                        <a:spcBef>
                          <a:spcPts val="0"/>
                        </a:spcBef>
                        <a:spcAft>
                          <a:spcPts val="0"/>
                        </a:spcAft>
                        <a:buNone/>
                      </a:pPr>
                      <a:r>
                        <a:rPr lang="en-US" sz="1800"/>
                        <a:t>Type 3</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Not Accepting Parameter</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Returning Value</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46150">
                <a:tc>
                  <a:txBody>
                    <a:bodyPr/>
                    <a:lstStyle/>
                    <a:p>
                      <a:pPr indent="0" lvl="0" marL="0" marR="0" rtl="0" algn="l">
                        <a:spcBef>
                          <a:spcPts val="0"/>
                        </a:spcBef>
                        <a:spcAft>
                          <a:spcPts val="0"/>
                        </a:spcAft>
                        <a:buNone/>
                      </a:pPr>
                      <a:r>
                        <a:rPr lang="en-US" sz="1800"/>
                        <a:t>Type 4</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Not Accepting Parameter</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Not Returning Value</a:t>
                      </a:r>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3200" u="none" cap="none" strike="noStrike">
                <a:solidFill>
                  <a:schemeClr val="accent2"/>
                </a:solidFill>
                <a:latin typeface="Times New Roman"/>
                <a:ea typeface="Times New Roman"/>
                <a:cs typeface="Times New Roman"/>
                <a:sym typeface="Times New Roman"/>
              </a:rPr>
              <a:t>Type 1 : Accepting Parameter and Returning Value</a:t>
            </a:r>
            <a:endParaRPr/>
          </a:p>
        </p:txBody>
      </p:sp>
      <p:sp>
        <p:nvSpPr>
          <p:cNvPr id="503" name="Google Shape;503;p65"/>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Above type of method is written like this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0" lvl="0" marL="407988"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int add(int i, int j)</a:t>
            </a:r>
            <a:endParaRPr/>
          </a:p>
          <a:p>
            <a:pPr indent="0" lvl="0" marL="407988"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a:t>
            </a:r>
            <a:endParaRPr/>
          </a:p>
          <a:p>
            <a:pPr indent="0" lvl="0" marL="407988"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return i + j;</a:t>
            </a:r>
            <a:endParaRPr/>
          </a:p>
          <a:p>
            <a:pPr indent="0" lvl="0" marL="407988"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and Called like this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int answer = sum(2,3);</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We need to assign the function call to any of the variable since we need to capture returned value.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0" st="0"/>
                                            </p:txEl>
                                          </p:spTgt>
                                        </p:tgtEl>
                                        <p:attrNameLst>
                                          <p:attrName>style.visibility</p:attrName>
                                        </p:attrNameLst>
                                      </p:cBhvr>
                                      <p:to>
                                        <p:strVal val="visible"/>
                                      </p:to>
                                    </p:set>
                                    <p:animEffect filter="fade" transition="in">
                                      <p:cBhvr>
                                        <p:cTn dur="2000"/>
                                        <p:tgtEl>
                                          <p:spTgt spid="5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1" st="1"/>
                                            </p:txEl>
                                          </p:spTgt>
                                        </p:tgtEl>
                                        <p:attrNameLst>
                                          <p:attrName>style.visibility</p:attrName>
                                        </p:attrNameLst>
                                      </p:cBhvr>
                                      <p:to>
                                        <p:strVal val="visible"/>
                                      </p:to>
                                    </p:set>
                                    <p:animEffect filter="fade" transition="in">
                                      <p:cBhvr>
                                        <p:cTn dur="2000"/>
                                        <p:tgtEl>
                                          <p:spTgt spid="5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2" st="2"/>
                                            </p:txEl>
                                          </p:spTgt>
                                        </p:tgtEl>
                                        <p:attrNameLst>
                                          <p:attrName>style.visibility</p:attrName>
                                        </p:attrNameLst>
                                      </p:cBhvr>
                                      <p:to>
                                        <p:strVal val="visible"/>
                                      </p:to>
                                    </p:set>
                                    <p:animEffect filter="fade" transition="in">
                                      <p:cBhvr>
                                        <p:cTn dur="2000"/>
                                        <p:tgtEl>
                                          <p:spTgt spid="5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3" st="3"/>
                                            </p:txEl>
                                          </p:spTgt>
                                        </p:tgtEl>
                                        <p:attrNameLst>
                                          <p:attrName>style.visibility</p:attrName>
                                        </p:attrNameLst>
                                      </p:cBhvr>
                                      <p:to>
                                        <p:strVal val="visible"/>
                                      </p:to>
                                    </p:set>
                                    <p:animEffect filter="fade" transition="in">
                                      <p:cBhvr>
                                        <p:cTn dur="2000"/>
                                        <p:tgtEl>
                                          <p:spTgt spid="5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4" st="4"/>
                                            </p:txEl>
                                          </p:spTgt>
                                        </p:tgtEl>
                                        <p:attrNameLst>
                                          <p:attrName>style.visibility</p:attrName>
                                        </p:attrNameLst>
                                      </p:cBhvr>
                                      <p:to>
                                        <p:strVal val="visible"/>
                                      </p:to>
                                    </p:set>
                                    <p:animEffect filter="fade" transition="in">
                                      <p:cBhvr>
                                        <p:cTn dur="2000"/>
                                        <p:tgtEl>
                                          <p:spTgt spid="5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5" st="5"/>
                                            </p:txEl>
                                          </p:spTgt>
                                        </p:tgtEl>
                                        <p:attrNameLst>
                                          <p:attrName>style.visibility</p:attrName>
                                        </p:attrNameLst>
                                      </p:cBhvr>
                                      <p:to>
                                        <p:strVal val="visible"/>
                                      </p:to>
                                    </p:set>
                                    <p:animEffect filter="fade" transition="in">
                                      <p:cBhvr>
                                        <p:cTn dur="2000"/>
                                        <p:tgtEl>
                                          <p:spTgt spid="5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6" st="6"/>
                                            </p:txEl>
                                          </p:spTgt>
                                        </p:tgtEl>
                                        <p:attrNameLst>
                                          <p:attrName>style.visibility</p:attrName>
                                        </p:attrNameLst>
                                      </p:cBhvr>
                                      <p:to>
                                        <p:strVal val="visible"/>
                                      </p:to>
                                    </p:set>
                                    <p:animEffect filter="fade" transition="in">
                                      <p:cBhvr>
                                        <p:cTn dur="2000"/>
                                        <p:tgtEl>
                                          <p:spTgt spid="5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7" st="7"/>
                                            </p:txEl>
                                          </p:spTgt>
                                        </p:tgtEl>
                                        <p:attrNameLst>
                                          <p:attrName>style.visibility</p:attrName>
                                        </p:attrNameLst>
                                      </p:cBhvr>
                                      <p:to>
                                        <p:strVal val="visible"/>
                                      </p:to>
                                    </p:set>
                                    <p:animEffect filter="fade" transition="in">
                                      <p:cBhvr>
                                        <p:cTn dur="2000"/>
                                        <p:tgtEl>
                                          <p:spTgt spid="5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8" st="8"/>
                                            </p:txEl>
                                          </p:spTgt>
                                        </p:tgtEl>
                                        <p:attrNameLst>
                                          <p:attrName>style.visibility</p:attrName>
                                        </p:attrNameLst>
                                      </p:cBhvr>
                                      <p:to>
                                        <p:strVal val="visible"/>
                                      </p:to>
                                    </p:set>
                                    <p:animEffect filter="fade" transition="in">
                                      <p:cBhvr>
                                        <p:cTn dur="2000"/>
                                        <p:tgtEl>
                                          <p:spTgt spid="50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9" st="9"/>
                                            </p:txEl>
                                          </p:spTgt>
                                        </p:tgtEl>
                                        <p:attrNameLst>
                                          <p:attrName>style.visibility</p:attrName>
                                        </p:attrNameLst>
                                      </p:cBhvr>
                                      <p:to>
                                        <p:strVal val="visible"/>
                                      </p:to>
                                    </p:set>
                                    <p:animEffect filter="fade" transition="in">
                                      <p:cBhvr>
                                        <p:cTn dur="2000"/>
                                        <p:tgtEl>
                                          <p:spTgt spid="50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10" st="10"/>
                                            </p:txEl>
                                          </p:spTgt>
                                        </p:tgtEl>
                                        <p:attrNameLst>
                                          <p:attrName>style.visibility</p:attrName>
                                        </p:attrNameLst>
                                      </p:cBhvr>
                                      <p:to>
                                        <p:strVal val="visible"/>
                                      </p:to>
                                    </p:set>
                                    <p:animEffect filter="fade" transition="in">
                                      <p:cBhvr>
                                        <p:cTn dur="2000"/>
                                        <p:tgtEl>
                                          <p:spTgt spid="50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2800" u="none" cap="none" strike="noStrike">
                <a:solidFill>
                  <a:schemeClr val="accent2"/>
                </a:solidFill>
                <a:latin typeface="Times New Roman"/>
                <a:ea typeface="Times New Roman"/>
                <a:cs typeface="Times New Roman"/>
                <a:sym typeface="Times New Roman"/>
              </a:rPr>
              <a:t>Type 2 : Accepting Parameter and Not Returning Value</a:t>
            </a:r>
            <a:endParaRPr/>
          </a:p>
        </p:txBody>
      </p:sp>
      <p:sp>
        <p:nvSpPr>
          <p:cNvPr id="509" name="Google Shape;509;p66"/>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Above type of method is written like this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void add(int i, int j)</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printf("%d",i+j);</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a:t>
            </a:r>
            <a:endParaRPr/>
          </a:p>
          <a:p>
            <a:pPr indent="0" lvl="0" marL="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above method can be called using following syntax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sum(2,3);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animEffect filter="fade" transition="in">
                                      <p:cBhvr>
                                        <p:cTn dur="2000"/>
                                        <p:tgtEl>
                                          <p:spTgt spid="5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1" st="1"/>
                                            </p:txEl>
                                          </p:spTgt>
                                        </p:tgtEl>
                                        <p:attrNameLst>
                                          <p:attrName>style.visibility</p:attrName>
                                        </p:attrNameLst>
                                      </p:cBhvr>
                                      <p:to>
                                        <p:strVal val="visible"/>
                                      </p:to>
                                    </p:set>
                                    <p:animEffect filter="fade" transition="in">
                                      <p:cBhvr>
                                        <p:cTn dur="2000"/>
                                        <p:tgtEl>
                                          <p:spTgt spid="5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2" st="2"/>
                                            </p:txEl>
                                          </p:spTgt>
                                        </p:tgtEl>
                                        <p:attrNameLst>
                                          <p:attrName>style.visibility</p:attrName>
                                        </p:attrNameLst>
                                      </p:cBhvr>
                                      <p:to>
                                        <p:strVal val="visible"/>
                                      </p:to>
                                    </p:set>
                                    <p:animEffect filter="fade" transition="in">
                                      <p:cBhvr>
                                        <p:cTn dur="2000"/>
                                        <p:tgtEl>
                                          <p:spTgt spid="5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3" st="3"/>
                                            </p:txEl>
                                          </p:spTgt>
                                        </p:tgtEl>
                                        <p:attrNameLst>
                                          <p:attrName>style.visibility</p:attrName>
                                        </p:attrNameLst>
                                      </p:cBhvr>
                                      <p:to>
                                        <p:strVal val="visible"/>
                                      </p:to>
                                    </p:set>
                                    <p:animEffect filter="fade" transition="in">
                                      <p:cBhvr>
                                        <p:cTn dur="2000"/>
                                        <p:tgtEl>
                                          <p:spTgt spid="5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4" st="4"/>
                                            </p:txEl>
                                          </p:spTgt>
                                        </p:tgtEl>
                                        <p:attrNameLst>
                                          <p:attrName>style.visibility</p:attrName>
                                        </p:attrNameLst>
                                      </p:cBhvr>
                                      <p:to>
                                        <p:strVal val="visible"/>
                                      </p:to>
                                    </p:set>
                                    <p:animEffect filter="fade" transition="in">
                                      <p:cBhvr>
                                        <p:cTn dur="2000"/>
                                        <p:tgtEl>
                                          <p:spTgt spid="5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5" st="5"/>
                                            </p:txEl>
                                          </p:spTgt>
                                        </p:tgtEl>
                                        <p:attrNameLst>
                                          <p:attrName>style.visibility</p:attrName>
                                        </p:attrNameLst>
                                      </p:cBhvr>
                                      <p:to>
                                        <p:strVal val="visible"/>
                                      </p:to>
                                    </p:set>
                                    <p:animEffect filter="fade" transition="in">
                                      <p:cBhvr>
                                        <p:cTn dur="2000"/>
                                        <p:tgtEl>
                                          <p:spTgt spid="5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6" st="6"/>
                                            </p:txEl>
                                          </p:spTgt>
                                        </p:tgtEl>
                                        <p:attrNameLst>
                                          <p:attrName>style.visibility</p:attrName>
                                        </p:attrNameLst>
                                      </p:cBhvr>
                                      <p:to>
                                        <p:strVal val="visible"/>
                                      </p:to>
                                    </p:set>
                                    <p:animEffect filter="fade" transition="in">
                                      <p:cBhvr>
                                        <p:cTn dur="2000"/>
                                        <p:tgtEl>
                                          <p:spTgt spid="5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7" st="7"/>
                                            </p:txEl>
                                          </p:spTgt>
                                        </p:tgtEl>
                                        <p:attrNameLst>
                                          <p:attrName>style.visibility</p:attrName>
                                        </p:attrNameLst>
                                      </p:cBhvr>
                                      <p:to>
                                        <p:strVal val="visible"/>
                                      </p:to>
                                    </p:set>
                                    <p:animEffect filter="fade" transition="in">
                                      <p:cBhvr>
                                        <p:cTn dur="2000"/>
                                        <p:tgtEl>
                                          <p:spTgt spid="5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8" st="8"/>
                                            </p:txEl>
                                          </p:spTgt>
                                        </p:tgtEl>
                                        <p:attrNameLst>
                                          <p:attrName>style.visibility</p:attrName>
                                        </p:attrNameLst>
                                      </p:cBhvr>
                                      <p:to>
                                        <p:strVal val="visible"/>
                                      </p:to>
                                    </p:set>
                                    <p:animEffect filter="fade" transition="in">
                                      <p:cBhvr>
                                        <p:cTn dur="2000"/>
                                        <p:tgtEl>
                                          <p:spTgt spid="5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9" st="9"/>
                                            </p:txEl>
                                          </p:spTgt>
                                        </p:tgtEl>
                                        <p:attrNameLst>
                                          <p:attrName>style.visibility</p:attrName>
                                        </p:attrNameLst>
                                      </p:cBhvr>
                                      <p:to>
                                        <p:strVal val="visible"/>
                                      </p:to>
                                    </p:set>
                                    <p:animEffect filter="fade" transition="in">
                                      <p:cBhvr>
                                        <p:cTn dur="2000"/>
                                        <p:tgtEl>
                                          <p:spTgt spid="50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2800" u="none" cap="none" strike="noStrike">
                <a:solidFill>
                  <a:schemeClr val="accent2"/>
                </a:solidFill>
                <a:latin typeface="Times New Roman"/>
                <a:ea typeface="Times New Roman"/>
                <a:cs typeface="Times New Roman"/>
                <a:sym typeface="Times New Roman"/>
              </a:rPr>
              <a:t>Type 3 : Not Accepting Parameter but Returning Value</a:t>
            </a:r>
            <a:endParaRPr/>
          </a:p>
        </p:txBody>
      </p:sp>
      <p:sp>
        <p:nvSpPr>
          <p:cNvPr id="515" name="Google Shape;515;p67"/>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Above type of method is written like this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int add()</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int i, int j;</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i = 10;</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j = 20;</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return i + j;</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a:t>
            </a:r>
            <a:endParaRPr/>
          </a:p>
          <a:p>
            <a:pPr indent="0" lvl="0" marL="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called using following syntax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result = add();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animEffect filter="fade" transition="in">
                                      <p:cBhvr>
                                        <p:cTn dur="2000"/>
                                        <p:tgtEl>
                                          <p:spTgt spid="5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1" st="1"/>
                                            </p:txEl>
                                          </p:spTgt>
                                        </p:tgtEl>
                                        <p:attrNameLst>
                                          <p:attrName>style.visibility</p:attrName>
                                        </p:attrNameLst>
                                      </p:cBhvr>
                                      <p:to>
                                        <p:strVal val="visible"/>
                                      </p:to>
                                    </p:set>
                                    <p:animEffect filter="fade" transition="in">
                                      <p:cBhvr>
                                        <p:cTn dur="2000"/>
                                        <p:tgtEl>
                                          <p:spTgt spid="5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2" st="2"/>
                                            </p:txEl>
                                          </p:spTgt>
                                        </p:tgtEl>
                                        <p:attrNameLst>
                                          <p:attrName>style.visibility</p:attrName>
                                        </p:attrNameLst>
                                      </p:cBhvr>
                                      <p:to>
                                        <p:strVal val="visible"/>
                                      </p:to>
                                    </p:set>
                                    <p:animEffect filter="fade" transition="in">
                                      <p:cBhvr>
                                        <p:cTn dur="2000"/>
                                        <p:tgtEl>
                                          <p:spTgt spid="5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3" st="3"/>
                                            </p:txEl>
                                          </p:spTgt>
                                        </p:tgtEl>
                                        <p:attrNameLst>
                                          <p:attrName>style.visibility</p:attrName>
                                        </p:attrNameLst>
                                      </p:cBhvr>
                                      <p:to>
                                        <p:strVal val="visible"/>
                                      </p:to>
                                    </p:set>
                                    <p:animEffect filter="fade" transition="in">
                                      <p:cBhvr>
                                        <p:cTn dur="2000"/>
                                        <p:tgtEl>
                                          <p:spTgt spid="5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4" st="4"/>
                                            </p:txEl>
                                          </p:spTgt>
                                        </p:tgtEl>
                                        <p:attrNameLst>
                                          <p:attrName>style.visibility</p:attrName>
                                        </p:attrNameLst>
                                      </p:cBhvr>
                                      <p:to>
                                        <p:strVal val="visible"/>
                                      </p:to>
                                    </p:set>
                                    <p:animEffect filter="fade" transition="in">
                                      <p:cBhvr>
                                        <p:cTn dur="2000"/>
                                        <p:tgtEl>
                                          <p:spTgt spid="5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5" st="5"/>
                                            </p:txEl>
                                          </p:spTgt>
                                        </p:tgtEl>
                                        <p:attrNameLst>
                                          <p:attrName>style.visibility</p:attrName>
                                        </p:attrNameLst>
                                      </p:cBhvr>
                                      <p:to>
                                        <p:strVal val="visible"/>
                                      </p:to>
                                    </p:set>
                                    <p:animEffect filter="fade" transition="in">
                                      <p:cBhvr>
                                        <p:cTn dur="2000"/>
                                        <p:tgtEl>
                                          <p:spTgt spid="5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6" st="6"/>
                                            </p:txEl>
                                          </p:spTgt>
                                        </p:tgtEl>
                                        <p:attrNameLst>
                                          <p:attrName>style.visibility</p:attrName>
                                        </p:attrNameLst>
                                      </p:cBhvr>
                                      <p:to>
                                        <p:strVal val="visible"/>
                                      </p:to>
                                    </p:set>
                                    <p:animEffect filter="fade" transition="in">
                                      <p:cBhvr>
                                        <p:cTn dur="2000"/>
                                        <p:tgtEl>
                                          <p:spTgt spid="5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7" st="7"/>
                                            </p:txEl>
                                          </p:spTgt>
                                        </p:tgtEl>
                                        <p:attrNameLst>
                                          <p:attrName>style.visibility</p:attrName>
                                        </p:attrNameLst>
                                      </p:cBhvr>
                                      <p:to>
                                        <p:strVal val="visible"/>
                                      </p:to>
                                    </p:set>
                                    <p:animEffect filter="fade" transition="in">
                                      <p:cBhvr>
                                        <p:cTn dur="2000"/>
                                        <p:tgtEl>
                                          <p:spTgt spid="5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8" st="8"/>
                                            </p:txEl>
                                          </p:spTgt>
                                        </p:tgtEl>
                                        <p:attrNameLst>
                                          <p:attrName>style.visibility</p:attrName>
                                        </p:attrNameLst>
                                      </p:cBhvr>
                                      <p:to>
                                        <p:strVal val="visible"/>
                                      </p:to>
                                    </p:set>
                                    <p:animEffect filter="fade" transition="in">
                                      <p:cBhvr>
                                        <p:cTn dur="2000"/>
                                        <p:tgtEl>
                                          <p:spTgt spid="5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9" st="9"/>
                                            </p:txEl>
                                          </p:spTgt>
                                        </p:tgtEl>
                                        <p:attrNameLst>
                                          <p:attrName>style.visibility</p:attrName>
                                        </p:attrNameLst>
                                      </p:cBhvr>
                                      <p:to>
                                        <p:strVal val="visible"/>
                                      </p:to>
                                    </p:set>
                                    <p:animEffect filter="fade" transition="in">
                                      <p:cBhvr>
                                        <p:cTn dur="2000"/>
                                        <p:tgtEl>
                                          <p:spTgt spid="5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10" st="10"/>
                                            </p:txEl>
                                          </p:spTgt>
                                        </p:tgtEl>
                                        <p:attrNameLst>
                                          <p:attrName>style.visibility</p:attrName>
                                        </p:attrNameLst>
                                      </p:cBhvr>
                                      <p:to>
                                        <p:strVal val="visible"/>
                                      </p:to>
                                    </p:set>
                                    <p:animEffect filter="fade" transition="in">
                                      <p:cBhvr>
                                        <p:cTn dur="2000"/>
                                        <p:tgtEl>
                                          <p:spTgt spid="51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11" st="11"/>
                                            </p:txEl>
                                          </p:spTgt>
                                        </p:tgtEl>
                                        <p:attrNameLst>
                                          <p:attrName>style.visibility</p:attrName>
                                        </p:attrNameLst>
                                      </p:cBhvr>
                                      <p:to>
                                        <p:strVal val="visible"/>
                                      </p:to>
                                    </p:set>
                                    <p:animEffect filter="fade" transition="in">
                                      <p:cBhvr>
                                        <p:cTn dur="2000"/>
                                        <p:tgtEl>
                                          <p:spTgt spid="51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12" st="12"/>
                                            </p:txEl>
                                          </p:spTgt>
                                        </p:tgtEl>
                                        <p:attrNameLst>
                                          <p:attrName>style.visibility</p:attrName>
                                        </p:attrNameLst>
                                      </p:cBhvr>
                                      <p:to>
                                        <p:strVal val="visible"/>
                                      </p:to>
                                    </p:set>
                                    <p:animEffect filter="fade" transition="in">
                                      <p:cBhvr>
                                        <p:cTn dur="2000"/>
                                        <p:tgtEl>
                                          <p:spTgt spid="515">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2800" u="none" cap="none" strike="noStrike">
                <a:solidFill>
                  <a:schemeClr val="accent2"/>
                </a:solidFill>
                <a:latin typeface="Times New Roman"/>
                <a:ea typeface="Times New Roman"/>
                <a:cs typeface="Times New Roman"/>
                <a:sym typeface="Times New Roman"/>
              </a:rPr>
              <a:t>Type 4 : Not Accepting Parameter and Not Returning Value</a:t>
            </a:r>
            <a:endParaRPr/>
          </a:p>
        </p:txBody>
      </p:sp>
      <p:sp>
        <p:nvSpPr>
          <p:cNvPr id="521" name="Google Shape;521;p68"/>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Above type of method is written like this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void add()</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int i, int j;</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i = 10;</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j = 20;</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printf("Result : %d",i+j);;</a:t>
            </a:r>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a:t>
            </a:r>
            <a:endParaRPr/>
          </a:p>
          <a:p>
            <a:pPr indent="0" lvl="0" marL="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and called like this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49212" lvl="0" marL="457200" marR="0" rtl="0" algn="just">
              <a:spcBef>
                <a:spcPts val="48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add();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0" st="0"/>
                                            </p:txEl>
                                          </p:spTgt>
                                        </p:tgtEl>
                                        <p:attrNameLst>
                                          <p:attrName>style.visibility</p:attrName>
                                        </p:attrNameLst>
                                      </p:cBhvr>
                                      <p:to>
                                        <p:strVal val="visible"/>
                                      </p:to>
                                    </p:set>
                                    <p:animEffect filter="fade" transition="in">
                                      <p:cBhvr>
                                        <p:cTn dur="2000"/>
                                        <p:tgtEl>
                                          <p:spTgt spid="5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 st="1"/>
                                            </p:txEl>
                                          </p:spTgt>
                                        </p:tgtEl>
                                        <p:attrNameLst>
                                          <p:attrName>style.visibility</p:attrName>
                                        </p:attrNameLst>
                                      </p:cBhvr>
                                      <p:to>
                                        <p:strVal val="visible"/>
                                      </p:to>
                                    </p:set>
                                    <p:animEffect filter="fade" transition="in">
                                      <p:cBhvr>
                                        <p:cTn dur="2000"/>
                                        <p:tgtEl>
                                          <p:spTgt spid="5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2" st="2"/>
                                            </p:txEl>
                                          </p:spTgt>
                                        </p:tgtEl>
                                        <p:attrNameLst>
                                          <p:attrName>style.visibility</p:attrName>
                                        </p:attrNameLst>
                                      </p:cBhvr>
                                      <p:to>
                                        <p:strVal val="visible"/>
                                      </p:to>
                                    </p:set>
                                    <p:animEffect filter="fade" transition="in">
                                      <p:cBhvr>
                                        <p:cTn dur="2000"/>
                                        <p:tgtEl>
                                          <p:spTgt spid="5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3" st="3"/>
                                            </p:txEl>
                                          </p:spTgt>
                                        </p:tgtEl>
                                        <p:attrNameLst>
                                          <p:attrName>style.visibility</p:attrName>
                                        </p:attrNameLst>
                                      </p:cBhvr>
                                      <p:to>
                                        <p:strVal val="visible"/>
                                      </p:to>
                                    </p:set>
                                    <p:animEffect filter="fade" transition="in">
                                      <p:cBhvr>
                                        <p:cTn dur="2000"/>
                                        <p:tgtEl>
                                          <p:spTgt spid="5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4" st="4"/>
                                            </p:txEl>
                                          </p:spTgt>
                                        </p:tgtEl>
                                        <p:attrNameLst>
                                          <p:attrName>style.visibility</p:attrName>
                                        </p:attrNameLst>
                                      </p:cBhvr>
                                      <p:to>
                                        <p:strVal val="visible"/>
                                      </p:to>
                                    </p:set>
                                    <p:animEffect filter="fade" transition="in">
                                      <p:cBhvr>
                                        <p:cTn dur="2000"/>
                                        <p:tgtEl>
                                          <p:spTgt spid="5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5" st="5"/>
                                            </p:txEl>
                                          </p:spTgt>
                                        </p:tgtEl>
                                        <p:attrNameLst>
                                          <p:attrName>style.visibility</p:attrName>
                                        </p:attrNameLst>
                                      </p:cBhvr>
                                      <p:to>
                                        <p:strVal val="visible"/>
                                      </p:to>
                                    </p:set>
                                    <p:animEffect filter="fade" transition="in">
                                      <p:cBhvr>
                                        <p:cTn dur="2000"/>
                                        <p:tgtEl>
                                          <p:spTgt spid="5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6" st="6"/>
                                            </p:txEl>
                                          </p:spTgt>
                                        </p:tgtEl>
                                        <p:attrNameLst>
                                          <p:attrName>style.visibility</p:attrName>
                                        </p:attrNameLst>
                                      </p:cBhvr>
                                      <p:to>
                                        <p:strVal val="visible"/>
                                      </p:to>
                                    </p:set>
                                    <p:animEffect filter="fade" transition="in">
                                      <p:cBhvr>
                                        <p:cTn dur="2000"/>
                                        <p:tgtEl>
                                          <p:spTgt spid="5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7" st="7"/>
                                            </p:txEl>
                                          </p:spTgt>
                                        </p:tgtEl>
                                        <p:attrNameLst>
                                          <p:attrName>style.visibility</p:attrName>
                                        </p:attrNameLst>
                                      </p:cBhvr>
                                      <p:to>
                                        <p:strVal val="visible"/>
                                      </p:to>
                                    </p:set>
                                    <p:animEffect filter="fade" transition="in">
                                      <p:cBhvr>
                                        <p:cTn dur="2000"/>
                                        <p:tgtEl>
                                          <p:spTgt spid="5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8" st="8"/>
                                            </p:txEl>
                                          </p:spTgt>
                                        </p:tgtEl>
                                        <p:attrNameLst>
                                          <p:attrName>style.visibility</p:attrName>
                                        </p:attrNameLst>
                                      </p:cBhvr>
                                      <p:to>
                                        <p:strVal val="visible"/>
                                      </p:to>
                                    </p:set>
                                    <p:animEffect filter="fade" transition="in">
                                      <p:cBhvr>
                                        <p:cTn dur="2000"/>
                                        <p:tgtEl>
                                          <p:spTgt spid="52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9" st="9"/>
                                            </p:txEl>
                                          </p:spTgt>
                                        </p:tgtEl>
                                        <p:attrNameLst>
                                          <p:attrName>style.visibility</p:attrName>
                                        </p:attrNameLst>
                                      </p:cBhvr>
                                      <p:to>
                                        <p:strVal val="visible"/>
                                      </p:to>
                                    </p:set>
                                    <p:animEffect filter="fade" transition="in">
                                      <p:cBhvr>
                                        <p:cTn dur="2000"/>
                                        <p:tgtEl>
                                          <p:spTgt spid="52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0" st="10"/>
                                            </p:txEl>
                                          </p:spTgt>
                                        </p:tgtEl>
                                        <p:attrNameLst>
                                          <p:attrName>style.visibility</p:attrName>
                                        </p:attrNameLst>
                                      </p:cBhvr>
                                      <p:to>
                                        <p:strVal val="visible"/>
                                      </p:to>
                                    </p:set>
                                    <p:animEffect filter="fade" transition="in">
                                      <p:cBhvr>
                                        <p:cTn dur="2000"/>
                                        <p:tgtEl>
                                          <p:spTgt spid="52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1" st="11"/>
                                            </p:txEl>
                                          </p:spTgt>
                                        </p:tgtEl>
                                        <p:attrNameLst>
                                          <p:attrName>style.visibility</p:attrName>
                                        </p:attrNameLst>
                                      </p:cBhvr>
                                      <p:to>
                                        <p:strVal val="visible"/>
                                      </p:to>
                                    </p:set>
                                    <p:animEffect filter="fade" transition="in">
                                      <p:cBhvr>
                                        <p:cTn dur="2000"/>
                                        <p:tgtEl>
                                          <p:spTgt spid="52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2" st="12"/>
                                            </p:txEl>
                                          </p:spTgt>
                                        </p:tgtEl>
                                        <p:attrNameLst>
                                          <p:attrName>style.visibility</p:attrName>
                                        </p:attrNameLst>
                                      </p:cBhvr>
                                      <p:to>
                                        <p:strVal val="visible"/>
                                      </p:to>
                                    </p:set>
                                    <p:animEffect filter="fade" transition="in">
                                      <p:cBhvr>
                                        <p:cTn dur="2000"/>
                                        <p:tgtEl>
                                          <p:spTgt spid="521">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Rules of Writing Function in C Programming</a:t>
            </a:r>
            <a:endParaRPr/>
          </a:p>
        </p:txBody>
      </p:sp>
      <p:sp>
        <p:nvSpPr>
          <p:cNvPr id="527" name="Google Shape;527;p69"/>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rgbClr val="0070C0"/>
                </a:solidFill>
                <a:latin typeface="Arial"/>
                <a:ea typeface="Arial"/>
                <a:cs typeface="Arial"/>
                <a:sym typeface="Arial"/>
              </a:rPr>
              <a:t>Rule 1. C program is a collection of one or more functions</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main()</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pune();</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mumbai();</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maharashtra();</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rgbClr val="0070C0"/>
                </a:solidFill>
                <a:latin typeface="Arial"/>
                <a:ea typeface="Arial"/>
                <a:cs typeface="Arial"/>
                <a:sym typeface="Arial"/>
              </a:rPr>
              <a:t>Rule 2. A function gets called when the function name is followed by a semicolon.</a:t>
            </a:r>
            <a:endParaRPr/>
          </a:p>
          <a:p>
            <a:pPr indent="0" lvl="0" marL="2922588" marR="0" rtl="0" algn="just">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main( )</a:t>
            </a:r>
            <a:endParaRPr/>
          </a:p>
          <a:p>
            <a:pPr indent="0" lvl="0" marL="2922588" marR="0" rtl="0" algn="just">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2922588" marR="0" rtl="0" algn="just">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display( ) ;</a:t>
            </a:r>
            <a:endParaRPr/>
          </a:p>
          <a:p>
            <a:pPr indent="0" lvl="0" marL="2922588" marR="0" rtl="0" algn="just">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342900" lvl="0" marL="342900" marR="0" rtl="0" algn="just">
              <a:spcBef>
                <a:spcPts val="460"/>
              </a:spcBef>
              <a:spcAft>
                <a:spcPts val="0"/>
              </a:spcAft>
              <a:buClr>
                <a:schemeClr val="dk2"/>
              </a:buClr>
              <a:buSzPts val="1610"/>
              <a:buFont typeface="Arial"/>
              <a:buChar char="●"/>
            </a:pPr>
            <a:r>
              <a:rPr b="0" i="0" lang="en-US" sz="2300" u="none" cap="none" strike="noStrike">
                <a:solidFill>
                  <a:srgbClr val="0070C0"/>
                </a:solidFill>
                <a:latin typeface="Arial"/>
                <a:ea typeface="Arial"/>
                <a:cs typeface="Arial"/>
                <a:sym typeface="Arial"/>
              </a:rPr>
              <a:t>Rule 3 : A function is defined when function name is followed by a pair of braces in which one or more statements may be present.</a:t>
            </a:r>
            <a:endParaRPr/>
          </a:p>
          <a:p>
            <a:pPr indent="0" lvl="0" marL="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0" st="0"/>
                                            </p:txEl>
                                          </p:spTgt>
                                        </p:tgtEl>
                                        <p:attrNameLst>
                                          <p:attrName>style.visibility</p:attrName>
                                        </p:attrNameLst>
                                      </p:cBhvr>
                                      <p:to>
                                        <p:strVal val="visible"/>
                                      </p:to>
                                    </p:set>
                                    <p:animEffect filter="fade" transition="in">
                                      <p:cBhvr>
                                        <p:cTn dur="2000"/>
                                        <p:tgtEl>
                                          <p:spTgt spid="5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1" st="1"/>
                                            </p:txEl>
                                          </p:spTgt>
                                        </p:tgtEl>
                                        <p:attrNameLst>
                                          <p:attrName>style.visibility</p:attrName>
                                        </p:attrNameLst>
                                      </p:cBhvr>
                                      <p:to>
                                        <p:strVal val="visible"/>
                                      </p:to>
                                    </p:set>
                                    <p:animEffect filter="fade" transition="in">
                                      <p:cBhvr>
                                        <p:cTn dur="2000"/>
                                        <p:tgtEl>
                                          <p:spTgt spid="5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2" st="2"/>
                                            </p:txEl>
                                          </p:spTgt>
                                        </p:tgtEl>
                                        <p:attrNameLst>
                                          <p:attrName>style.visibility</p:attrName>
                                        </p:attrNameLst>
                                      </p:cBhvr>
                                      <p:to>
                                        <p:strVal val="visible"/>
                                      </p:to>
                                    </p:set>
                                    <p:animEffect filter="fade" transition="in">
                                      <p:cBhvr>
                                        <p:cTn dur="2000"/>
                                        <p:tgtEl>
                                          <p:spTgt spid="5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3" st="3"/>
                                            </p:txEl>
                                          </p:spTgt>
                                        </p:tgtEl>
                                        <p:attrNameLst>
                                          <p:attrName>style.visibility</p:attrName>
                                        </p:attrNameLst>
                                      </p:cBhvr>
                                      <p:to>
                                        <p:strVal val="visible"/>
                                      </p:to>
                                    </p:set>
                                    <p:animEffect filter="fade" transition="in">
                                      <p:cBhvr>
                                        <p:cTn dur="2000"/>
                                        <p:tgtEl>
                                          <p:spTgt spid="5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4" st="4"/>
                                            </p:txEl>
                                          </p:spTgt>
                                        </p:tgtEl>
                                        <p:attrNameLst>
                                          <p:attrName>style.visibility</p:attrName>
                                        </p:attrNameLst>
                                      </p:cBhvr>
                                      <p:to>
                                        <p:strVal val="visible"/>
                                      </p:to>
                                    </p:set>
                                    <p:animEffect filter="fade" transition="in">
                                      <p:cBhvr>
                                        <p:cTn dur="2000"/>
                                        <p:tgtEl>
                                          <p:spTgt spid="5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5" st="5"/>
                                            </p:txEl>
                                          </p:spTgt>
                                        </p:tgtEl>
                                        <p:attrNameLst>
                                          <p:attrName>style.visibility</p:attrName>
                                        </p:attrNameLst>
                                      </p:cBhvr>
                                      <p:to>
                                        <p:strVal val="visible"/>
                                      </p:to>
                                    </p:set>
                                    <p:animEffect filter="fade" transition="in">
                                      <p:cBhvr>
                                        <p:cTn dur="2000"/>
                                        <p:tgtEl>
                                          <p:spTgt spid="5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6" st="6"/>
                                            </p:txEl>
                                          </p:spTgt>
                                        </p:tgtEl>
                                        <p:attrNameLst>
                                          <p:attrName>style.visibility</p:attrName>
                                        </p:attrNameLst>
                                      </p:cBhvr>
                                      <p:to>
                                        <p:strVal val="visible"/>
                                      </p:to>
                                    </p:set>
                                    <p:animEffect filter="fade" transition="in">
                                      <p:cBhvr>
                                        <p:cTn dur="2000"/>
                                        <p:tgtEl>
                                          <p:spTgt spid="5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7" st="7"/>
                                            </p:txEl>
                                          </p:spTgt>
                                        </p:tgtEl>
                                        <p:attrNameLst>
                                          <p:attrName>style.visibility</p:attrName>
                                        </p:attrNameLst>
                                      </p:cBhvr>
                                      <p:to>
                                        <p:strVal val="visible"/>
                                      </p:to>
                                    </p:set>
                                    <p:animEffect filter="fade" transition="in">
                                      <p:cBhvr>
                                        <p:cTn dur="2000"/>
                                        <p:tgtEl>
                                          <p:spTgt spid="5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8" st="8"/>
                                            </p:txEl>
                                          </p:spTgt>
                                        </p:tgtEl>
                                        <p:attrNameLst>
                                          <p:attrName>style.visibility</p:attrName>
                                        </p:attrNameLst>
                                      </p:cBhvr>
                                      <p:to>
                                        <p:strVal val="visible"/>
                                      </p:to>
                                    </p:set>
                                    <p:animEffect filter="fade" transition="in">
                                      <p:cBhvr>
                                        <p:cTn dur="2000"/>
                                        <p:tgtEl>
                                          <p:spTgt spid="5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9" st="9"/>
                                            </p:txEl>
                                          </p:spTgt>
                                        </p:tgtEl>
                                        <p:attrNameLst>
                                          <p:attrName>style.visibility</p:attrName>
                                        </p:attrNameLst>
                                      </p:cBhvr>
                                      <p:to>
                                        <p:strVal val="visible"/>
                                      </p:to>
                                    </p:set>
                                    <p:animEffect filter="fade" transition="in">
                                      <p:cBhvr>
                                        <p:cTn dur="2000"/>
                                        <p:tgtEl>
                                          <p:spTgt spid="52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10" st="10"/>
                                            </p:txEl>
                                          </p:spTgt>
                                        </p:tgtEl>
                                        <p:attrNameLst>
                                          <p:attrName>style.visibility</p:attrName>
                                        </p:attrNameLst>
                                      </p:cBhvr>
                                      <p:to>
                                        <p:strVal val="visible"/>
                                      </p:to>
                                    </p:set>
                                    <p:animEffect filter="fade" transition="in">
                                      <p:cBhvr>
                                        <p:cTn dur="2000"/>
                                        <p:tgtEl>
                                          <p:spTgt spid="52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11" st="11"/>
                                            </p:txEl>
                                          </p:spTgt>
                                        </p:tgtEl>
                                        <p:attrNameLst>
                                          <p:attrName>style.visibility</p:attrName>
                                        </p:attrNameLst>
                                      </p:cBhvr>
                                      <p:to>
                                        <p:strVal val="visible"/>
                                      </p:to>
                                    </p:set>
                                    <p:animEffect filter="fade" transition="in">
                                      <p:cBhvr>
                                        <p:cTn dur="2000"/>
                                        <p:tgtEl>
                                          <p:spTgt spid="52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12" st="12"/>
                                            </p:txEl>
                                          </p:spTgt>
                                        </p:tgtEl>
                                        <p:attrNameLst>
                                          <p:attrName>style.visibility</p:attrName>
                                        </p:attrNameLst>
                                      </p:cBhvr>
                                      <p:to>
                                        <p:strVal val="visible"/>
                                      </p:to>
                                    </p:set>
                                    <p:animEffect filter="fade" transition="in">
                                      <p:cBhvr>
                                        <p:cTn dur="2000"/>
                                        <p:tgtEl>
                                          <p:spTgt spid="52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13" st="13"/>
                                            </p:txEl>
                                          </p:spTgt>
                                        </p:tgtEl>
                                        <p:attrNameLst>
                                          <p:attrName>style.visibility</p:attrName>
                                        </p:attrNameLst>
                                      </p:cBhvr>
                                      <p:to>
                                        <p:strVal val="visible"/>
                                      </p:to>
                                    </p:set>
                                    <p:animEffect filter="fade" transition="in">
                                      <p:cBhvr>
                                        <p:cTn dur="2000"/>
                                        <p:tgtEl>
                                          <p:spTgt spid="527">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There are two type of function in C Language.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rgbClr val="002060"/>
                </a:solidFill>
                <a:latin typeface="Arial"/>
                <a:ea typeface="Arial"/>
                <a:cs typeface="Arial"/>
                <a:sym typeface="Arial"/>
              </a:rPr>
              <a:t>Library function or pre-defined or built-in function.</a:t>
            </a:r>
            <a:endParaRPr/>
          </a:p>
          <a:p>
            <a:pPr indent="-168275" lvl="0" marL="625475"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These functions are provided by the system and stored in library, therefore it is also called ‘Library Functions‘.</a:t>
            </a:r>
            <a:br>
              <a:rPr b="0" i="0" lang="en-US" sz="2300" u="none" cap="none" strike="noStrike">
                <a:solidFill>
                  <a:schemeClr val="dk1"/>
                </a:solidFill>
                <a:latin typeface="Arial"/>
                <a:ea typeface="Arial"/>
                <a:cs typeface="Arial"/>
                <a:sym typeface="Arial"/>
              </a:rPr>
            </a:br>
            <a:r>
              <a:rPr b="0" i="0" lang="en-US" sz="2300" u="none" cap="none" strike="noStrike">
                <a:solidFill>
                  <a:schemeClr val="dk1"/>
                </a:solidFill>
                <a:latin typeface="Arial"/>
                <a:ea typeface="Arial"/>
                <a:cs typeface="Arial"/>
                <a:sym typeface="Arial"/>
              </a:rPr>
              <a:t>e.g. scanf(), printf(), sqrt(), pow(), strcmp(), strlen() etc.</a:t>
            </a:r>
            <a:endParaRPr/>
          </a:p>
          <a:p>
            <a:pPr indent="-168275" lvl="0" marL="625475"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To use these functions, you just need to include the appropriate C header files.</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rgbClr val="002060"/>
                </a:solidFill>
                <a:latin typeface="Arial"/>
                <a:ea typeface="Arial"/>
                <a:cs typeface="Arial"/>
                <a:sym typeface="Arial"/>
              </a:rPr>
              <a:t>User defined function.</a:t>
            </a:r>
            <a:endParaRPr/>
          </a:p>
          <a:p>
            <a:pPr indent="-168275" lvl="0" marL="625475"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These functions are defined by the user at the time of writing the program according to their requirement.</a:t>
            </a:r>
            <a:endParaRPr/>
          </a:p>
          <a:p>
            <a:pPr indent="-168275" lvl="0" marL="625475" marR="0" rtl="0" algn="just">
              <a:spcBef>
                <a:spcPts val="460"/>
              </a:spcBef>
              <a:spcAft>
                <a:spcPts val="0"/>
              </a:spcAft>
              <a:buClr>
                <a:schemeClr val="dk2"/>
              </a:buClr>
              <a:buSzPts val="1610"/>
              <a:buFont typeface="Arial"/>
              <a:buChar char="•"/>
            </a:pPr>
            <a:r>
              <a:rPr b="0" i="0" lang="en-US" sz="2300" u="none" cap="none" strike="noStrike">
                <a:solidFill>
                  <a:schemeClr val="dk1"/>
                </a:solidFill>
                <a:latin typeface="Arial"/>
                <a:ea typeface="Arial"/>
                <a:cs typeface="Arial"/>
                <a:sym typeface="Arial"/>
              </a:rPr>
              <a:t>For example suppose user want to create a function to add two number then he can create a function with name sum().</a:t>
            </a:r>
            <a:endParaRPr/>
          </a:p>
        </p:txBody>
      </p:sp>
      <p:sp>
        <p:nvSpPr>
          <p:cNvPr id="142" name="Google Shape;142;p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Type of Function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Rules of Writing Function in C Programming</a:t>
            </a:r>
            <a:endParaRPr/>
          </a:p>
        </p:txBody>
      </p:sp>
      <p:sp>
        <p:nvSpPr>
          <p:cNvPr id="533" name="Google Shape;533;p70"/>
          <p:cNvSpPr txBox="1"/>
          <p:nvPr>
            <p:ph idx="1" type="body"/>
          </p:nvPr>
        </p:nvSpPr>
        <p:spPr>
          <a:xfrm>
            <a:off x="0" y="1026433"/>
            <a:ext cx="9112250" cy="5864225"/>
          </a:xfrm>
          <a:prstGeom prst="rect">
            <a:avLst/>
          </a:prstGeom>
          <a:noFill/>
          <a:ln>
            <a:noFill/>
          </a:ln>
        </p:spPr>
        <p:txBody>
          <a:bodyPr anchorCtr="0" anchor="t" bIns="45700" lIns="91425" spcFirstLastPara="1" rIns="91425" wrap="square" tIns="45700">
            <a:noAutofit/>
          </a:bodyPr>
          <a:lstStyle/>
          <a:p>
            <a:pPr indent="0" lvl="0" marL="2922588" marR="0" rtl="0" algn="l">
              <a:spcBef>
                <a:spcPts val="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display(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statement 1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statement 2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statement 3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b="0" i="0" sz="2400" u="none" cap="none" strike="noStrike">
              <a:solidFill>
                <a:srgbClr val="0070C0"/>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rgbClr val="0070C0"/>
                </a:solidFill>
                <a:latin typeface="Arial"/>
                <a:ea typeface="Arial"/>
                <a:cs typeface="Arial"/>
                <a:sym typeface="Arial"/>
              </a:rPr>
              <a:t>Rule 4. Any function can be called from any other function.( main also )	  </a:t>
            </a:r>
            <a:r>
              <a:rPr b="0" i="0" lang="en-US" sz="2000" u="none" cap="none" strike="noStrike">
                <a:solidFill>
                  <a:schemeClr val="dk1"/>
                </a:solidFill>
                <a:latin typeface="Arial"/>
                <a:ea typeface="Arial"/>
                <a:cs typeface="Arial"/>
                <a:sym typeface="Arial"/>
              </a:rPr>
              <a:t>main(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message( )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message(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printf ( "\nWe are going to call main" )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main( )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0" st="0"/>
                                            </p:txEl>
                                          </p:spTgt>
                                        </p:tgtEl>
                                        <p:attrNameLst>
                                          <p:attrName>style.visibility</p:attrName>
                                        </p:attrNameLst>
                                      </p:cBhvr>
                                      <p:to>
                                        <p:strVal val="visible"/>
                                      </p:to>
                                    </p:set>
                                    <p:animEffect filter="fade" transition="in">
                                      <p:cBhvr>
                                        <p:cTn dur="2000"/>
                                        <p:tgtEl>
                                          <p:spTgt spid="5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1" st="1"/>
                                            </p:txEl>
                                          </p:spTgt>
                                        </p:tgtEl>
                                        <p:attrNameLst>
                                          <p:attrName>style.visibility</p:attrName>
                                        </p:attrNameLst>
                                      </p:cBhvr>
                                      <p:to>
                                        <p:strVal val="visible"/>
                                      </p:to>
                                    </p:set>
                                    <p:animEffect filter="fade" transition="in">
                                      <p:cBhvr>
                                        <p:cTn dur="2000"/>
                                        <p:tgtEl>
                                          <p:spTgt spid="5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2" st="2"/>
                                            </p:txEl>
                                          </p:spTgt>
                                        </p:tgtEl>
                                        <p:attrNameLst>
                                          <p:attrName>style.visibility</p:attrName>
                                        </p:attrNameLst>
                                      </p:cBhvr>
                                      <p:to>
                                        <p:strVal val="visible"/>
                                      </p:to>
                                    </p:set>
                                    <p:animEffect filter="fade" transition="in">
                                      <p:cBhvr>
                                        <p:cTn dur="2000"/>
                                        <p:tgtEl>
                                          <p:spTgt spid="5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3" st="3"/>
                                            </p:txEl>
                                          </p:spTgt>
                                        </p:tgtEl>
                                        <p:attrNameLst>
                                          <p:attrName>style.visibility</p:attrName>
                                        </p:attrNameLst>
                                      </p:cBhvr>
                                      <p:to>
                                        <p:strVal val="visible"/>
                                      </p:to>
                                    </p:set>
                                    <p:animEffect filter="fade" transition="in">
                                      <p:cBhvr>
                                        <p:cTn dur="2000"/>
                                        <p:tgtEl>
                                          <p:spTgt spid="5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4" st="4"/>
                                            </p:txEl>
                                          </p:spTgt>
                                        </p:tgtEl>
                                        <p:attrNameLst>
                                          <p:attrName>style.visibility</p:attrName>
                                        </p:attrNameLst>
                                      </p:cBhvr>
                                      <p:to>
                                        <p:strVal val="visible"/>
                                      </p:to>
                                    </p:set>
                                    <p:animEffect filter="fade" transition="in">
                                      <p:cBhvr>
                                        <p:cTn dur="2000"/>
                                        <p:tgtEl>
                                          <p:spTgt spid="5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5" st="5"/>
                                            </p:txEl>
                                          </p:spTgt>
                                        </p:tgtEl>
                                        <p:attrNameLst>
                                          <p:attrName>style.visibility</p:attrName>
                                        </p:attrNameLst>
                                      </p:cBhvr>
                                      <p:to>
                                        <p:strVal val="visible"/>
                                      </p:to>
                                    </p:set>
                                    <p:animEffect filter="fade" transition="in">
                                      <p:cBhvr>
                                        <p:cTn dur="2000"/>
                                        <p:tgtEl>
                                          <p:spTgt spid="5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6" st="6"/>
                                            </p:txEl>
                                          </p:spTgt>
                                        </p:tgtEl>
                                        <p:attrNameLst>
                                          <p:attrName>style.visibility</p:attrName>
                                        </p:attrNameLst>
                                      </p:cBhvr>
                                      <p:to>
                                        <p:strVal val="visible"/>
                                      </p:to>
                                    </p:set>
                                    <p:animEffect filter="fade" transition="in">
                                      <p:cBhvr>
                                        <p:cTn dur="2000"/>
                                        <p:tgtEl>
                                          <p:spTgt spid="5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7" st="7"/>
                                            </p:txEl>
                                          </p:spTgt>
                                        </p:tgtEl>
                                        <p:attrNameLst>
                                          <p:attrName>style.visibility</p:attrName>
                                        </p:attrNameLst>
                                      </p:cBhvr>
                                      <p:to>
                                        <p:strVal val="visible"/>
                                      </p:to>
                                    </p:set>
                                    <p:animEffect filter="fade" transition="in">
                                      <p:cBhvr>
                                        <p:cTn dur="2000"/>
                                        <p:tgtEl>
                                          <p:spTgt spid="53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8" st="8"/>
                                            </p:txEl>
                                          </p:spTgt>
                                        </p:tgtEl>
                                        <p:attrNameLst>
                                          <p:attrName>style.visibility</p:attrName>
                                        </p:attrNameLst>
                                      </p:cBhvr>
                                      <p:to>
                                        <p:strVal val="visible"/>
                                      </p:to>
                                    </p:set>
                                    <p:animEffect filter="fade" transition="in">
                                      <p:cBhvr>
                                        <p:cTn dur="2000"/>
                                        <p:tgtEl>
                                          <p:spTgt spid="53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9" st="9"/>
                                            </p:txEl>
                                          </p:spTgt>
                                        </p:tgtEl>
                                        <p:attrNameLst>
                                          <p:attrName>style.visibility</p:attrName>
                                        </p:attrNameLst>
                                      </p:cBhvr>
                                      <p:to>
                                        <p:strVal val="visible"/>
                                      </p:to>
                                    </p:set>
                                    <p:animEffect filter="fade" transition="in">
                                      <p:cBhvr>
                                        <p:cTn dur="2000"/>
                                        <p:tgtEl>
                                          <p:spTgt spid="53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10" st="10"/>
                                            </p:txEl>
                                          </p:spTgt>
                                        </p:tgtEl>
                                        <p:attrNameLst>
                                          <p:attrName>style.visibility</p:attrName>
                                        </p:attrNameLst>
                                      </p:cBhvr>
                                      <p:to>
                                        <p:strVal val="visible"/>
                                      </p:to>
                                    </p:set>
                                    <p:animEffect filter="fade" transition="in">
                                      <p:cBhvr>
                                        <p:cTn dur="2000"/>
                                        <p:tgtEl>
                                          <p:spTgt spid="53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11" st="11"/>
                                            </p:txEl>
                                          </p:spTgt>
                                        </p:tgtEl>
                                        <p:attrNameLst>
                                          <p:attrName>style.visibility</p:attrName>
                                        </p:attrNameLst>
                                      </p:cBhvr>
                                      <p:to>
                                        <p:strVal val="visible"/>
                                      </p:to>
                                    </p:set>
                                    <p:animEffect filter="fade" transition="in">
                                      <p:cBhvr>
                                        <p:cTn dur="2000"/>
                                        <p:tgtEl>
                                          <p:spTgt spid="53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12" st="12"/>
                                            </p:txEl>
                                          </p:spTgt>
                                        </p:tgtEl>
                                        <p:attrNameLst>
                                          <p:attrName>style.visibility</p:attrName>
                                        </p:attrNameLst>
                                      </p:cBhvr>
                                      <p:to>
                                        <p:strVal val="visible"/>
                                      </p:to>
                                    </p:set>
                                    <p:animEffect filter="fade" transition="in">
                                      <p:cBhvr>
                                        <p:cTn dur="2000"/>
                                        <p:tgtEl>
                                          <p:spTgt spid="53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13" st="13"/>
                                            </p:txEl>
                                          </p:spTgt>
                                        </p:tgtEl>
                                        <p:attrNameLst>
                                          <p:attrName>style.visibility</p:attrName>
                                        </p:attrNameLst>
                                      </p:cBhvr>
                                      <p:to>
                                        <p:strVal val="visible"/>
                                      </p:to>
                                    </p:set>
                                    <p:animEffect filter="fade" transition="in">
                                      <p:cBhvr>
                                        <p:cTn dur="2000"/>
                                        <p:tgtEl>
                                          <p:spTgt spid="53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14" st="14"/>
                                            </p:txEl>
                                          </p:spTgt>
                                        </p:tgtEl>
                                        <p:attrNameLst>
                                          <p:attrName>style.visibility</p:attrName>
                                        </p:attrNameLst>
                                      </p:cBhvr>
                                      <p:to>
                                        <p:strVal val="visible"/>
                                      </p:to>
                                    </p:set>
                                    <p:animEffect filter="fade" transition="in">
                                      <p:cBhvr>
                                        <p:cTn dur="2000"/>
                                        <p:tgtEl>
                                          <p:spTgt spid="533">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Rules of Writing Function in C Programming</a:t>
            </a:r>
            <a:endParaRPr/>
          </a:p>
        </p:txBody>
      </p:sp>
      <p:sp>
        <p:nvSpPr>
          <p:cNvPr id="539" name="Google Shape;539;p71"/>
          <p:cNvSpPr txBox="1"/>
          <p:nvPr>
            <p:ph idx="1" type="body"/>
          </p:nvPr>
        </p:nvSpPr>
        <p:spPr>
          <a:xfrm>
            <a:off x="0" y="1026433"/>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rgbClr val="0070C0"/>
                </a:solidFill>
                <a:latin typeface="Arial"/>
                <a:ea typeface="Arial"/>
                <a:cs typeface="Arial"/>
                <a:sym typeface="Arial"/>
              </a:rPr>
              <a:t>Rule 5. A function can be called any number of times.</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main()</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message(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message(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922588" marR="0" rtl="0" algn="l">
              <a:spcBef>
                <a:spcPts val="400"/>
              </a:spcBef>
              <a:spcAft>
                <a:spcPts val="0"/>
              </a:spcAft>
              <a:buClr>
                <a:schemeClr val="dk2"/>
              </a:buClr>
              <a:buSzPts val="1400"/>
              <a:buFont typeface="Arial"/>
              <a:buNone/>
            </a:pPr>
            <a:r>
              <a:t/>
            </a:r>
            <a:endParaRPr b="0" i="0" sz="2000" u="none" cap="none" strike="noStrike">
              <a:solidFill>
                <a:schemeClr val="dk1"/>
              </a:solidFill>
              <a:latin typeface="Arial"/>
              <a:ea typeface="Arial"/>
              <a:cs typeface="Arial"/>
              <a:sym typeface="Arial"/>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message()</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printf("\nLearning C is very Easy");</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rgbClr val="0070C0"/>
                </a:solidFill>
                <a:latin typeface="Arial"/>
                <a:ea typeface="Arial"/>
                <a:cs typeface="Arial"/>
                <a:sym typeface="Arial"/>
              </a:rPr>
              <a:t>Rule 6. The order in which the functions are defined in a program and the order in which they get called need not necessarily be same</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rgbClr val="0070C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animEffect filter="fade" transition="in">
                                      <p:cBhvr>
                                        <p:cTn dur="2000"/>
                                        <p:tgtEl>
                                          <p:spTgt spid="5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1" st="1"/>
                                            </p:txEl>
                                          </p:spTgt>
                                        </p:tgtEl>
                                        <p:attrNameLst>
                                          <p:attrName>style.visibility</p:attrName>
                                        </p:attrNameLst>
                                      </p:cBhvr>
                                      <p:to>
                                        <p:strVal val="visible"/>
                                      </p:to>
                                    </p:set>
                                    <p:animEffect filter="fade" transition="in">
                                      <p:cBhvr>
                                        <p:cTn dur="2000"/>
                                        <p:tgtEl>
                                          <p:spTgt spid="5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2" st="2"/>
                                            </p:txEl>
                                          </p:spTgt>
                                        </p:tgtEl>
                                        <p:attrNameLst>
                                          <p:attrName>style.visibility</p:attrName>
                                        </p:attrNameLst>
                                      </p:cBhvr>
                                      <p:to>
                                        <p:strVal val="visible"/>
                                      </p:to>
                                    </p:set>
                                    <p:animEffect filter="fade" transition="in">
                                      <p:cBhvr>
                                        <p:cTn dur="2000"/>
                                        <p:tgtEl>
                                          <p:spTgt spid="5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3" st="3"/>
                                            </p:txEl>
                                          </p:spTgt>
                                        </p:tgtEl>
                                        <p:attrNameLst>
                                          <p:attrName>style.visibility</p:attrName>
                                        </p:attrNameLst>
                                      </p:cBhvr>
                                      <p:to>
                                        <p:strVal val="visible"/>
                                      </p:to>
                                    </p:set>
                                    <p:animEffect filter="fade" transition="in">
                                      <p:cBhvr>
                                        <p:cTn dur="2000"/>
                                        <p:tgtEl>
                                          <p:spTgt spid="5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4" st="4"/>
                                            </p:txEl>
                                          </p:spTgt>
                                        </p:tgtEl>
                                        <p:attrNameLst>
                                          <p:attrName>style.visibility</p:attrName>
                                        </p:attrNameLst>
                                      </p:cBhvr>
                                      <p:to>
                                        <p:strVal val="visible"/>
                                      </p:to>
                                    </p:set>
                                    <p:animEffect filter="fade" transition="in">
                                      <p:cBhvr>
                                        <p:cTn dur="2000"/>
                                        <p:tgtEl>
                                          <p:spTgt spid="5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5" st="5"/>
                                            </p:txEl>
                                          </p:spTgt>
                                        </p:tgtEl>
                                        <p:attrNameLst>
                                          <p:attrName>style.visibility</p:attrName>
                                        </p:attrNameLst>
                                      </p:cBhvr>
                                      <p:to>
                                        <p:strVal val="visible"/>
                                      </p:to>
                                    </p:set>
                                    <p:animEffect filter="fade" transition="in">
                                      <p:cBhvr>
                                        <p:cTn dur="2000"/>
                                        <p:tgtEl>
                                          <p:spTgt spid="5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6" st="6"/>
                                            </p:txEl>
                                          </p:spTgt>
                                        </p:tgtEl>
                                        <p:attrNameLst>
                                          <p:attrName>style.visibility</p:attrName>
                                        </p:attrNameLst>
                                      </p:cBhvr>
                                      <p:to>
                                        <p:strVal val="visible"/>
                                      </p:to>
                                    </p:set>
                                    <p:animEffect filter="fade" transition="in">
                                      <p:cBhvr>
                                        <p:cTn dur="2000"/>
                                        <p:tgtEl>
                                          <p:spTgt spid="5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7" st="7"/>
                                            </p:txEl>
                                          </p:spTgt>
                                        </p:tgtEl>
                                        <p:attrNameLst>
                                          <p:attrName>style.visibility</p:attrName>
                                        </p:attrNameLst>
                                      </p:cBhvr>
                                      <p:to>
                                        <p:strVal val="visible"/>
                                      </p:to>
                                    </p:set>
                                    <p:animEffect filter="fade" transition="in">
                                      <p:cBhvr>
                                        <p:cTn dur="2000"/>
                                        <p:tgtEl>
                                          <p:spTgt spid="5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8" st="8"/>
                                            </p:txEl>
                                          </p:spTgt>
                                        </p:tgtEl>
                                        <p:attrNameLst>
                                          <p:attrName>style.visibility</p:attrName>
                                        </p:attrNameLst>
                                      </p:cBhvr>
                                      <p:to>
                                        <p:strVal val="visible"/>
                                      </p:to>
                                    </p:set>
                                    <p:animEffect filter="fade" transition="in">
                                      <p:cBhvr>
                                        <p:cTn dur="2000"/>
                                        <p:tgtEl>
                                          <p:spTgt spid="53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9" st="9"/>
                                            </p:txEl>
                                          </p:spTgt>
                                        </p:tgtEl>
                                        <p:attrNameLst>
                                          <p:attrName>style.visibility</p:attrName>
                                        </p:attrNameLst>
                                      </p:cBhvr>
                                      <p:to>
                                        <p:strVal val="visible"/>
                                      </p:to>
                                    </p:set>
                                    <p:animEffect filter="fade" transition="in">
                                      <p:cBhvr>
                                        <p:cTn dur="2000"/>
                                        <p:tgtEl>
                                          <p:spTgt spid="53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10" st="10"/>
                                            </p:txEl>
                                          </p:spTgt>
                                        </p:tgtEl>
                                        <p:attrNameLst>
                                          <p:attrName>style.visibility</p:attrName>
                                        </p:attrNameLst>
                                      </p:cBhvr>
                                      <p:to>
                                        <p:strVal val="visible"/>
                                      </p:to>
                                    </p:set>
                                    <p:animEffect filter="fade" transition="in">
                                      <p:cBhvr>
                                        <p:cTn dur="2000"/>
                                        <p:tgtEl>
                                          <p:spTgt spid="53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11" st="11"/>
                                            </p:txEl>
                                          </p:spTgt>
                                        </p:tgtEl>
                                        <p:attrNameLst>
                                          <p:attrName>style.visibility</p:attrName>
                                        </p:attrNameLst>
                                      </p:cBhvr>
                                      <p:to>
                                        <p:strVal val="visible"/>
                                      </p:to>
                                    </p:set>
                                    <p:animEffect filter="fade" transition="in">
                                      <p:cBhvr>
                                        <p:cTn dur="2000"/>
                                        <p:tgtEl>
                                          <p:spTgt spid="53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12" st="12"/>
                                            </p:txEl>
                                          </p:spTgt>
                                        </p:tgtEl>
                                        <p:attrNameLst>
                                          <p:attrName>style.visibility</p:attrName>
                                        </p:attrNameLst>
                                      </p:cBhvr>
                                      <p:to>
                                        <p:strVal val="visible"/>
                                      </p:to>
                                    </p:set>
                                    <p:animEffect filter="fade" transition="in">
                                      <p:cBhvr>
                                        <p:cTn dur="2000"/>
                                        <p:tgtEl>
                                          <p:spTgt spid="53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Rules of Writing Function in C Programming</a:t>
            </a:r>
            <a:endParaRPr/>
          </a:p>
        </p:txBody>
      </p:sp>
      <p:sp>
        <p:nvSpPr>
          <p:cNvPr id="545" name="Google Shape;545;p72"/>
          <p:cNvSpPr txBox="1"/>
          <p:nvPr>
            <p:ph idx="1" type="body"/>
          </p:nvPr>
        </p:nvSpPr>
        <p:spPr>
          <a:xfrm>
            <a:off x="0" y="1026433"/>
            <a:ext cx="9112250" cy="5864225"/>
          </a:xfrm>
          <a:prstGeom prst="rect">
            <a:avLst/>
          </a:prstGeom>
          <a:noFill/>
          <a:ln>
            <a:noFill/>
          </a:ln>
        </p:spPr>
        <p:txBody>
          <a:bodyPr anchorCtr="0" anchor="t" bIns="45700" lIns="91425" spcFirstLastPara="1" rIns="91425" wrap="square" tIns="45700">
            <a:noAutofit/>
          </a:bodyPr>
          <a:lstStyle/>
          <a:p>
            <a:pPr indent="0" lvl="0" marL="2922588" marR="0" rtl="0" algn="l">
              <a:spcBef>
                <a:spcPts val="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main(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message1( )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message2( )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message2(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printf ( "\n I am First Defined But Called Later " )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message1(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printf ( "\n I am Defined Later But Called First ") ;</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rgbClr val="0070C0"/>
                </a:solidFill>
                <a:latin typeface="Arial"/>
                <a:ea typeface="Arial"/>
                <a:cs typeface="Arial"/>
                <a:sym typeface="Arial"/>
              </a:rPr>
              <a:t>Rule 7. A function can call itself ( Process of Recursion )</a:t>
            </a:r>
            <a:endParaRPr/>
          </a:p>
          <a:p>
            <a:pPr indent="0" lvl="0" marL="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0" st="0"/>
                                            </p:txEl>
                                          </p:spTgt>
                                        </p:tgtEl>
                                        <p:attrNameLst>
                                          <p:attrName>style.visibility</p:attrName>
                                        </p:attrNameLst>
                                      </p:cBhvr>
                                      <p:to>
                                        <p:strVal val="visible"/>
                                      </p:to>
                                    </p:set>
                                    <p:animEffect filter="fade" transition="in">
                                      <p:cBhvr>
                                        <p:cTn dur="2000"/>
                                        <p:tgtEl>
                                          <p:spTgt spid="5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1" st="1"/>
                                            </p:txEl>
                                          </p:spTgt>
                                        </p:tgtEl>
                                        <p:attrNameLst>
                                          <p:attrName>style.visibility</p:attrName>
                                        </p:attrNameLst>
                                      </p:cBhvr>
                                      <p:to>
                                        <p:strVal val="visible"/>
                                      </p:to>
                                    </p:set>
                                    <p:animEffect filter="fade" transition="in">
                                      <p:cBhvr>
                                        <p:cTn dur="2000"/>
                                        <p:tgtEl>
                                          <p:spTgt spid="5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2" st="2"/>
                                            </p:txEl>
                                          </p:spTgt>
                                        </p:tgtEl>
                                        <p:attrNameLst>
                                          <p:attrName>style.visibility</p:attrName>
                                        </p:attrNameLst>
                                      </p:cBhvr>
                                      <p:to>
                                        <p:strVal val="visible"/>
                                      </p:to>
                                    </p:set>
                                    <p:animEffect filter="fade" transition="in">
                                      <p:cBhvr>
                                        <p:cTn dur="2000"/>
                                        <p:tgtEl>
                                          <p:spTgt spid="5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3" st="3"/>
                                            </p:txEl>
                                          </p:spTgt>
                                        </p:tgtEl>
                                        <p:attrNameLst>
                                          <p:attrName>style.visibility</p:attrName>
                                        </p:attrNameLst>
                                      </p:cBhvr>
                                      <p:to>
                                        <p:strVal val="visible"/>
                                      </p:to>
                                    </p:set>
                                    <p:animEffect filter="fade" transition="in">
                                      <p:cBhvr>
                                        <p:cTn dur="2000"/>
                                        <p:tgtEl>
                                          <p:spTgt spid="5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4" st="4"/>
                                            </p:txEl>
                                          </p:spTgt>
                                        </p:tgtEl>
                                        <p:attrNameLst>
                                          <p:attrName>style.visibility</p:attrName>
                                        </p:attrNameLst>
                                      </p:cBhvr>
                                      <p:to>
                                        <p:strVal val="visible"/>
                                      </p:to>
                                    </p:set>
                                    <p:animEffect filter="fade" transition="in">
                                      <p:cBhvr>
                                        <p:cTn dur="2000"/>
                                        <p:tgtEl>
                                          <p:spTgt spid="5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5" st="5"/>
                                            </p:txEl>
                                          </p:spTgt>
                                        </p:tgtEl>
                                        <p:attrNameLst>
                                          <p:attrName>style.visibility</p:attrName>
                                        </p:attrNameLst>
                                      </p:cBhvr>
                                      <p:to>
                                        <p:strVal val="visible"/>
                                      </p:to>
                                    </p:set>
                                    <p:animEffect filter="fade" transition="in">
                                      <p:cBhvr>
                                        <p:cTn dur="2000"/>
                                        <p:tgtEl>
                                          <p:spTgt spid="5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6" st="6"/>
                                            </p:txEl>
                                          </p:spTgt>
                                        </p:tgtEl>
                                        <p:attrNameLst>
                                          <p:attrName>style.visibility</p:attrName>
                                        </p:attrNameLst>
                                      </p:cBhvr>
                                      <p:to>
                                        <p:strVal val="visible"/>
                                      </p:to>
                                    </p:set>
                                    <p:animEffect filter="fade" transition="in">
                                      <p:cBhvr>
                                        <p:cTn dur="2000"/>
                                        <p:tgtEl>
                                          <p:spTgt spid="5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7" st="7"/>
                                            </p:txEl>
                                          </p:spTgt>
                                        </p:tgtEl>
                                        <p:attrNameLst>
                                          <p:attrName>style.visibility</p:attrName>
                                        </p:attrNameLst>
                                      </p:cBhvr>
                                      <p:to>
                                        <p:strVal val="visible"/>
                                      </p:to>
                                    </p:set>
                                    <p:animEffect filter="fade" transition="in">
                                      <p:cBhvr>
                                        <p:cTn dur="2000"/>
                                        <p:tgtEl>
                                          <p:spTgt spid="5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8" st="8"/>
                                            </p:txEl>
                                          </p:spTgt>
                                        </p:tgtEl>
                                        <p:attrNameLst>
                                          <p:attrName>style.visibility</p:attrName>
                                        </p:attrNameLst>
                                      </p:cBhvr>
                                      <p:to>
                                        <p:strVal val="visible"/>
                                      </p:to>
                                    </p:set>
                                    <p:animEffect filter="fade" transition="in">
                                      <p:cBhvr>
                                        <p:cTn dur="2000"/>
                                        <p:tgtEl>
                                          <p:spTgt spid="54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9" st="9"/>
                                            </p:txEl>
                                          </p:spTgt>
                                        </p:tgtEl>
                                        <p:attrNameLst>
                                          <p:attrName>style.visibility</p:attrName>
                                        </p:attrNameLst>
                                      </p:cBhvr>
                                      <p:to>
                                        <p:strVal val="visible"/>
                                      </p:to>
                                    </p:set>
                                    <p:animEffect filter="fade" transition="in">
                                      <p:cBhvr>
                                        <p:cTn dur="2000"/>
                                        <p:tgtEl>
                                          <p:spTgt spid="54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10" st="10"/>
                                            </p:txEl>
                                          </p:spTgt>
                                        </p:tgtEl>
                                        <p:attrNameLst>
                                          <p:attrName>style.visibility</p:attrName>
                                        </p:attrNameLst>
                                      </p:cBhvr>
                                      <p:to>
                                        <p:strVal val="visible"/>
                                      </p:to>
                                    </p:set>
                                    <p:animEffect filter="fade" transition="in">
                                      <p:cBhvr>
                                        <p:cTn dur="2000"/>
                                        <p:tgtEl>
                                          <p:spTgt spid="54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11" st="11"/>
                                            </p:txEl>
                                          </p:spTgt>
                                        </p:tgtEl>
                                        <p:attrNameLst>
                                          <p:attrName>style.visibility</p:attrName>
                                        </p:attrNameLst>
                                      </p:cBhvr>
                                      <p:to>
                                        <p:strVal val="visible"/>
                                      </p:to>
                                    </p:set>
                                    <p:animEffect filter="fade" transition="in">
                                      <p:cBhvr>
                                        <p:cTn dur="2000"/>
                                        <p:tgtEl>
                                          <p:spTgt spid="54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12" st="12"/>
                                            </p:txEl>
                                          </p:spTgt>
                                        </p:tgtEl>
                                        <p:attrNameLst>
                                          <p:attrName>style.visibility</p:attrName>
                                        </p:attrNameLst>
                                      </p:cBhvr>
                                      <p:to>
                                        <p:strVal val="visible"/>
                                      </p:to>
                                    </p:set>
                                    <p:animEffect filter="fade" transition="in">
                                      <p:cBhvr>
                                        <p:cTn dur="2000"/>
                                        <p:tgtEl>
                                          <p:spTgt spid="54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13" st="13"/>
                                            </p:txEl>
                                          </p:spTgt>
                                        </p:tgtEl>
                                        <p:attrNameLst>
                                          <p:attrName>style.visibility</p:attrName>
                                        </p:attrNameLst>
                                      </p:cBhvr>
                                      <p:to>
                                        <p:strVal val="visible"/>
                                      </p:to>
                                    </p:set>
                                    <p:animEffect filter="fade" transition="in">
                                      <p:cBhvr>
                                        <p:cTn dur="2000"/>
                                        <p:tgtEl>
                                          <p:spTgt spid="54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xEl>
                                              <p:pRg end="14" st="14"/>
                                            </p:txEl>
                                          </p:spTgt>
                                        </p:tgtEl>
                                        <p:attrNameLst>
                                          <p:attrName>style.visibility</p:attrName>
                                        </p:attrNameLst>
                                      </p:cBhvr>
                                      <p:to>
                                        <p:strVal val="visible"/>
                                      </p:to>
                                    </p:set>
                                    <p:animEffect filter="fade" transition="in">
                                      <p:cBhvr>
                                        <p:cTn dur="2000"/>
                                        <p:tgtEl>
                                          <p:spTgt spid="545">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Rules of Writing Function in C Programming</a:t>
            </a:r>
            <a:endParaRPr/>
          </a:p>
        </p:txBody>
      </p:sp>
      <p:sp>
        <p:nvSpPr>
          <p:cNvPr id="551" name="Google Shape;551;p73"/>
          <p:cNvSpPr txBox="1"/>
          <p:nvPr>
            <p:ph idx="1" type="body"/>
          </p:nvPr>
        </p:nvSpPr>
        <p:spPr>
          <a:xfrm>
            <a:off x="0" y="1026433"/>
            <a:ext cx="9112250" cy="5864225"/>
          </a:xfrm>
          <a:prstGeom prst="rect">
            <a:avLst/>
          </a:prstGeom>
          <a:noFill/>
          <a:ln>
            <a:noFill/>
          </a:ln>
        </p:spPr>
        <p:txBody>
          <a:bodyPr anchorCtr="0" anchor="t" bIns="45700" lIns="91425" spcFirstLastPara="1" rIns="91425" wrap="square" tIns="45700">
            <a:noAutofit/>
          </a:bodyPr>
          <a:lstStyle/>
          <a:p>
            <a:pPr indent="-236220" lvl="0" marL="342900" marR="0" rtl="0" algn="just">
              <a:spcBef>
                <a:spcPts val="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int fact(int n)</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if(n==0)</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return(1);</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return(n*fact(n-1));</a:t>
            </a:r>
            <a:endParaRPr/>
          </a:p>
          <a:p>
            <a:pPr indent="0" lvl="0" marL="292258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922588" marR="0" rtl="0" algn="l">
              <a:spcBef>
                <a:spcPts val="400"/>
              </a:spcBef>
              <a:spcAft>
                <a:spcPts val="0"/>
              </a:spcAft>
              <a:buClr>
                <a:schemeClr val="dk2"/>
              </a:buClr>
              <a:buSzPts val="14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rgbClr val="0070C0"/>
                </a:solidFill>
                <a:latin typeface="Arial"/>
                <a:ea typeface="Arial"/>
                <a:cs typeface="Arial"/>
                <a:sym typeface="Arial"/>
              </a:rPr>
              <a:t>Rule 8. A function can be called from other function, but a function cannot be defined in another function.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Function Parameters/Arguments</a:t>
            </a:r>
            <a:endParaRPr/>
          </a:p>
        </p:txBody>
      </p:sp>
      <p:sp>
        <p:nvSpPr>
          <p:cNvPr id="557" name="Google Shape;557;p74"/>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When a function is called from some other function, the corresponding arguments in the function call are called </a:t>
            </a:r>
            <a:r>
              <a:rPr b="0" i="1" lang="en-US" sz="2400" u="none" cap="none" strike="noStrike">
                <a:solidFill>
                  <a:srgbClr val="0070C0"/>
                </a:solidFill>
                <a:latin typeface="Arial"/>
                <a:ea typeface="Arial"/>
                <a:cs typeface="Arial"/>
                <a:sym typeface="Arial"/>
              </a:rPr>
              <a:t>actual arguments </a:t>
            </a:r>
            <a:r>
              <a:rPr b="0" i="0" lang="en-US" sz="2400" u="none" cap="none" strike="noStrike">
                <a:solidFill>
                  <a:srgbClr val="0070C0"/>
                </a:solidFill>
                <a:latin typeface="Arial"/>
                <a:ea typeface="Arial"/>
                <a:cs typeface="Arial"/>
                <a:sym typeface="Arial"/>
              </a:rPr>
              <a:t>or </a:t>
            </a:r>
            <a:r>
              <a:rPr b="0" i="1" lang="en-US" sz="2400" u="none" cap="none" strike="noStrike">
                <a:solidFill>
                  <a:srgbClr val="0070C0"/>
                </a:solidFill>
                <a:latin typeface="Arial"/>
                <a:ea typeface="Arial"/>
                <a:cs typeface="Arial"/>
                <a:sym typeface="Arial"/>
              </a:rPr>
              <a:t>actual parameters</a:t>
            </a:r>
            <a:r>
              <a:rPr b="0" i="0" lang="en-US" sz="2400" u="none" cap="none" strike="noStrike">
                <a:solidFill>
                  <a:srgbClr val="0070C0"/>
                </a:solidFill>
                <a:latin typeface="Arial"/>
                <a:ea typeface="Arial"/>
                <a:cs typeface="Arial"/>
                <a:sym typeface="Arial"/>
              </a:rPr>
              <a:t>.</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 arguments in the function definition are called </a:t>
            </a:r>
            <a:r>
              <a:rPr b="0" i="1" lang="en-US" sz="2400" u="none" cap="none" strike="noStrike">
                <a:solidFill>
                  <a:srgbClr val="0070C0"/>
                </a:solidFill>
                <a:latin typeface="Arial"/>
                <a:ea typeface="Arial"/>
                <a:cs typeface="Arial"/>
                <a:sym typeface="Arial"/>
              </a:rPr>
              <a:t>formal arguments or formal  parameters.</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 a normal function call, there will be one actual argument for each formal argument.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 actual arguments may be expressed as constants, single variables, or more complex expressions.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However, each </a:t>
            </a:r>
            <a:r>
              <a:rPr b="0" i="0" lang="en-US" sz="2400" u="none" cap="none" strike="noStrike">
                <a:solidFill>
                  <a:schemeClr val="dk1"/>
                </a:solidFill>
                <a:latin typeface="Arial"/>
                <a:ea typeface="Arial"/>
                <a:cs typeface="Arial"/>
                <a:sym typeface="Arial"/>
              </a:rPr>
              <a:t>actual</a:t>
            </a:r>
            <a:r>
              <a:rPr b="0" i="0" lang="en-US" sz="2400" u="none" cap="none" strike="noStrike">
                <a:solidFill>
                  <a:schemeClr val="dk1"/>
                </a:solidFill>
                <a:latin typeface="Arial"/>
                <a:ea typeface="Arial"/>
                <a:cs typeface="Arial"/>
                <a:sym typeface="Arial"/>
              </a:rPr>
              <a:t> argument must be of the same data type as</a:t>
            </a: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its corresponding formal argument.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0" st="0"/>
                                            </p:txEl>
                                          </p:spTgt>
                                        </p:tgtEl>
                                        <p:attrNameLst>
                                          <p:attrName>style.visibility</p:attrName>
                                        </p:attrNameLst>
                                      </p:cBhvr>
                                      <p:to>
                                        <p:strVal val="visible"/>
                                      </p:to>
                                    </p:set>
                                    <p:animEffect filter="fade" transition="in">
                                      <p:cBhvr>
                                        <p:cTn dur="2000"/>
                                        <p:tgtEl>
                                          <p:spTgt spid="5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1" st="1"/>
                                            </p:txEl>
                                          </p:spTgt>
                                        </p:tgtEl>
                                        <p:attrNameLst>
                                          <p:attrName>style.visibility</p:attrName>
                                        </p:attrNameLst>
                                      </p:cBhvr>
                                      <p:to>
                                        <p:strVal val="visible"/>
                                      </p:to>
                                    </p:set>
                                    <p:animEffect filter="fade" transition="in">
                                      <p:cBhvr>
                                        <p:cTn dur="2000"/>
                                        <p:tgtEl>
                                          <p:spTgt spid="5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2" st="2"/>
                                            </p:txEl>
                                          </p:spTgt>
                                        </p:tgtEl>
                                        <p:attrNameLst>
                                          <p:attrName>style.visibility</p:attrName>
                                        </p:attrNameLst>
                                      </p:cBhvr>
                                      <p:to>
                                        <p:strVal val="visible"/>
                                      </p:to>
                                    </p:set>
                                    <p:animEffect filter="fade" transition="in">
                                      <p:cBhvr>
                                        <p:cTn dur="2000"/>
                                        <p:tgtEl>
                                          <p:spTgt spid="5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3" st="3"/>
                                            </p:txEl>
                                          </p:spTgt>
                                        </p:tgtEl>
                                        <p:attrNameLst>
                                          <p:attrName>style.visibility</p:attrName>
                                        </p:attrNameLst>
                                      </p:cBhvr>
                                      <p:to>
                                        <p:strVal val="visible"/>
                                      </p:to>
                                    </p:set>
                                    <p:animEffect filter="fade" transition="in">
                                      <p:cBhvr>
                                        <p:cTn dur="2000"/>
                                        <p:tgtEl>
                                          <p:spTgt spid="5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4" st="4"/>
                                            </p:txEl>
                                          </p:spTgt>
                                        </p:tgtEl>
                                        <p:attrNameLst>
                                          <p:attrName>style.visibility</p:attrName>
                                        </p:attrNameLst>
                                      </p:cBhvr>
                                      <p:to>
                                        <p:strVal val="visible"/>
                                      </p:to>
                                    </p:set>
                                    <p:animEffect filter="fade" transition="in">
                                      <p:cBhvr>
                                        <p:cTn dur="2000"/>
                                        <p:tgtEl>
                                          <p:spTgt spid="5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5" st="5"/>
                                            </p:txEl>
                                          </p:spTgt>
                                        </p:tgtEl>
                                        <p:attrNameLst>
                                          <p:attrName>style.visibility</p:attrName>
                                        </p:attrNameLst>
                                      </p:cBhvr>
                                      <p:to>
                                        <p:strVal val="visible"/>
                                      </p:to>
                                    </p:set>
                                    <p:animEffect filter="fade" transition="in">
                                      <p:cBhvr>
                                        <p:cTn dur="2000"/>
                                        <p:tgtEl>
                                          <p:spTgt spid="5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6" st="6"/>
                                            </p:txEl>
                                          </p:spTgt>
                                        </p:tgtEl>
                                        <p:attrNameLst>
                                          <p:attrName>style.visibility</p:attrName>
                                        </p:attrNameLst>
                                      </p:cBhvr>
                                      <p:to>
                                        <p:strVal val="visible"/>
                                      </p:to>
                                    </p:set>
                                    <p:animEffect filter="fade" transition="in">
                                      <p:cBhvr>
                                        <p:cTn dur="2000"/>
                                        <p:tgtEl>
                                          <p:spTgt spid="55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Function Parameters/Arguments</a:t>
            </a:r>
            <a:endParaRPr/>
          </a:p>
        </p:txBody>
      </p:sp>
      <p:sp>
        <p:nvSpPr>
          <p:cNvPr id="563" name="Google Shape;563;p75"/>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Parameter Written In Function Definition is Called “Formal Parameter”.</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Parameter Written In Function Call is Called “Actual Parameter”.</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void main()</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int num1;</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display(num1);</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void display(int para1)</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Para1 is “</a:t>
            </a:r>
            <a:r>
              <a:rPr b="1" i="0" lang="en-US" sz="1800" u="none" cap="none" strike="noStrike">
                <a:solidFill>
                  <a:schemeClr val="dk1"/>
                </a:solidFill>
                <a:latin typeface="Arial"/>
                <a:ea typeface="Arial"/>
                <a:cs typeface="Arial"/>
                <a:sym typeface="Arial"/>
              </a:rPr>
              <a:t>Formal Parameter“</a:t>
            </a:r>
            <a:endParaRPr/>
          </a:p>
          <a:p>
            <a:pPr indent="0" lvl="0" marL="396875" marR="0" rtl="0" algn="just">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num1 is “</a:t>
            </a:r>
            <a:r>
              <a:rPr b="1" i="0" lang="en-US" sz="1800" u="none" cap="none" strike="noStrike">
                <a:solidFill>
                  <a:schemeClr val="dk1"/>
                </a:solidFill>
                <a:latin typeface="Arial"/>
                <a:ea typeface="Arial"/>
                <a:cs typeface="Arial"/>
                <a:sym typeface="Arial"/>
              </a:rPr>
              <a:t>Actual Parameter</a:t>
            </a:r>
            <a:r>
              <a:rPr b="0" i="0" lang="en-US" sz="1800" u="none" cap="none" strike="noStrike">
                <a:solidFill>
                  <a:schemeClr val="dk1"/>
                </a:solidFill>
                <a:latin typeface="Arial"/>
                <a:ea typeface="Arial"/>
                <a:cs typeface="Arial"/>
                <a:sym typeface="Arial"/>
              </a:rPr>
              <a:t>“</a:t>
            </a:r>
            <a:endParaRPr/>
          </a:p>
          <a:p>
            <a:pPr indent="0" lvl="0" marL="396875" marR="0" rtl="0" algn="just">
              <a:spcBef>
                <a:spcPts val="360"/>
              </a:spcBef>
              <a:spcAft>
                <a:spcPts val="0"/>
              </a:spcAft>
              <a:buClr>
                <a:schemeClr val="dk2"/>
              </a:buClr>
              <a:buSzPts val="126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Effect filter="fade" transition="in">
                                      <p:cBhvr>
                                        <p:cTn dur="2000"/>
                                        <p:tgtEl>
                                          <p:spTgt spid="5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 st="1"/>
                                            </p:txEl>
                                          </p:spTgt>
                                        </p:tgtEl>
                                        <p:attrNameLst>
                                          <p:attrName>style.visibility</p:attrName>
                                        </p:attrNameLst>
                                      </p:cBhvr>
                                      <p:to>
                                        <p:strVal val="visible"/>
                                      </p:to>
                                    </p:set>
                                    <p:animEffect filter="fade" transition="in">
                                      <p:cBhvr>
                                        <p:cTn dur="2000"/>
                                        <p:tgtEl>
                                          <p:spTgt spid="5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2" st="2"/>
                                            </p:txEl>
                                          </p:spTgt>
                                        </p:tgtEl>
                                        <p:attrNameLst>
                                          <p:attrName>style.visibility</p:attrName>
                                        </p:attrNameLst>
                                      </p:cBhvr>
                                      <p:to>
                                        <p:strVal val="visible"/>
                                      </p:to>
                                    </p:set>
                                    <p:animEffect filter="fade" transition="in">
                                      <p:cBhvr>
                                        <p:cTn dur="2000"/>
                                        <p:tgtEl>
                                          <p:spTgt spid="5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3" st="3"/>
                                            </p:txEl>
                                          </p:spTgt>
                                        </p:tgtEl>
                                        <p:attrNameLst>
                                          <p:attrName>style.visibility</p:attrName>
                                        </p:attrNameLst>
                                      </p:cBhvr>
                                      <p:to>
                                        <p:strVal val="visible"/>
                                      </p:to>
                                    </p:set>
                                    <p:animEffect filter="fade" transition="in">
                                      <p:cBhvr>
                                        <p:cTn dur="2000"/>
                                        <p:tgtEl>
                                          <p:spTgt spid="5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4" st="4"/>
                                            </p:txEl>
                                          </p:spTgt>
                                        </p:tgtEl>
                                        <p:attrNameLst>
                                          <p:attrName>style.visibility</p:attrName>
                                        </p:attrNameLst>
                                      </p:cBhvr>
                                      <p:to>
                                        <p:strVal val="visible"/>
                                      </p:to>
                                    </p:set>
                                    <p:animEffect filter="fade" transition="in">
                                      <p:cBhvr>
                                        <p:cTn dur="2000"/>
                                        <p:tgtEl>
                                          <p:spTgt spid="5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5" st="5"/>
                                            </p:txEl>
                                          </p:spTgt>
                                        </p:tgtEl>
                                        <p:attrNameLst>
                                          <p:attrName>style.visibility</p:attrName>
                                        </p:attrNameLst>
                                      </p:cBhvr>
                                      <p:to>
                                        <p:strVal val="visible"/>
                                      </p:to>
                                    </p:set>
                                    <p:animEffect filter="fade" transition="in">
                                      <p:cBhvr>
                                        <p:cTn dur="2000"/>
                                        <p:tgtEl>
                                          <p:spTgt spid="5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6" st="6"/>
                                            </p:txEl>
                                          </p:spTgt>
                                        </p:tgtEl>
                                        <p:attrNameLst>
                                          <p:attrName>style.visibility</p:attrName>
                                        </p:attrNameLst>
                                      </p:cBhvr>
                                      <p:to>
                                        <p:strVal val="visible"/>
                                      </p:to>
                                    </p:set>
                                    <p:animEffect filter="fade" transition="in">
                                      <p:cBhvr>
                                        <p:cTn dur="2000"/>
                                        <p:tgtEl>
                                          <p:spTgt spid="5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7" st="7"/>
                                            </p:txEl>
                                          </p:spTgt>
                                        </p:tgtEl>
                                        <p:attrNameLst>
                                          <p:attrName>style.visibility</p:attrName>
                                        </p:attrNameLst>
                                      </p:cBhvr>
                                      <p:to>
                                        <p:strVal val="visible"/>
                                      </p:to>
                                    </p:set>
                                    <p:animEffect filter="fade" transition="in">
                                      <p:cBhvr>
                                        <p:cTn dur="2000"/>
                                        <p:tgtEl>
                                          <p:spTgt spid="5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8" st="8"/>
                                            </p:txEl>
                                          </p:spTgt>
                                        </p:tgtEl>
                                        <p:attrNameLst>
                                          <p:attrName>style.visibility</p:attrName>
                                        </p:attrNameLst>
                                      </p:cBhvr>
                                      <p:to>
                                        <p:strVal val="visible"/>
                                      </p:to>
                                    </p:set>
                                    <p:animEffect filter="fade" transition="in">
                                      <p:cBhvr>
                                        <p:cTn dur="2000"/>
                                        <p:tgtEl>
                                          <p:spTgt spid="56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9" st="9"/>
                                            </p:txEl>
                                          </p:spTgt>
                                        </p:tgtEl>
                                        <p:attrNameLst>
                                          <p:attrName>style.visibility</p:attrName>
                                        </p:attrNameLst>
                                      </p:cBhvr>
                                      <p:to>
                                        <p:strVal val="visible"/>
                                      </p:to>
                                    </p:set>
                                    <p:animEffect filter="fade" transition="in">
                                      <p:cBhvr>
                                        <p:cTn dur="2000"/>
                                        <p:tgtEl>
                                          <p:spTgt spid="56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0" st="10"/>
                                            </p:txEl>
                                          </p:spTgt>
                                        </p:tgtEl>
                                        <p:attrNameLst>
                                          <p:attrName>style.visibility</p:attrName>
                                        </p:attrNameLst>
                                      </p:cBhvr>
                                      <p:to>
                                        <p:strVal val="visible"/>
                                      </p:to>
                                    </p:set>
                                    <p:animEffect filter="fade" transition="in">
                                      <p:cBhvr>
                                        <p:cTn dur="2000"/>
                                        <p:tgtEl>
                                          <p:spTgt spid="56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1" st="11"/>
                                            </p:txEl>
                                          </p:spTgt>
                                        </p:tgtEl>
                                        <p:attrNameLst>
                                          <p:attrName>style.visibility</p:attrName>
                                        </p:attrNameLst>
                                      </p:cBhvr>
                                      <p:to>
                                        <p:strVal val="visible"/>
                                      </p:to>
                                    </p:set>
                                    <p:animEffect filter="fade" transition="in">
                                      <p:cBhvr>
                                        <p:cTn dur="2000"/>
                                        <p:tgtEl>
                                          <p:spTgt spid="56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2" st="12"/>
                                            </p:txEl>
                                          </p:spTgt>
                                        </p:tgtEl>
                                        <p:attrNameLst>
                                          <p:attrName>style.visibility</p:attrName>
                                        </p:attrNameLst>
                                      </p:cBhvr>
                                      <p:to>
                                        <p:strVal val="visible"/>
                                      </p:to>
                                    </p:set>
                                    <p:animEffect filter="fade" transition="in">
                                      <p:cBhvr>
                                        <p:cTn dur="2000"/>
                                        <p:tgtEl>
                                          <p:spTgt spid="56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3" st="13"/>
                                            </p:txEl>
                                          </p:spTgt>
                                        </p:tgtEl>
                                        <p:attrNameLst>
                                          <p:attrName>style.visibility</p:attrName>
                                        </p:attrNameLst>
                                      </p:cBhvr>
                                      <p:to>
                                        <p:strVal val="visible"/>
                                      </p:to>
                                    </p:set>
                                    <p:animEffect filter="fade" transition="in">
                                      <p:cBhvr>
                                        <p:cTn dur="2000"/>
                                        <p:tgtEl>
                                          <p:spTgt spid="56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4" st="14"/>
                                            </p:txEl>
                                          </p:spTgt>
                                        </p:tgtEl>
                                        <p:attrNameLst>
                                          <p:attrName>style.visibility</p:attrName>
                                        </p:attrNameLst>
                                      </p:cBhvr>
                                      <p:to>
                                        <p:strVal val="visible"/>
                                      </p:to>
                                    </p:set>
                                    <p:animEffect filter="fade" transition="in">
                                      <p:cBhvr>
                                        <p:cTn dur="2000"/>
                                        <p:tgtEl>
                                          <p:spTgt spid="563">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Function Parameters/Arguments</a:t>
            </a:r>
            <a:endParaRPr/>
          </a:p>
        </p:txBody>
      </p:sp>
      <p:sp>
        <p:nvSpPr>
          <p:cNvPr id="569" name="Google Shape;569;p76"/>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Formal parameters behave like other local variables inside the function and are created upon entry into the function and destroyed upon exit.</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Points to note:</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The formal and actual arguments must match in their data types.</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The notion of positional parameters is important</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The identifiers used as formal arguments are “local”.</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Not recognized outside the function.</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Names of formal and actual arguments may differ.</a:t>
            </a:r>
            <a:endParaRPr b="0" i="0" sz="2400" u="none" cap="none" strike="noStrike">
              <a:solidFill>
                <a:srgbClr val="00B050"/>
              </a:solidFill>
              <a:latin typeface="Arial"/>
              <a:ea typeface="Arial"/>
              <a:cs typeface="Arial"/>
              <a:sym typeface="Arial"/>
            </a:endParaRPr>
          </a:p>
          <a:p>
            <a:pPr indent="-236220" lvl="0" marL="342900" rtl="0" algn="l">
              <a:spcBef>
                <a:spcPts val="480"/>
              </a:spcBef>
              <a:spcAft>
                <a:spcPts val="0"/>
              </a:spcAft>
              <a:buSzPts val="1680"/>
              <a:buNone/>
            </a:pPr>
            <a:r>
              <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animEffect filter="fade" transition="in">
                                      <p:cBhvr>
                                        <p:cTn dur="2000"/>
                                        <p:tgtEl>
                                          <p:spTgt spid="5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1" st="1"/>
                                            </p:txEl>
                                          </p:spTgt>
                                        </p:tgtEl>
                                        <p:attrNameLst>
                                          <p:attrName>style.visibility</p:attrName>
                                        </p:attrNameLst>
                                      </p:cBhvr>
                                      <p:to>
                                        <p:strVal val="visible"/>
                                      </p:to>
                                    </p:set>
                                    <p:animEffect filter="fade" transition="in">
                                      <p:cBhvr>
                                        <p:cTn dur="2000"/>
                                        <p:tgtEl>
                                          <p:spTgt spid="5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2" st="2"/>
                                            </p:txEl>
                                          </p:spTgt>
                                        </p:tgtEl>
                                        <p:attrNameLst>
                                          <p:attrName>style.visibility</p:attrName>
                                        </p:attrNameLst>
                                      </p:cBhvr>
                                      <p:to>
                                        <p:strVal val="visible"/>
                                      </p:to>
                                    </p:set>
                                    <p:animEffect filter="fade" transition="in">
                                      <p:cBhvr>
                                        <p:cTn dur="2000"/>
                                        <p:tgtEl>
                                          <p:spTgt spid="5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3" st="3"/>
                                            </p:txEl>
                                          </p:spTgt>
                                        </p:tgtEl>
                                        <p:attrNameLst>
                                          <p:attrName>style.visibility</p:attrName>
                                        </p:attrNameLst>
                                      </p:cBhvr>
                                      <p:to>
                                        <p:strVal val="visible"/>
                                      </p:to>
                                    </p:set>
                                    <p:animEffect filter="fade" transition="in">
                                      <p:cBhvr>
                                        <p:cTn dur="2000"/>
                                        <p:tgtEl>
                                          <p:spTgt spid="5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4" st="4"/>
                                            </p:txEl>
                                          </p:spTgt>
                                        </p:tgtEl>
                                        <p:attrNameLst>
                                          <p:attrName>style.visibility</p:attrName>
                                        </p:attrNameLst>
                                      </p:cBhvr>
                                      <p:to>
                                        <p:strVal val="visible"/>
                                      </p:to>
                                    </p:set>
                                    <p:animEffect filter="fade" transition="in">
                                      <p:cBhvr>
                                        <p:cTn dur="2000"/>
                                        <p:tgtEl>
                                          <p:spTgt spid="5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5" st="5"/>
                                            </p:txEl>
                                          </p:spTgt>
                                        </p:tgtEl>
                                        <p:attrNameLst>
                                          <p:attrName>style.visibility</p:attrName>
                                        </p:attrNameLst>
                                      </p:cBhvr>
                                      <p:to>
                                        <p:strVal val="visible"/>
                                      </p:to>
                                    </p:set>
                                    <p:animEffect filter="fade" transition="in">
                                      <p:cBhvr>
                                        <p:cTn dur="2000"/>
                                        <p:tgtEl>
                                          <p:spTgt spid="5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6" st="6"/>
                                            </p:txEl>
                                          </p:spTgt>
                                        </p:tgtEl>
                                        <p:attrNameLst>
                                          <p:attrName>style.visibility</p:attrName>
                                        </p:attrNameLst>
                                      </p:cBhvr>
                                      <p:to>
                                        <p:strVal val="visible"/>
                                      </p:to>
                                    </p:set>
                                    <p:animEffect filter="fade" transition="in">
                                      <p:cBhvr>
                                        <p:cTn dur="2000"/>
                                        <p:tgtEl>
                                          <p:spTgt spid="5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7" st="7"/>
                                            </p:txEl>
                                          </p:spTgt>
                                        </p:tgtEl>
                                        <p:attrNameLst>
                                          <p:attrName>style.visibility</p:attrName>
                                        </p:attrNameLst>
                                      </p:cBhvr>
                                      <p:to>
                                        <p:strVal val="visible"/>
                                      </p:to>
                                    </p:set>
                                    <p:animEffect filter="fade" transition="in">
                                      <p:cBhvr>
                                        <p:cTn dur="2000"/>
                                        <p:tgtEl>
                                          <p:spTgt spid="56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Passing Argument to Function</a:t>
            </a:r>
            <a:endParaRPr/>
          </a:p>
        </p:txBody>
      </p:sp>
      <p:sp>
        <p:nvSpPr>
          <p:cNvPr id="576" name="Google Shape;576;p77"/>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While calling a function, there are two ways in which arguments can be passed to a function −</a:t>
            </a:r>
            <a:endParaRPr/>
          </a:p>
          <a:p>
            <a:pPr indent="-457200" lvl="0" marL="457200" marR="0" rtl="0" algn="just">
              <a:spcBef>
                <a:spcPts val="480"/>
              </a:spcBef>
              <a:spcAft>
                <a:spcPts val="0"/>
              </a:spcAft>
              <a:buClr>
                <a:schemeClr val="dk2"/>
              </a:buClr>
              <a:buSzPts val="1680"/>
              <a:buFont typeface="Times New Roman"/>
              <a:buAutoNum type="arabicPeriod"/>
            </a:pPr>
            <a:r>
              <a:rPr b="1" i="0" lang="en-US" sz="2400" u="none" cap="none" strike="noStrike">
                <a:solidFill>
                  <a:schemeClr val="dk1"/>
                </a:solidFill>
                <a:latin typeface="Arial"/>
                <a:ea typeface="Arial"/>
                <a:cs typeface="Arial"/>
                <a:sym typeface="Arial"/>
              </a:rPr>
              <a:t>Call by Reference</a:t>
            </a:r>
            <a:endParaRPr/>
          </a:p>
          <a:p>
            <a:pPr indent="-457200" lvl="0" marL="457200" marR="0" rtl="0" algn="just">
              <a:spcBef>
                <a:spcPts val="480"/>
              </a:spcBef>
              <a:spcAft>
                <a:spcPts val="0"/>
              </a:spcAft>
              <a:buClr>
                <a:schemeClr val="dk2"/>
              </a:buClr>
              <a:buSzPts val="1680"/>
              <a:buFont typeface="Times New Roman"/>
              <a:buAutoNum type="arabicPeriod"/>
            </a:pPr>
            <a:r>
              <a:rPr b="1" i="0" lang="en-US" sz="2400" u="none" cap="none" strike="noStrike">
                <a:solidFill>
                  <a:schemeClr val="dk1"/>
                </a:solidFill>
                <a:latin typeface="Arial"/>
                <a:ea typeface="Arial"/>
                <a:cs typeface="Arial"/>
                <a:sym typeface="Arial"/>
              </a:rPr>
              <a:t>Call by Value</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rgbClr val="0070C0"/>
                </a:solidFill>
                <a:latin typeface="Arial"/>
                <a:ea typeface="Arial"/>
                <a:cs typeface="Arial"/>
                <a:sym typeface="Arial"/>
              </a:rPr>
              <a:t>Explanation : Call by Value</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 </a:t>
            </a:r>
            <a:r>
              <a:rPr b="1" i="0" lang="en-US" sz="2400" u="none" cap="none" strike="noStrike">
                <a:solidFill>
                  <a:schemeClr val="dk1"/>
                </a:solidFill>
                <a:latin typeface="Arial"/>
                <a:ea typeface="Arial"/>
                <a:cs typeface="Arial"/>
                <a:sym typeface="Arial"/>
              </a:rPr>
              <a:t>call by value</a:t>
            </a:r>
            <a:r>
              <a:rPr b="0" i="0" lang="en-US" sz="2400" u="none" cap="none" strike="noStrike">
                <a:solidFill>
                  <a:schemeClr val="dk1"/>
                </a:solidFill>
                <a:latin typeface="Arial"/>
                <a:ea typeface="Arial"/>
                <a:cs typeface="Arial"/>
                <a:sym typeface="Arial"/>
              </a:rPr>
              <a:t> method of passing arguments to a function copies the  </a:t>
            </a:r>
            <a:r>
              <a:rPr b="1" i="0" lang="en-US" sz="2400" u="none" cap="none" strike="noStrike">
                <a:solidFill>
                  <a:schemeClr val="dk1"/>
                </a:solidFill>
                <a:latin typeface="Arial"/>
                <a:ea typeface="Arial"/>
                <a:cs typeface="Arial"/>
                <a:sym typeface="Arial"/>
              </a:rPr>
              <a:t>‘value’ </a:t>
            </a:r>
            <a:r>
              <a:rPr b="0" i="0" lang="en-US" sz="2400" u="none" cap="none" strike="noStrike">
                <a:solidFill>
                  <a:schemeClr val="dk1"/>
                </a:solidFill>
                <a:latin typeface="Arial"/>
                <a:ea typeface="Arial"/>
                <a:cs typeface="Arial"/>
                <a:sym typeface="Arial"/>
              </a:rPr>
              <a:t>of an actual argument into the formal argument of the function. In this case, changes made to the formal argument inside the function have no effect on the actual argument.</a:t>
            </a:r>
            <a:endParaRPr b="1" i="1"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1" i="1" lang="en-US" sz="2400" u="none" cap="none" strike="noStrike">
                <a:solidFill>
                  <a:schemeClr val="dk1"/>
                </a:solidFill>
                <a:latin typeface="Arial"/>
                <a:ea typeface="Arial"/>
                <a:cs typeface="Arial"/>
                <a:sym typeface="Arial"/>
              </a:rPr>
              <a:t>The value of the corresponding formal argument can be altered within the function, but the value of the actual argument will not change. </a:t>
            </a:r>
            <a:r>
              <a:rPr b="0" i="0" lang="en-US" sz="2400" u="none" cap="none" strike="noStrike">
                <a:solidFill>
                  <a:schemeClr val="dk1"/>
                </a:solidFill>
                <a:latin typeface="Arial"/>
                <a:ea typeface="Arial"/>
                <a:cs typeface="Arial"/>
                <a:sym typeface="Arial"/>
              </a:rPr>
              <a:t>This procedure for passing the value of an argument to a function is known as </a:t>
            </a:r>
            <a:r>
              <a:rPr b="1" i="1" lang="en-US" sz="2400" u="none" cap="none" strike="noStrike">
                <a:solidFill>
                  <a:schemeClr val="dk1"/>
                </a:solidFill>
                <a:latin typeface="Arial"/>
                <a:ea typeface="Arial"/>
                <a:cs typeface="Arial"/>
                <a:sym typeface="Arial"/>
              </a:rPr>
              <a:t>passing by value.</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xEl>
                                              <p:pRg end="0" st="0"/>
                                            </p:txEl>
                                          </p:spTgt>
                                        </p:tgtEl>
                                        <p:attrNameLst>
                                          <p:attrName>style.visibility</p:attrName>
                                        </p:attrNameLst>
                                      </p:cBhvr>
                                      <p:to>
                                        <p:strVal val="visible"/>
                                      </p:to>
                                    </p:set>
                                    <p:animEffect filter="fade" transition="in">
                                      <p:cBhvr>
                                        <p:cTn dur="2000"/>
                                        <p:tgtEl>
                                          <p:spTgt spid="5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xEl>
                                              <p:pRg end="1" st="1"/>
                                            </p:txEl>
                                          </p:spTgt>
                                        </p:tgtEl>
                                        <p:attrNameLst>
                                          <p:attrName>style.visibility</p:attrName>
                                        </p:attrNameLst>
                                      </p:cBhvr>
                                      <p:to>
                                        <p:strVal val="visible"/>
                                      </p:to>
                                    </p:set>
                                    <p:animEffect filter="fade" transition="in">
                                      <p:cBhvr>
                                        <p:cTn dur="2000"/>
                                        <p:tgtEl>
                                          <p:spTgt spid="5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xEl>
                                              <p:pRg end="2" st="2"/>
                                            </p:txEl>
                                          </p:spTgt>
                                        </p:tgtEl>
                                        <p:attrNameLst>
                                          <p:attrName>style.visibility</p:attrName>
                                        </p:attrNameLst>
                                      </p:cBhvr>
                                      <p:to>
                                        <p:strVal val="visible"/>
                                      </p:to>
                                    </p:set>
                                    <p:animEffect filter="fade" transition="in">
                                      <p:cBhvr>
                                        <p:cTn dur="2000"/>
                                        <p:tgtEl>
                                          <p:spTgt spid="5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xEl>
                                              <p:pRg end="3" st="3"/>
                                            </p:txEl>
                                          </p:spTgt>
                                        </p:tgtEl>
                                        <p:attrNameLst>
                                          <p:attrName>style.visibility</p:attrName>
                                        </p:attrNameLst>
                                      </p:cBhvr>
                                      <p:to>
                                        <p:strVal val="visible"/>
                                      </p:to>
                                    </p:set>
                                    <p:animEffect filter="fade" transition="in">
                                      <p:cBhvr>
                                        <p:cTn dur="2000"/>
                                        <p:tgtEl>
                                          <p:spTgt spid="5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xEl>
                                              <p:pRg end="4" st="4"/>
                                            </p:txEl>
                                          </p:spTgt>
                                        </p:tgtEl>
                                        <p:attrNameLst>
                                          <p:attrName>style.visibility</p:attrName>
                                        </p:attrNameLst>
                                      </p:cBhvr>
                                      <p:to>
                                        <p:strVal val="visible"/>
                                      </p:to>
                                    </p:set>
                                    <p:animEffect filter="fade" transition="in">
                                      <p:cBhvr>
                                        <p:cTn dur="2000"/>
                                        <p:tgtEl>
                                          <p:spTgt spid="5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xEl>
                                              <p:pRg end="5" st="5"/>
                                            </p:txEl>
                                          </p:spTgt>
                                        </p:tgtEl>
                                        <p:attrNameLst>
                                          <p:attrName>style.visibility</p:attrName>
                                        </p:attrNameLst>
                                      </p:cBhvr>
                                      <p:to>
                                        <p:strVal val="visible"/>
                                      </p:to>
                                    </p:set>
                                    <p:animEffect filter="fade" transition="in">
                                      <p:cBhvr>
                                        <p:cTn dur="2000"/>
                                        <p:tgtEl>
                                          <p:spTgt spid="5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457200" lvl="0" marL="457200" marR="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Call by Value</a:t>
            </a:r>
            <a:endParaRPr/>
          </a:p>
        </p:txBody>
      </p:sp>
      <p:sp>
        <p:nvSpPr>
          <p:cNvPr id="583" name="Google Shape;583;p78"/>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While Passing Parameters using call by value , </a:t>
            </a:r>
            <a:r>
              <a:rPr b="1" i="0" lang="en-US" sz="2400" u="sng" cap="none" strike="noStrike">
                <a:solidFill>
                  <a:schemeClr val="dk1"/>
                </a:solidFill>
                <a:latin typeface="Arial"/>
                <a:ea typeface="Arial"/>
                <a:cs typeface="Arial"/>
                <a:sym typeface="Arial"/>
              </a:rPr>
              <a:t>xerox copy of original (actual) parameter is created</a:t>
            </a:r>
            <a:r>
              <a:rPr b="0" i="0" lang="en-US" sz="2400" u="none" cap="none" strike="noStrike">
                <a:solidFill>
                  <a:schemeClr val="dk1"/>
                </a:solidFill>
                <a:latin typeface="Arial"/>
                <a:ea typeface="Arial"/>
                <a:cs typeface="Arial"/>
                <a:sym typeface="Arial"/>
              </a:rPr>
              <a:t> and passed to the called function.</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Any update made inside function will not affect the </a:t>
            </a:r>
            <a:r>
              <a:rPr b="1" i="0" lang="en-US" sz="2400" u="sng" cap="none" strike="noStrike">
                <a:solidFill>
                  <a:schemeClr val="dk1"/>
                </a:solidFill>
                <a:latin typeface="Arial"/>
                <a:ea typeface="Arial"/>
                <a:cs typeface="Arial"/>
                <a:sym typeface="Arial"/>
              </a:rPr>
              <a:t>original value of variable in calling function</a:t>
            </a:r>
            <a:r>
              <a:rPr b="0" i="0" lang="en-US" sz="2400" u="none" cap="none" strike="noStrike">
                <a:solidFill>
                  <a:schemeClr val="dk1"/>
                </a:solidFill>
                <a:latin typeface="Arial"/>
                <a:ea typeface="Arial"/>
                <a:cs typeface="Arial"/>
                <a:sym typeface="Arial"/>
              </a:rPr>
              <a:t>.</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 the below given example num1 and num2 are the original values and xerox copy of these values is passed to the function and these values are copied into number1,number2 variable of sum function respectively.</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As their scope is limited to only function so they </a:t>
            </a:r>
            <a:r>
              <a:rPr b="1" i="0" lang="en-US" sz="2400" u="sng" cap="none" strike="noStrike">
                <a:solidFill>
                  <a:schemeClr val="dk1"/>
                </a:solidFill>
                <a:latin typeface="Arial"/>
                <a:ea typeface="Arial"/>
                <a:cs typeface="Arial"/>
                <a:sym typeface="Arial"/>
              </a:rPr>
              <a:t>cannot alter the values inside main function</a:t>
            </a:r>
            <a:r>
              <a:rPr b="0" i="0" lang="en-US" sz="2400" u="none" cap="none" strike="noStrik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0" st="0"/>
                                            </p:txEl>
                                          </p:spTgt>
                                        </p:tgtEl>
                                        <p:attrNameLst>
                                          <p:attrName>style.visibility</p:attrName>
                                        </p:attrNameLst>
                                      </p:cBhvr>
                                      <p:to>
                                        <p:strVal val="visible"/>
                                      </p:to>
                                    </p:set>
                                    <p:animEffect filter="fade" transition="in">
                                      <p:cBhvr>
                                        <p:cTn dur="2000"/>
                                        <p:tgtEl>
                                          <p:spTgt spid="5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1" st="1"/>
                                            </p:txEl>
                                          </p:spTgt>
                                        </p:tgtEl>
                                        <p:attrNameLst>
                                          <p:attrName>style.visibility</p:attrName>
                                        </p:attrNameLst>
                                      </p:cBhvr>
                                      <p:to>
                                        <p:strVal val="visible"/>
                                      </p:to>
                                    </p:set>
                                    <p:animEffect filter="fade" transition="in">
                                      <p:cBhvr>
                                        <p:cTn dur="2000"/>
                                        <p:tgtEl>
                                          <p:spTgt spid="5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2" st="2"/>
                                            </p:txEl>
                                          </p:spTgt>
                                        </p:tgtEl>
                                        <p:attrNameLst>
                                          <p:attrName>style.visibility</p:attrName>
                                        </p:attrNameLst>
                                      </p:cBhvr>
                                      <p:to>
                                        <p:strVal val="visible"/>
                                      </p:to>
                                    </p:set>
                                    <p:animEffect filter="fade" transition="in">
                                      <p:cBhvr>
                                        <p:cTn dur="2000"/>
                                        <p:tgtEl>
                                          <p:spTgt spid="5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3" st="3"/>
                                            </p:txEl>
                                          </p:spTgt>
                                        </p:tgtEl>
                                        <p:attrNameLst>
                                          <p:attrName>style.visibility</p:attrName>
                                        </p:attrNameLst>
                                      </p:cBhvr>
                                      <p:to>
                                        <p:strVal val="visible"/>
                                      </p:to>
                                    </p:set>
                                    <p:animEffect filter="fade" transition="in">
                                      <p:cBhvr>
                                        <p:cTn dur="2000"/>
                                        <p:tgtEl>
                                          <p:spTgt spid="5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4" st="4"/>
                                            </p:txEl>
                                          </p:spTgt>
                                        </p:tgtEl>
                                        <p:attrNameLst>
                                          <p:attrName>style.visibility</p:attrName>
                                        </p:attrNameLst>
                                      </p:cBhvr>
                                      <p:to>
                                        <p:strVal val="visible"/>
                                      </p:to>
                                    </p:set>
                                    <p:animEffect filter="fade" transition="in">
                                      <p:cBhvr>
                                        <p:cTn dur="2000"/>
                                        <p:tgtEl>
                                          <p:spTgt spid="5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5" st="5"/>
                                            </p:txEl>
                                          </p:spTgt>
                                        </p:tgtEl>
                                        <p:attrNameLst>
                                          <p:attrName>style.visibility</p:attrName>
                                        </p:attrNameLst>
                                      </p:cBhvr>
                                      <p:to>
                                        <p:strVal val="visible"/>
                                      </p:to>
                                    </p:set>
                                    <p:animEffect filter="fade" transition="in">
                                      <p:cBhvr>
                                        <p:cTn dur="2000"/>
                                        <p:tgtEl>
                                          <p:spTgt spid="5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6" st="6"/>
                                            </p:txEl>
                                          </p:spTgt>
                                        </p:tgtEl>
                                        <p:attrNameLst>
                                          <p:attrName>style.visibility</p:attrName>
                                        </p:attrNameLst>
                                      </p:cBhvr>
                                      <p:to>
                                        <p:strVal val="visible"/>
                                      </p:to>
                                    </p:set>
                                    <p:animEffect filter="fade" transition="in">
                                      <p:cBhvr>
                                        <p:cTn dur="2000"/>
                                        <p:tgtEl>
                                          <p:spTgt spid="58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Parameter passing: by Value Example </a:t>
            </a:r>
            <a:endParaRPr/>
          </a:p>
        </p:txBody>
      </p:sp>
      <p:sp>
        <p:nvSpPr>
          <p:cNvPr id="590" name="Google Shape;590;p79"/>
          <p:cNvSpPr txBox="1"/>
          <p:nvPr>
            <p:ph idx="1" type="body"/>
          </p:nvPr>
        </p:nvSpPr>
        <p:spPr>
          <a:xfrm>
            <a:off x="0" y="962025"/>
            <a:ext cx="8763000" cy="5667375"/>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void Display(int);</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void main( )</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int a=2;</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printf(“Before Incrementing=%d\n”,a);</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Display(a);</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printf(“After Incrementing=%d\n”,a);</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void Display ( int a)</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 a+1; </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printf(“Inside function a=%d\n”,a);</a:t>
            </a:r>
            <a:endParaRPr/>
          </a:p>
          <a:p>
            <a:pPr indent="-228600" lvl="2" marL="11430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idx="1" type="body"/>
          </p:nvPr>
        </p:nvSpPr>
        <p:spPr>
          <a:xfrm>
            <a:off x="0" y="977900"/>
            <a:ext cx="9144000" cy="5651500"/>
          </a:xfrm>
          <a:prstGeom prst="rect">
            <a:avLst/>
          </a:prstGeom>
          <a:noFill/>
          <a:ln>
            <a:noFill/>
          </a:ln>
        </p:spPr>
        <p:txBody>
          <a:bodyPr anchorCtr="0" anchor="t" bIns="45700" lIns="91425" spcFirstLastPara="1" rIns="91425" wrap="square" tIns="45700">
            <a:noAutofit/>
          </a:bodyPr>
          <a:lstStyle/>
          <a:p>
            <a:pPr indent="0" lvl="0" marL="168275" marR="0" rtl="0" algn="just">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main()</a:t>
            </a:r>
            <a:endParaRPr/>
          </a:p>
          <a:p>
            <a:pPr indent="0" lvl="0" marL="168275"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168275"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a,k,b;</a:t>
            </a:r>
            <a:endParaRPr/>
          </a:p>
          <a:p>
            <a:pPr indent="0" lvl="0" marL="168275"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b = pow(a,k);</a:t>
            </a:r>
            <a:endParaRPr/>
          </a:p>
          <a:p>
            <a:pPr indent="0" lvl="0" marL="168275"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printf("%d",b);</a:t>
            </a:r>
            <a:endParaRPr/>
          </a:p>
          <a:p>
            <a:pPr indent="0" lvl="0" marL="168275"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return 0;</a:t>
            </a:r>
            <a:endParaRPr/>
          </a:p>
          <a:p>
            <a:pPr indent="0" lvl="0" marL="168275"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168275"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0" lvl="0" marL="168275" marR="0" rtl="0" algn="just">
              <a:spcBef>
                <a:spcPts val="400"/>
              </a:spcBef>
              <a:spcAft>
                <a:spcPts val="0"/>
              </a:spcAft>
              <a:buClr>
                <a:schemeClr val="dk2"/>
              </a:buClr>
              <a:buSzPts val="1400"/>
              <a:buFont typeface="Arial"/>
              <a:buNone/>
            </a:pPr>
            <a:r>
              <a:rPr b="0" i="0" lang="en-US" sz="2000" u="none" cap="none" strike="noStrike">
                <a:solidFill>
                  <a:srgbClr val="FF0000"/>
                </a:solidFill>
                <a:latin typeface="Arial"/>
                <a:ea typeface="Arial"/>
                <a:cs typeface="Arial"/>
                <a:sym typeface="Arial"/>
              </a:rPr>
              <a:t>Note- </a:t>
            </a:r>
            <a:r>
              <a:rPr b="0" i="0" lang="en-US" sz="2000" u="none" cap="none" strike="noStrike">
                <a:solidFill>
                  <a:srgbClr val="0070C0"/>
                </a:solidFill>
                <a:latin typeface="Arial"/>
                <a:ea typeface="Arial"/>
                <a:cs typeface="Arial"/>
                <a:sym typeface="Arial"/>
              </a:rPr>
              <a:t>For every input to function, some output is defined. It either returns the output to the calling sub-program, or performs some well defined procedure on the input.</a:t>
            </a:r>
            <a:endParaRPr/>
          </a:p>
          <a:p>
            <a:pPr indent="0" lvl="0" marL="168275" marR="0" rtl="0" algn="just">
              <a:spcBef>
                <a:spcPts val="480"/>
              </a:spcBef>
              <a:spcAft>
                <a:spcPts val="0"/>
              </a:spcAft>
              <a:buClr>
                <a:schemeClr val="dk2"/>
              </a:buClr>
              <a:buSzPts val="1680"/>
              <a:buFont typeface="Arial"/>
              <a:buNone/>
            </a:pPr>
            <a:r>
              <a:t/>
            </a:r>
            <a:endParaRPr b="0" i="0" sz="2400" u="none" cap="none" strike="noStrike">
              <a:solidFill>
                <a:srgbClr val="FF0000"/>
              </a:solidFill>
              <a:latin typeface="Arial"/>
              <a:ea typeface="Arial"/>
              <a:cs typeface="Arial"/>
              <a:sym typeface="Arial"/>
            </a:endParaRPr>
          </a:p>
          <a:p>
            <a:pPr indent="0" lvl="0" marL="168275" marR="0" rtl="0" algn="just">
              <a:spcBef>
                <a:spcPts val="480"/>
              </a:spcBef>
              <a:spcAft>
                <a:spcPts val="0"/>
              </a:spcAft>
              <a:buClr>
                <a:schemeClr val="dk2"/>
              </a:buClr>
              <a:buSzPts val="1680"/>
              <a:buFont typeface="Arial"/>
              <a:buNone/>
            </a:pPr>
            <a:r>
              <a:t/>
            </a:r>
            <a:endParaRPr b="0" i="0" sz="2400" u="none" cap="none" strike="noStrike">
              <a:solidFill>
                <a:srgbClr val="FF0000"/>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Function pow() - Inputs are values of `a' and `k‘.</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Output value of `a^k ', which is assigned to `b'</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Function printf() – Inputs are format string and values of respective variables.</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Prints the values on the screen in the specified format.</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rgbClr val="FF0000"/>
              </a:solidFill>
              <a:latin typeface="Arial"/>
              <a:ea typeface="Arial"/>
              <a:cs typeface="Arial"/>
              <a:sym typeface="Arial"/>
            </a:endParaRPr>
          </a:p>
        </p:txBody>
      </p:sp>
      <p:sp>
        <p:nvSpPr>
          <p:cNvPr id="149" name="Google Shape;149;p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4000" u="none" cap="none" strike="noStrike">
                <a:solidFill>
                  <a:schemeClr val="accent2"/>
                </a:solidFill>
                <a:latin typeface="Times New Roman"/>
                <a:ea typeface="Times New Roman"/>
                <a:cs typeface="Times New Roman"/>
                <a:sym typeface="Times New Roman"/>
              </a:rPr>
              <a:t>Using Functions - Example</a:t>
            </a:r>
            <a:endParaRPr b="1" i="1" sz="4000" u="none" cap="none" strike="noStrike">
              <a:solidFill>
                <a:schemeClr val="accent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2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2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2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2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20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20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2000"/>
                                        <p:tgtEl>
                                          <p:spTgt spid="1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Effect filter="fade" transition="in">
                                      <p:cBhvr>
                                        <p:cTn dur="2000"/>
                                        <p:tgtEl>
                                          <p:spTgt spid="1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animEffect filter="fade" transition="in">
                                      <p:cBhvr>
                                        <p:cTn dur="2000"/>
                                        <p:tgtEl>
                                          <p:spTgt spid="14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9" st="9"/>
                                            </p:txEl>
                                          </p:spTgt>
                                        </p:tgtEl>
                                        <p:attrNameLst>
                                          <p:attrName>style.visibility</p:attrName>
                                        </p:attrNameLst>
                                      </p:cBhvr>
                                      <p:to>
                                        <p:strVal val="visible"/>
                                      </p:to>
                                    </p:set>
                                    <p:animEffect filter="fade" transition="in">
                                      <p:cBhvr>
                                        <p:cTn dur="2000"/>
                                        <p:tgtEl>
                                          <p:spTgt spid="14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0" st="10"/>
                                            </p:txEl>
                                          </p:spTgt>
                                        </p:tgtEl>
                                        <p:attrNameLst>
                                          <p:attrName>style.visibility</p:attrName>
                                        </p:attrNameLst>
                                      </p:cBhvr>
                                      <p:to>
                                        <p:strVal val="visible"/>
                                      </p:to>
                                    </p:set>
                                    <p:animEffect filter="fade" transition="in">
                                      <p:cBhvr>
                                        <p:cTn dur="2000"/>
                                        <p:tgtEl>
                                          <p:spTgt spid="14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1" st="11"/>
                                            </p:txEl>
                                          </p:spTgt>
                                        </p:tgtEl>
                                        <p:attrNameLst>
                                          <p:attrName>style.visibility</p:attrName>
                                        </p:attrNameLst>
                                      </p:cBhvr>
                                      <p:to>
                                        <p:strVal val="visible"/>
                                      </p:to>
                                    </p:set>
                                    <p:animEffect filter="fade" transition="in">
                                      <p:cBhvr>
                                        <p:cTn dur="2000"/>
                                        <p:tgtEl>
                                          <p:spTgt spid="14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2" st="12"/>
                                            </p:txEl>
                                          </p:spTgt>
                                        </p:tgtEl>
                                        <p:attrNameLst>
                                          <p:attrName>style.visibility</p:attrName>
                                        </p:attrNameLst>
                                      </p:cBhvr>
                                      <p:to>
                                        <p:strVal val="visible"/>
                                      </p:to>
                                    </p:set>
                                    <p:animEffect filter="fade" transition="in">
                                      <p:cBhvr>
                                        <p:cTn dur="2000"/>
                                        <p:tgtEl>
                                          <p:spTgt spid="14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3" st="13"/>
                                            </p:txEl>
                                          </p:spTgt>
                                        </p:tgtEl>
                                        <p:attrNameLst>
                                          <p:attrName>style.visibility</p:attrName>
                                        </p:attrNameLst>
                                      </p:cBhvr>
                                      <p:to>
                                        <p:strVal val="visible"/>
                                      </p:to>
                                    </p:set>
                                    <p:animEffect filter="fade" transition="in">
                                      <p:cBhvr>
                                        <p:cTn dur="2000"/>
                                        <p:tgtEl>
                                          <p:spTgt spid="14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4" st="14"/>
                                            </p:txEl>
                                          </p:spTgt>
                                        </p:tgtEl>
                                        <p:attrNameLst>
                                          <p:attrName>style.visibility</p:attrName>
                                        </p:attrNameLst>
                                      </p:cBhvr>
                                      <p:to>
                                        <p:strVal val="visible"/>
                                      </p:to>
                                    </p:set>
                                    <p:animEffect filter="fade" transition="in">
                                      <p:cBhvr>
                                        <p:cTn dur="2000"/>
                                        <p:tgtEl>
                                          <p:spTgt spid="14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5" st="15"/>
                                            </p:txEl>
                                          </p:spTgt>
                                        </p:tgtEl>
                                        <p:attrNameLst>
                                          <p:attrName>style.visibility</p:attrName>
                                        </p:attrNameLst>
                                      </p:cBhvr>
                                      <p:to>
                                        <p:strVal val="visible"/>
                                      </p:to>
                                    </p:set>
                                    <p:animEffect filter="fade" transition="in">
                                      <p:cBhvr>
                                        <p:cTn dur="2000"/>
                                        <p:tgtEl>
                                          <p:spTgt spid="148">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Output</a:t>
            </a:r>
            <a:endParaRPr/>
          </a:p>
        </p:txBody>
      </p:sp>
      <p:sp>
        <p:nvSpPr>
          <p:cNvPr id="596" name="Google Shape;596;p80"/>
          <p:cNvSpPr txBox="1"/>
          <p:nvPr>
            <p:ph idx="1" type="body"/>
          </p:nvPr>
        </p:nvSpPr>
        <p:spPr>
          <a:xfrm>
            <a:off x="609600" y="1295400"/>
            <a:ext cx="8153400" cy="5334000"/>
          </a:xfrm>
          <a:prstGeom prst="rect">
            <a:avLst/>
          </a:prstGeom>
          <a:noFill/>
          <a:ln>
            <a:noFill/>
          </a:ln>
        </p:spPr>
        <p:txBody>
          <a:bodyPr anchorCtr="0" anchor="t" bIns="45700" lIns="91425" spcFirstLastPara="1" rIns="91425" wrap="square" tIns="45700">
            <a:noAutofit/>
          </a:bodyPr>
          <a:lstStyle/>
          <a:p>
            <a:pPr indent="-228600" lvl="2" marL="11430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Before Incrementing=2</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After Incrementing=2 </a:t>
            </a:r>
            <a:r>
              <a:rPr b="1" i="0" lang="en-US" sz="2000" u="none" cap="none" strike="noStrike">
                <a:solidFill>
                  <a:srgbClr val="FF0000"/>
                </a:solidFill>
                <a:latin typeface="Arial"/>
                <a:ea typeface="Arial"/>
                <a:cs typeface="Arial"/>
                <a:sym typeface="Arial"/>
              </a:rPr>
              <a:t>(why?? - recall passing by value)</a:t>
            </a:r>
            <a:endParaRPr/>
          </a:p>
          <a:p>
            <a:pPr indent="-228600" lvl="2" marL="1143000" marR="0" rtl="0" algn="l">
              <a:spcBef>
                <a:spcPts val="40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Inside function a=3</a:t>
            </a:r>
            <a:endParaRPr b="1" i="0" sz="2000" u="none" cap="none" strike="noStrike">
              <a:solidFill>
                <a:srgbClr val="FF0000"/>
              </a:solidFill>
              <a:latin typeface="Arial"/>
              <a:ea typeface="Arial"/>
              <a:cs typeface="Arial"/>
              <a:sym typeface="Arial"/>
            </a:endParaRPr>
          </a:p>
          <a:p>
            <a:pPr indent="-236220" lvl="0" marL="342900" rtl="0" algn="l">
              <a:spcBef>
                <a:spcPts val="480"/>
              </a:spcBef>
              <a:spcAft>
                <a:spcPts val="0"/>
              </a:spcAft>
              <a:buSzPts val="1680"/>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600" u="none" cap="none" strike="noStrike">
                <a:solidFill>
                  <a:schemeClr val="accent2"/>
                </a:solidFill>
                <a:latin typeface="Times New Roman"/>
                <a:ea typeface="Times New Roman"/>
                <a:cs typeface="Times New Roman"/>
                <a:sym typeface="Times New Roman"/>
              </a:rPr>
              <a:t>Call by Value </a:t>
            </a:r>
            <a:endParaRPr/>
          </a:p>
        </p:txBody>
      </p:sp>
      <p:sp>
        <p:nvSpPr>
          <p:cNvPr id="603" name="Google Shape;603;p81"/>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0" lvl="0" marL="114300" marR="0" rtl="0" algn="l">
              <a:spcBef>
                <a:spcPts val="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#include&lt;stdio.h&gt;</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void interchange(int number1,int number2)</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temp;</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temp = number1;</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number1 = number2;</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number2 = temp;</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int main() </a:t>
            </a:r>
            <a:endParaRPr b="0" i="0" sz="2000" u="none" cap="none" strike="noStrike">
              <a:solidFill>
                <a:schemeClr val="dk1"/>
              </a:solidFill>
              <a:latin typeface="Arial"/>
              <a:ea typeface="Arial"/>
              <a:cs typeface="Arial"/>
              <a:sym typeface="Arial"/>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num1=50,num2=70;</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interchange(num1,num2);</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printf("\nNumber 1 : %d",num1);</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printf("\nNumber 2 : %d",num2);</a:t>
            </a:r>
            <a:endParaRPr/>
          </a:p>
          <a:p>
            <a:pPr indent="0" lvl="0" marL="1143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return 0;</a:t>
            </a:r>
            <a:endParaRPr/>
          </a:p>
          <a:p>
            <a:pPr indent="0" lvl="0" marL="90963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909638" marR="0" rtl="0" algn="l">
              <a:spcBef>
                <a:spcPts val="400"/>
              </a:spcBef>
              <a:spcAft>
                <a:spcPts val="0"/>
              </a:spcAft>
              <a:buClr>
                <a:schemeClr val="dk2"/>
              </a:buClr>
              <a:buSzPts val="1400"/>
              <a:buFont typeface="Arial"/>
              <a:buNone/>
            </a:pPr>
            <a:r>
              <a:rPr b="0" i="0" lang="en-US" sz="2000" u="none" cap="none" strike="noStrike">
                <a:solidFill>
                  <a:srgbClr val="00B050"/>
                </a:solidFill>
                <a:latin typeface="Arial"/>
                <a:ea typeface="Arial"/>
                <a:cs typeface="Arial"/>
                <a:sym typeface="Arial"/>
              </a:rPr>
              <a:t>Output:</a:t>
            </a:r>
            <a:endParaRPr/>
          </a:p>
          <a:p>
            <a:pPr indent="0" lvl="0" marL="90963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Number 1 : 50 </a:t>
            </a:r>
            <a:endParaRPr/>
          </a:p>
          <a:p>
            <a:pPr indent="0" lvl="0" marL="909638"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Number 2 : 70</a:t>
            </a:r>
            <a:endParaRPr b="0" i="0" sz="2000" u="none" cap="none" strike="noStrike">
              <a:solidFill>
                <a:srgbClr val="00B05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0" st="0"/>
                                            </p:txEl>
                                          </p:spTgt>
                                        </p:tgtEl>
                                        <p:attrNameLst>
                                          <p:attrName>style.visibility</p:attrName>
                                        </p:attrNameLst>
                                      </p:cBhvr>
                                      <p:to>
                                        <p:strVal val="visible"/>
                                      </p:to>
                                    </p:set>
                                    <p:animEffect filter="fade" transition="in">
                                      <p:cBhvr>
                                        <p:cTn dur="2000"/>
                                        <p:tgtEl>
                                          <p:spTgt spid="6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 st="1"/>
                                            </p:txEl>
                                          </p:spTgt>
                                        </p:tgtEl>
                                        <p:attrNameLst>
                                          <p:attrName>style.visibility</p:attrName>
                                        </p:attrNameLst>
                                      </p:cBhvr>
                                      <p:to>
                                        <p:strVal val="visible"/>
                                      </p:to>
                                    </p:set>
                                    <p:animEffect filter="fade" transition="in">
                                      <p:cBhvr>
                                        <p:cTn dur="2000"/>
                                        <p:tgtEl>
                                          <p:spTgt spid="6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2" st="2"/>
                                            </p:txEl>
                                          </p:spTgt>
                                        </p:tgtEl>
                                        <p:attrNameLst>
                                          <p:attrName>style.visibility</p:attrName>
                                        </p:attrNameLst>
                                      </p:cBhvr>
                                      <p:to>
                                        <p:strVal val="visible"/>
                                      </p:to>
                                    </p:set>
                                    <p:animEffect filter="fade" transition="in">
                                      <p:cBhvr>
                                        <p:cTn dur="2000"/>
                                        <p:tgtEl>
                                          <p:spTgt spid="6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3" st="3"/>
                                            </p:txEl>
                                          </p:spTgt>
                                        </p:tgtEl>
                                        <p:attrNameLst>
                                          <p:attrName>style.visibility</p:attrName>
                                        </p:attrNameLst>
                                      </p:cBhvr>
                                      <p:to>
                                        <p:strVal val="visible"/>
                                      </p:to>
                                    </p:set>
                                    <p:animEffect filter="fade" transition="in">
                                      <p:cBhvr>
                                        <p:cTn dur="2000"/>
                                        <p:tgtEl>
                                          <p:spTgt spid="6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4" st="4"/>
                                            </p:txEl>
                                          </p:spTgt>
                                        </p:tgtEl>
                                        <p:attrNameLst>
                                          <p:attrName>style.visibility</p:attrName>
                                        </p:attrNameLst>
                                      </p:cBhvr>
                                      <p:to>
                                        <p:strVal val="visible"/>
                                      </p:to>
                                    </p:set>
                                    <p:animEffect filter="fade" transition="in">
                                      <p:cBhvr>
                                        <p:cTn dur="2000"/>
                                        <p:tgtEl>
                                          <p:spTgt spid="6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5" st="5"/>
                                            </p:txEl>
                                          </p:spTgt>
                                        </p:tgtEl>
                                        <p:attrNameLst>
                                          <p:attrName>style.visibility</p:attrName>
                                        </p:attrNameLst>
                                      </p:cBhvr>
                                      <p:to>
                                        <p:strVal val="visible"/>
                                      </p:to>
                                    </p:set>
                                    <p:animEffect filter="fade" transition="in">
                                      <p:cBhvr>
                                        <p:cTn dur="2000"/>
                                        <p:tgtEl>
                                          <p:spTgt spid="6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6" st="6"/>
                                            </p:txEl>
                                          </p:spTgt>
                                        </p:tgtEl>
                                        <p:attrNameLst>
                                          <p:attrName>style.visibility</p:attrName>
                                        </p:attrNameLst>
                                      </p:cBhvr>
                                      <p:to>
                                        <p:strVal val="visible"/>
                                      </p:to>
                                    </p:set>
                                    <p:animEffect filter="fade" transition="in">
                                      <p:cBhvr>
                                        <p:cTn dur="2000"/>
                                        <p:tgtEl>
                                          <p:spTgt spid="6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7" st="7"/>
                                            </p:txEl>
                                          </p:spTgt>
                                        </p:tgtEl>
                                        <p:attrNameLst>
                                          <p:attrName>style.visibility</p:attrName>
                                        </p:attrNameLst>
                                      </p:cBhvr>
                                      <p:to>
                                        <p:strVal val="visible"/>
                                      </p:to>
                                    </p:set>
                                    <p:animEffect filter="fade" transition="in">
                                      <p:cBhvr>
                                        <p:cTn dur="2000"/>
                                        <p:tgtEl>
                                          <p:spTgt spid="6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8" st="8"/>
                                            </p:txEl>
                                          </p:spTgt>
                                        </p:tgtEl>
                                        <p:attrNameLst>
                                          <p:attrName>style.visibility</p:attrName>
                                        </p:attrNameLst>
                                      </p:cBhvr>
                                      <p:to>
                                        <p:strVal val="visible"/>
                                      </p:to>
                                    </p:set>
                                    <p:animEffect filter="fade" transition="in">
                                      <p:cBhvr>
                                        <p:cTn dur="2000"/>
                                        <p:tgtEl>
                                          <p:spTgt spid="60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9" st="9"/>
                                            </p:txEl>
                                          </p:spTgt>
                                        </p:tgtEl>
                                        <p:attrNameLst>
                                          <p:attrName>style.visibility</p:attrName>
                                        </p:attrNameLst>
                                      </p:cBhvr>
                                      <p:to>
                                        <p:strVal val="visible"/>
                                      </p:to>
                                    </p:set>
                                    <p:animEffect filter="fade" transition="in">
                                      <p:cBhvr>
                                        <p:cTn dur="2000"/>
                                        <p:tgtEl>
                                          <p:spTgt spid="60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0" st="10"/>
                                            </p:txEl>
                                          </p:spTgt>
                                        </p:tgtEl>
                                        <p:attrNameLst>
                                          <p:attrName>style.visibility</p:attrName>
                                        </p:attrNameLst>
                                      </p:cBhvr>
                                      <p:to>
                                        <p:strVal val="visible"/>
                                      </p:to>
                                    </p:set>
                                    <p:animEffect filter="fade" transition="in">
                                      <p:cBhvr>
                                        <p:cTn dur="2000"/>
                                        <p:tgtEl>
                                          <p:spTgt spid="60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1" st="11"/>
                                            </p:txEl>
                                          </p:spTgt>
                                        </p:tgtEl>
                                        <p:attrNameLst>
                                          <p:attrName>style.visibility</p:attrName>
                                        </p:attrNameLst>
                                      </p:cBhvr>
                                      <p:to>
                                        <p:strVal val="visible"/>
                                      </p:to>
                                    </p:set>
                                    <p:animEffect filter="fade" transition="in">
                                      <p:cBhvr>
                                        <p:cTn dur="2000"/>
                                        <p:tgtEl>
                                          <p:spTgt spid="60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2" st="12"/>
                                            </p:txEl>
                                          </p:spTgt>
                                        </p:tgtEl>
                                        <p:attrNameLst>
                                          <p:attrName>style.visibility</p:attrName>
                                        </p:attrNameLst>
                                      </p:cBhvr>
                                      <p:to>
                                        <p:strVal val="visible"/>
                                      </p:to>
                                    </p:set>
                                    <p:animEffect filter="fade" transition="in">
                                      <p:cBhvr>
                                        <p:cTn dur="2000"/>
                                        <p:tgtEl>
                                          <p:spTgt spid="60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3" st="13"/>
                                            </p:txEl>
                                          </p:spTgt>
                                        </p:tgtEl>
                                        <p:attrNameLst>
                                          <p:attrName>style.visibility</p:attrName>
                                        </p:attrNameLst>
                                      </p:cBhvr>
                                      <p:to>
                                        <p:strVal val="visible"/>
                                      </p:to>
                                    </p:set>
                                    <p:animEffect filter="fade" transition="in">
                                      <p:cBhvr>
                                        <p:cTn dur="2000"/>
                                        <p:tgtEl>
                                          <p:spTgt spid="60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4" st="14"/>
                                            </p:txEl>
                                          </p:spTgt>
                                        </p:tgtEl>
                                        <p:attrNameLst>
                                          <p:attrName>style.visibility</p:attrName>
                                        </p:attrNameLst>
                                      </p:cBhvr>
                                      <p:to>
                                        <p:strVal val="visible"/>
                                      </p:to>
                                    </p:set>
                                    <p:animEffect filter="fade" transition="in">
                                      <p:cBhvr>
                                        <p:cTn dur="2000"/>
                                        <p:tgtEl>
                                          <p:spTgt spid="60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5" st="15"/>
                                            </p:txEl>
                                          </p:spTgt>
                                        </p:tgtEl>
                                        <p:attrNameLst>
                                          <p:attrName>style.visibility</p:attrName>
                                        </p:attrNameLst>
                                      </p:cBhvr>
                                      <p:to>
                                        <p:strVal val="visible"/>
                                      </p:to>
                                    </p:set>
                                    <p:animEffect filter="fade" transition="in">
                                      <p:cBhvr>
                                        <p:cTn dur="2000"/>
                                        <p:tgtEl>
                                          <p:spTgt spid="60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6" st="16"/>
                                            </p:txEl>
                                          </p:spTgt>
                                        </p:tgtEl>
                                        <p:attrNameLst>
                                          <p:attrName>style.visibility</p:attrName>
                                        </p:attrNameLst>
                                      </p:cBhvr>
                                      <p:to>
                                        <p:strVal val="visible"/>
                                      </p:to>
                                    </p:set>
                                    <p:animEffect filter="fade" transition="in">
                                      <p:cBhvr>
                                        <p:cTn dur="2000"/>
                                        <p:tgtEl>
                                          <p:spTgt spid="60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7" st="17"/>
                                            </p:txEl>
                                          </p:spTgt>
                                        </p:tgtEl>
                                        <p:attrNameLst>
                                          <p:attrName>style.visibility</p:attrName>
                                        </p:attrNameLst>
                                      </p:cBhvr>
                                      <p:to>
                                        <p:strVal val="visible"/>
                                      </p:to>
                                    </p:set>
                                    <p:animEffect filter="fade" transition="in">
                                      <p:cBhvr>
                                        <p:cTn dur="2000"/>
                                        <p:tgtEl>
                                          <p:spTgt spid="603">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8" st="18"/>
                                            </p:txEl>
                                          </p:spTgt>
                                        </p:tgtEl>
                                        <p:attrNameLst>
                                          <p:attrName>style.visibility</p:attrName>
                                        </p:attrNameLst>
                                      </p:cBhvr>
                                      <p:to>
                                        <p:strVal val="visible"/>
                                      </p:to>
                                    </p:set>
                                    <p:animEffect filter="fade" transition="in">
                                      <p:cBhvr>
                                        <p:cTn dur="2000"/>
                                        <p:tgtEl>
                                          <p:spTgt spid="603">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457200" lvl="0" marL="457200" marR="0" rtl="0" algn="ctr">
              <a:spcBef>
                <a:spcPts val="0"/>
              </a:spcBef>
              <a:spcAft>
                <a:spcPts val="0"/>
              </a:spcAft>
              <a:buNone/>
            </a:pPr>
            <a:r>
              <a:rPr b="1" i="1" lang="en-US" sz="3600" u="none" cap="none" strike="noStrike">
                <a:solidFill>
                  <a:schemeClr val="accent2"/>
                </a:solidFill>
                <a:latin typeface="Times New Roman"/>
                <a:ea typeface="Times New Roman"/>
                <a:cs typeface="Times New Roman"/>
                <a:sym typeface="Times New Roman"/>
              </a:rPr>
              <a:t>Call by Reference</a:t>
            </a:r>
            <a:endParaRPr/>
          </a:p>
        </p:txBody>
      </p:sp>
      <p:sp>
        <p:nvSpPr>
          <p:cNvPr id="610" name="Google Shape;610;p82"/>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While passing parameter using call by address scheme , we are </a:t>
            </a:r>
            <a:r>
              <a:rPr b="1" i="0" lang="en-US" sz="2400" u="sng" cap="none" strike="noStrike">
                <a:solidFill>
                  <a:schemeClr val="dk1"/>
                </a:solidFill>
                <a:latin typeface="Arial"/>
                <a:ea typeface="Arial"/>
                <a:cs typeface="Arial"/>
                <a:sym typeface="Arial"/>
              </a:rPr>
              <a:t>passing the actual address of the variable</a:t>
            </a:r>
            <a:r>
              <a:rPr b="0" i="0" lang="en-US" sz="2400" u="none" cap="none" strike="noStrike">
                <a:solidFill>
                  <a:schemeClr val="dk1"/>
                </a:solidFill>
                <a:latin typeface="Arial"/>
                <a:ea typeface="Arial"/>
                <a:cs typeface="Arial"/>
                <a:sym typeface="Arial"/>
              </a:rPr>
              <a:t> to the called function.</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Any updates made inside the called function </a:t>
            </a:r>
            <a:r>
              <a:rPr b="1" i="0" lang="en-US" sz="2400" u="sng" cap="none" strike="noStrike">
                <a:solidFill>
                  <a:schemeClr val="dk1"/>
                </a:solidFill>
                <a:latin typeface="Arial"/>
                <a:ea typeface="Arial"/>
                <a:cs typeface="Arial"/>
                <a:sym typeface="Arial"/>
              </a:rPr>
              <a:t>will modify the original copy</a:t>
            </a:r>
            <a:r>
              <a:rPr b="0" i="0" lang="en-US" sz="2400" u="none" cap="none" strike="noStrike">
                <a:solidFill>
                  <a:schemeClr val="dk1"/>
                </a:solidFill>
                <a:latin typeface="Arial"/>
                <a:ea typeface="Arial"/>
                <a:cs typeface="Arial"/>
                <a:sym typeface="Arial"/>
              </a:rPr>
              <a:t> since we are directly modifying the content of the exact memory location.</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This method copies the </a:t>
            </a:r>
            <a:r>
              <a:rPr b="1" i="0" lang="en-US" sz="2400" u="none" cap="none" strike="noStrike">
                <a:solidFill>
                  <a:schemeClr val="dk1"/>
                </a:solidFill>
                <a:latin typeface="Arial"/>
                <a:ea typeface="Arial"/>
                <a:cs typeface="Arial"/>
                <a:sym typeface="Arial"/>
              </a:rPr>
              <a:t>‘address’ </a:t>
            </a:r>
            <a:r>
              <a:rPr b="0" i="0" lang="en-US" sz="2400" u="none" cap="none" strike="noStrike">
                <a:solidFill>
                  <a:schemeClr val="dk1"/>
                </a:solidFill>
                <a:latin typeface="Arial"/>
                <a:ea typeface="Arial"/>
                <a:cs typeface="Arial"/>
                <a:sym typeface="Arial"/>
              </a:rPr>
              <a:t>of an actual argument into the formal argument. Inside the function, the address is used to access the actual argument used in the call.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This means that changes made to the formal argument affect the actual argument.</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To pass a value by reference, argument pointers are passed to the functions just like any other value.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xEl>
                                              <p:pRg end="0" st="0"/>
                                            </p:txEl>
                                          </p:spTgt>
                                        </p:tgtEl>
                                        <p:attrNameLst>
                                          <p:attrName>style.visibility</p:attrName>
                                        </p:attrNameLst>
                                      </p:cBhvr>
                                      <p:to>
                                        <p:strVal val="visible"/>
                                      </p:to>
                                    </p:set>
                                    <p:animEffect filter="fade" transition="in">
                                      <p:cBhvr>
                                        <p:cTn dur="2000"/>
                                        <p:tgtEl>
                                          <p:spTgt spid="6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xEl>
                                              <p:pRg end="1" st="1"/>
                                            </p:txEl>
                                          </p:spTgt>
                                        </p:tgtEl>
                                        <p:attrNameLst>
                                          <p:attrName>style.visibility</p:attrName>
                                        </p:attrNameLst>
                                      </p:cBhvr>
                                      <p:to>
                                        <p:strVal val="visible"/>
                                      </p:to>
                                    </p:set>
                                    <p:animEffect filter="fade" transition="in">
                                      <p:cBhvr>
                                        <p:cTn dur="2000"/>
                                        <p:tgtEl>
                                          <p:spTgt spid="6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xEl>
                                              <p:pRg end="2" st="2"/>
                                            </p:txEl>
                                          </p:spTgt>
                                        </p:tgtEl>
                                        <p:attrNameLst>
                                          <p:attrName>style.visibility</p:attrName>
                                        </p:attrNameLst>
                                      </p:cBhvr>
                                      <p:to>
                                        <p:strVal val="visible"/>
                                      </p:to>
                                    </p:set>
                                    <p:animEffect filter="fade" transition="in">
                                      <p:cBhvr>
                                        <p:cTn dur="2000"/>
                                        <p:tgtEl>
                                          <p:spTgt spid="6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xEl>
                                              <p:pRg end="3" st="3"/>
                                            </p:txEl>
                                          </p:spTgt>
                                        </p:tgtEl>
                                        <p:attrNameLst>
                                          <p:attrName>style.visibility</p:attrName>
                                        </p:attrNameLst>
                                      </p:cBhvr>
                                      <p:to>
                                        <p:strVal val="visible"/>
                                      </p:to>
                                    </p:set>
                                    <p:animEffect filter="fade" transition="in">
                                      <p:cBhvr>
                                        <p:cTn dur="2000"/>
                                        <p:tgtEl>
                                          <p:spTgt spid="6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xEl>
                                              <p:pRg end="4" st="4"/>
                                            </p:txEl>
                                          </p:spTgt>
                                        </p:tgtEl>
                                        <p:attrNameLst>
                                          <p:attrName>style.visibility</p:attrName>
                                        </p:attrNameLst>
                                      </p:cBhvr>
                                      <p:to>
                                        <p:strVal val="visible"/>
                                      </p:to>
                                    </p:set>
                                    <p:animEffect filter="fade" transition="in">
                                      <p:cBhvr>
                                        <p:cTn dur="2000"/>
                                        <p:tgtEl>
                                          <p:spTgt spid="6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15" name="Shape 615"/>
        <p:cNvGrpSpPr/>
        <p:nvPr/>
      </p:nvGrpSpPr>
      <p:grpSpPr>
        <a:xfrm>
          <a:off x="0" y="0"/>
          <a:ext cx="0" cy="0"/>
          <a:chOff x="0" y="0"/>
          <a:chExt cx="0" cy="0"/>
        </a:xfrm>
      </p:grpSpPr>
      <p:sp>
        <p:nvSpPr>
          <p:cNvPr id="616" name="Google Shape;616;p8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3600" u="none" cap="none" strike="noStrike">
                <a:solidFill>
                  <a:schemeClr val="accent2"/>
                </a:solidFill>
                <a:latin typeface="Times New Roman"/>
                <a:ea typeface="Times New Roman"/>
                <a:cs typeface="Times New Roman"/>
                <a:sym typeface="Times New Roman"/>
              </a:rPr>
              <a:t>Call by Reference/Call by Address </a:t>
            </a:r>
            <a:endParaRPr/>
          </a:p>
        </p:txBody>
      </p:sp>
      <p:sp>
        <p:nvSpPr>
          <p:cNvPr id="617" name="Google Shape;617;p83"/>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0" lvl="0" marL="288925" marR="0" rtl="0" algn="l">
              <a:spcBef>
                <a:spcPts val="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#include&lt;stdio.h&gt;</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void interchange(int *num1,int *num2)</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temp;</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temp  = *num1;</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*num1 = *num2;</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*num2 = temp;</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int main() {</a:t>
            </a:r>
            <a:endParaRPr/>
          </a:p>
          <a:p>
            <a:pPr indent="0" lvl="0" marL="288925" marR="0" rtl="0" algn="l">
              <a:spcBef>
                <a:spcPts val="400"/>
              </a:spcBef>
              <a:spcAft>
                <a:spcPts val="0"/>
              </a:spcAft>
              <a:buClr>
                <a:schemeClr val="dk2"/>
              </a:buClr>
              <a:buSzPts val="1400"/>
              <a:buFont typeface="Arial"/>
              <a:buNone/>
            </a:pPr>
            <a:r>
              <a:t/>
            </a:r>
            <a:endParaRPr b="0" i="0" sz="2000" u="none" cap="none" strike="noStrike">
              <a:solidFill>
                <a:schemeClr val="dk1"/>
              </a:solidFill>
              <a:latin typeface="Arial"/>
              <a:ea typeface="Arial"/>
              <a:cs typeface="Arial"/>
              <a:sym typeface="Arial"/>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num1=50,num2=70;</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interchange(&amp;num1,&amp;num2);</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printf("\nNumber 1 : %d",num1);</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printf("\nNumber 2 : %d",num2);</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return 0;</a:t>
            </a:r>
            <a:endParaRPr/>
          </a:p>
          <a:p>
            <a:pPr indent="0" lvl="0" marL="288925"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p:txBody>
      </p:sp>
      <p:sp>
        <p:nvSpPr>
          <p:cNvPr id="618" name="Google Shape;618;p83"/>
          <p:cNvSpPr/>
          <p:nvPr/>
        </p:nvSpPr>
        <p:spPr>
          <a:xfrm>
            <a:off x="4540250" y="5133160"/>
            <a:ext cx="4893968" cy="828404"/>
          </a:xfrm>
          <a:prstGeom prst="rect">
            <a:avLst/>
          </a:prstGeom>
          <a:no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rgbClr val="880000"/>
              </a:buClr>
              <a:buSzPts val="1600"/>
              <a:buFont typeface="Arial"/>
              <a:buNone/>
            </a:pPr>
            <a:r>
              <a:rPr b="0" i="0" lang="en-US" sz="1600" u="none" cap="none" strike="noStrike">
                <a:solidFill>
                  <a:srgbClr val="880000"/>
                </a:solidFill>
                <a:latin typeface="Arial"/>
                <a:ea typeface="Arial"/>
                <a:cs typeface="Arial"/>
                <a:sym typeface="Arial"/>
              </a:rPr>
              <a:t>/* calling a function to swap the values. </a:t>
            </a:r>
            <a:endParaRPr b="0" i="0" sz="1600" u="none" cap="none" strike="noStrike">
              <a:solidFill>
                <a:srgbClr val="880000"/>
              </a:solidFill>
              <a:latin typeface="Arial"/>
              <a:ea typeface="Arial"/>
              <a:cs typeface="Arial"/>
              <a:sym typeface="Arial"/>
            </a:endParaRPr>
          </a:p>
          <a:p>
            <a:pPr indent="0" lvl="0" marL="0" marR="0" rtl="0" algn="l">
              <a:lnSpc>
                <a:spcPct val="100000"/>
              </a:lnSpc>
              <a:spcBef>
                <a:spcPts val="0"/>
              </a:spcBef>
              <a:spcAft>
                <a:spcPts val="0"/>
              </a:spcAft>
              <a:buClr>
                <a:srgbClr val="880000"/>
              </a:buClr>
              <a:buSzPts val="1600"/>
              <a:buFont typeface="Arial"/>
              <a:buNone/>
            </a:pPr>
            <a:r>
              <a:rPr b="0" i="0" lang="en-US" sz="1600" u="none" cap="none" strike="noStrike">
                <a:solidFill>
                  <a:srgbClr val="880000"/>
                </a:solidFill>
                <a:latin typeface="Arial"/>
                <a:ea typeface="Arial"/>
                <a:cs typeface="Arial"/>
                <a:sym typeface="Arial"/>
              </a:rPr>
              <a:t>&amp;a indicates pointer to a ie. address of variable a and </a:t>
            </a:r>
            <a:endParaRPr/>
          </a:p>
          <a:p>
            <a:pPr indent="0" lvl="0" marL="0" marR="0" rtl="0" algn="l">
              <a:lnSpc>
                <a:spcPct val="100000"/>
              </a:lnSpc>
              <a:spcBef>
                <a:spcPts val="0"/>
              </a:spcBef>
              <a:spcAft>
                <a:spcPts val="0"/>
              </a:spcAft>
              <a:buClr>
                <a:srgbClr val="880000"/>
              </a:buClr>
              <a:buSzPts val="1600"/>
              <a:buFont typeface="Arial"/>
              <a:buNone/>
            </a:pPr>
            <a:r>
              <a:rPr b="0" i="0" lang="en-US" sz="1600" u="none" cap="none" strike="noStrike">
                <a:solidFill>
                  <a:srgbClr val="880000"/>
                </a:solidFill>
                <a:latin typeface="Arial"/>
                <a:ea typeface="Arial"/>
                <a:cs typeface="Arial"/>
                <a:sym typeface="Arial"/>
              </a:rPr>
              <a:t>&amp;b indicates pointer to b ie. address of variable b. */</a:t>
            </a:r>
            <a:r>
              <a:rPr b="0" i="0" lang="en-US" sz="1400" u="none" cap="none" strike="noStrike">
                <a:solidFill>
                  <a:schemeClr val="dk1"/>
                </a:solidFill>
                <a:latin typeface="Arial"/>
                <a:ea typeface="Arial"/>
                <a:cs typeface="Arial"/>
                <a:sym typeface="Arial"/>
              </a:rPr>
              <a:t> </a:t>
            </a:r>
            <a:endParaRPr b="0" i="0" sz="4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0" st="0"/>
                                            </p:txEl>
                                          </p:spTgt>
                                        </p:tgtEl>
                                        <p:attrNameLst>
                                          <p:attrName>style.visibility</p:attrName>
                                        </p:attrNameLst>
                                      </p:cBhvr>
                                      <p:to>
                                        <p:strVal val="visible"/>
                                      </p:to>
                                    </p:set>
                                    <p:animEffect filter="fade" transition="in">
                                      <p:cBhvr>
                                        <p:cTn dur="2000"/>
                                        <p:tgtEl>
                                          <p:spTgt spid="6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1" st="1"/>
                                            </p:txEl>
                                          </p:spTgt>
                                        </p:tgtEl>
                                        <p:attrNameLst>
                                          <p:attrName>style.visibility</p:attrName>
                                        </p:attrNameLst>
                                      </p:cBhvr>
                                      <p:to>
                                        <p:strVal val="visible"/>
                                      </p:to>
                                    </p:set>
                                    <p:animEffect filter="fade" transition="in">
                                      <p:cBhvr>
                                        <p:cTn dur="2000"/>
                                        <p:tgtEl>
                                          <p:spTgt spid="6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2" st="2"/>
                                            </p:txEl>
                                          </p:spTgt>
                                        </p:tgtEl>
                                        <p:attrNameLst>
                                          <p:attrName>style.visibility</p:attrName>
                                        </p:attrNameLst>
                                      </p:cBhvr>
                                      <p:to>
                                        <p:strVal val="visible"/>
                                      </p:to>
                                    </p:set>
                                    <p:animEffect filter="fade" transition="in">
                                      <p:cBhvr>
                                        <p:cTn dur="2000"/>
                                        <p:tgtEl>
                                          <p:spTgt spid="6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3" st="3"/>
                                            </p:txEl>
                                          </p:spTgt>
                                        </p:tgtEl>
                                        <p:attrNameLst>
                                          <p:attrName>style.visibility</p:attrName>
                                        </p:attrNameLst>
                                      </p:cBhvr>
                                      <p:to>
                                        <p:strVal val="visible"/>
                                      </p:to>
                                    </p:set>
                                    <p:animEffect filter="fade" transition="in">
                                      <p:cBhvr>
                                        <p:cTn dur="2000"/>
                                        <p:tgtEl>
                                          <p:spTgt spid="6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4" st="4"/>
                                            </p:txEl>
                                          </p:spTgt>
                                        </p:tgtEl>
                                        <p:attrNameLst>
                                          <p:attrName>style.visibility</p:attrName>
                                        </p:attrNameLst>
                                      </p:cBhvr>
                                      <p:to>
                                        <p:strVal val="visible"/>
                                      </p:to>
                                    </p:set>
                                    <p:animEffect filter="fade" transition="in">
                                      <p:cBhvr>
                                        <p:cTn dur="2000"/>
                                        <p:tgtEl>
                                          <p:spTgt spid="6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5" st="5"/>
                                            </p:txEl>
                                          </p:spTgt>
                                        </p:tgtEl>
                                        <p:attrNameLst>
                                          <p:attrName>style.visibility</p:attrName>
                                        </p:attrNameLst>
                                      </p:cBhvr>
                                      <p:to>
                                        <p:strVal val="visible"/>
                                      </p:to>
                                    </p:set>
                                    <p:animEffect filter="fade" transition="in">
                                      <p:cBhvr>
                                        <p:cTn dur="2000"/>
                                        <p:tgtEl>
                                          <p:spTgt spid="6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6" st="6"/>
                                            </p:txEl>
                                          </p:spTgt>
                                        </p:tgtEl>
                                        <p:attrNameLst>
                                          <p:attrName>style.visibility</p:attrName>
                                        </p:attrNameLst>
                                      </p:cBhvr>
                                      <p:to>
                                        <p:strVal val="visible"/>
                                      </p:to>
                                    </p:set>
                                    <p:animEffect filter="fade" transition="in">
                                      <p:cBhvr>
                                        <p:cTn dur="2000"/>
                                        <p:tgtEl>
                                          <p:spTgt spid="6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7" st="7"/>
                                            </p:txEl>
                                          </p:spTgt>
                                        </p:tgtEl>
                                        <p:attrNameLst>
                                          <p:attrName>style.visibility</p:attrName>
                                        </p:attrNameLst>
                                      </p:cBhvr>
                                      <p:to>
                                        <p:strVal val="visible"/>
                                      </p:to>
                                    </p:set>
                                    <p:animEffect filter="fade" transition="in">
                                      <p:cBhvr>
                                        <p:cTn dur="2000"/>
                                        <p:tgtEl>
                                          <p:spTgt spid="6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8" st="8"/>
                                            </p:txEl>
                                          </p:spTgt>
                                        </p:tgtEl>
                                        <p:attrNameLst>
                                          <p:attrName>style.visibility</p:attrName>
                                        </p:attrNameLst>
                                      </p:cBhvr>
                                      <p:to>
                                        <p:strVal val="visible"/>
                                      </p:to>
                                    </p:set>
                                    <p:animEffect filter="fade" transition="in">
                                      <p:cBhvr>
                                        <p:cTn dur="2000"/>
                                        <p:tgtEl>
                                          <p:spTgt spid="6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9" st="9"/>
                                            </p:txEl>
                                          </p:spTgt>
                                        </p:tgtEl>
                                        <p:attrNameLst>
                                          <p:attrName>style.visibility</p:attrName>
                                        </p:attrNameLst>
                                      </p:cBhvr>
                                      <p:to>
                                        <p:strVal val="visible"/>
                                      </p:to>
                                    </p:set>
                                    <p:animEffect filter="fade" transition="in">
                                      <p:cBhvr>
                                        <p:cTn dur="2000"/>
                                        <p:tgtEl>
                                          <p:spTgt spid="6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10" st="10"/>
                                            </p:txEl>
                                          </p:spTgt>
                                        </p:tgtEl>
                                        <p:attrNameLst>
                                          <p:attrName>style.visibility</p:attrName>
                                        </p:attrNameLst>
                                      </p:cBhvr>
                                      <p:to>
                                        <p:strVal val="visible"/>
                                      </p:to>
                                    </p:set>
                                    <p:animEffect filter="fade" transition="in">
                                      <p:cBhvr>
                                        <p:cTn dur="2000"/>
                                        <p:tgtEl>
                                          <p:spTgt spid="6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11" st="11"/>
                                            </p:txEl>
                                          </p:spTgt>
                                        </p:tgtEl>
                                        <p:attrNameLst>
                                          <p:attrName>style.visibility</p:attrName>
                                        </p:attrNameLst>
                                      </p:cBhvr>
                                      <p:to>
                                        <p:strVal val="visible"/>
                                      </p:to>
                                    </p:set>
                                    <p:animEffect filter="fade" transition="in">
                                      <p:cBhvr>
                                        <p:cTn dur="2000"/>
                                        <p:tgtEl>
                                          <p:spTgt spid="6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12" st="12"/>
                                            </p:txEl>
                                          </p:spTgt>
                                        </p:tgtEl>
                                        <p:attrNameLst>
                                          <p:attrName>style.visibility</p:attrName>
                                        </p:attrNameLst>
                                      </p:cBhvr>
                                      <p:to>
                                        <p:strVal val="visible"/>
                                      </p:to>
                                    </p:set>
                                    <p:animEffect filter="fade" transition="in">
                                      <p:cBhvr>
                                        <p:cTn dur="2000"/>
                                        <p:tgtEl>
                                          <p:spTgt spid="61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13" st="13"/>
                                            </p:txEl>
                                          </p:spTgt>
                                        </p:tgtEl>
                                        <p:attrNameLst>
                                          <p:attrName>style.visibility</p:attrName>
                                        </p:attrNameLst>
                                      </p:cBhvr>
                                      <p:to>
                                        <p:strVal val="visible"/>
                                      </p:to>
                                    </p:set>
                                    <p:animEffect filter="fade" transition="in">
                                      <p:cBhvr>
                                        <p:cTn dur="2000"/>
                                        <p:tgtEl>
                                          <p:spTgt spid="61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14" st="14"/>
                                            </p:txEl>
                                          </p:spTgt>
                                        </p:tgtEl>
                                        <p:attrNameLst>
                                          <p:attrName>style.visibility</p:attrName>
                                        </p:attrNameLst>
                                      </p:cBhvr>
                                      <p:to>
                                        <p:strVal val="visible"/>
                                      </p:to>
                                    </p:set>
                                    <p:animEffect filter="fade" transition="in">
                                      <p:cBhvr>
                                        <p:cTn dur="2000"/>
                                        <p:tgtEl>
                                          <p:spTgt spid="61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xEl>
                                              <p:pRg end="15" st="15"/>
                                            </p:txEl>
                                          </p:spTgt>
                                        </p:tgtEl>
                                        <p:attrNameLst>
                                          <p:attrName>style.visibility</p:attrName>
                                        </p:attrNameLst>
                                      </p:cBhvr>
                                      <p:to>
                                        <p:strVal val="visible"/>
                                      </p:to>
                                    </p:set>
                                    <p:animEffect filter="fade" transition="in">
                                      <p:cBhvr>
                                        <p:cTn dur="2000"/>
                                        <p:tgtEl>
                                          <p:spTgt spid="617">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3200" u="none" cap="none" strike="noStrike">
                <a:solidFill>
                  <a:schemeClr val="accent2"/>
                </a:solidFill>
                <a:latin typeface="Times New Roman"/>
                <a:ea typeface="Times New Roman"/>
                <a:cs typeface="Times New Roman"/>
                <a:sym typeface="Times New Roman"/>
              </a:rPr>
              <a:t>Summary of Call By Value and Call By Reference</a:t>
            </a:r>
            <a:endParaRPr/>
          </a:p>
        </p:txBody>
      </p:sp>
      <p:graphicFrame>
        <p:nvGraphicFramePr>
          <p:cNvPr id="624" name="Google Shape;624;p84"/>
          <p:cNvGraphicFramePr/>
          <p:nvPr/>
        </p:nvGraphicFramePr>
        <p:xfrm>
          <a:off x="1387929" y="1464959"/>
          <a:ext cx="3000000" cy="3000000"/>
        </p:xfrm>
        <a:graphic>
          <a:graphicData uri="http://schemas.openxmlformats.org/drawingml/2006/table">
            <a:tbl>
              <a:tblPr>
                <a:noFill/>
                <a:tableStyleId>{0A031135-20E2-4926-BE51-8AAAC4EEE24A}</a:tableStyleId>
              </a:tblPr>
              <a:tblGrid>
                <a:gridCol w="3339200"/>
                <a:gridCol w="3339200"/>
              </a:tblGrid>
              <a:tr h="462150">
                <a:tc>
                  <a:txBody>
                    <a:bodyPr/>
                    <a:lstStyle/>
                    <a:p>
                      <a:pPr indent="0" lvl="0" marL="0" marR="0" rtl="0" algn="l">
                        <a:spcBef>
                          <a:spcPts val="0"/>
                        </a:spcBef>
                        <a:spcAft>
                          <a:spcPts val="0"/>
                        </a:spcAft>
                        <a:buNone/>
                      </a:pPr>
                      <a:r>
                        <a:rPr lang="en-US" sz="1800"/>
                        <a:t>call by value</a:t>
                      </a:r>
                      <a:endParaRPr/>
                    </a:p>
                  </a:txBody>
                  <a:tcPr marT="47625" marB="47625" marR="47625" marL="47625">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55EDF3"/>
                    </a:solidFill>
                  </a:tcPr>
                </a:tc>
                <a:tc>
                  <a:txBody>
                    <a:bodyPr/>
                    <a:lstStyle/>
                    <a:p>
                      <a:pPr indent="0" lvl="0" marL="0" marR="0" rtl="0" algn="l">
                        <a:spcBef>
                          <a:spcPts val="0"/>
                        </a:spcBef>
                        <a:spcAft>
                          <a:spcPts val="0"/>
                        </a:spcAft>
                        <a:buNone/>
                      </a:pPr>
                      <a:r>
                        <a:rPr lang="en-US" sz="1800"/>
                        <a:t>call by reference</a:t>
                      </a:r>
                      <a:endParaRPr/>
                    </a:p>
                  </a:txBody>
                  <a:tcPr marT="47625" marB="47625" marR="47625" marL="47625">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55EDF3"/>
                    </a:solidFill>
                  </a:tcPr>
                </a:tc>
              </a:tr>
              <a:tr h="1148225">
                <a:tc>
                  <a:txBody>
                    <a:bodyPr/>
                    <a:lstStyle/>
                    <a:p>
                      <a:pPr indent="0" lvl="0" marL="0" marR="0" rtl="0" algn="l">
                        <a:spcBef>
                          <a:spcPts val="0"/>
                        </a:spcBef>
                        <a:spcAft>
                          <a:spcPts val="0"/>
                        </a:spcAft>
                        <a:buNone/>
                      </a:pPr>
                      <a:r>
                        <a:rPr lang="en-US" sz="1800"/>
                        <a:t>This method copy original value into function as a arguments.</a:t>
                      </a:r>
                      <a:endParaRPr/>
                    </a:p>
                  </a:txBody>
                  <a:tcPr marT="47625" marB="47625" marR="47625" marL="47625">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5F5F5"/>
                    </a:solidFill>
                  </a:tcPr>
                </a:tc>
                <a:tc>
                  <a:txBody>
                    <a:bodyPr/>
                    <a:lstStyle/>
                    <a:p>
                      <a:pPr indent="0" lvl="0" marL="0" marR="0" rtl="0" algn="l">
                        <a:spcBef>
                          <a:spcPts val="0"/>
                        </a:spcBef>
                        <a:spcAft>
                          <a:spcPts val="0"/>
                        </a:spcAft>
                        <a:buNone/>
                      </a:pPr>
                      <a:r>
                        <a:rPr lang="en-US" sz="1800"/>
                        <a:t>This method copy address of arguments into function as a arguments.</a:t>
                      </a:r>
                      <a:endParaRPr/>
                    </a:p>
                  </a:txBody>
                  <a:tcPr marT="47625" marB="47625" marR="47625" marL="47625">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5F5F5"/>
                    </a:solidFill>
                  </a:tcPr>
                </a:tc>
              </a:tr>
              <a:tr h="1834325">
                <a:tc>
                  <a:txBody>
                    <a:bodyPr/>
                    <a:lstStyle/>
                    <a:p>
                      <a:pPr indent="0" lvl="0" marL="0" marR="0" rtl="0" algn="l">
                        <a:spcBef>
                          <a:spcPts val="0"/>
                        </a:spcBef>
                        <a:spcAft>
                          <a:spcPts val="0"/>
                        </a:spcAft>
                        <a:buNone/>
                      </a:pPr>
                      <a:r>
                        <a:rPr lang="en-US" sz="1800"/>
                        <a:t>Changes made to the parameter inside the function have no effect on the argument.</a:t>
                      </a:r>
                      <a:endParaRPr/>
                    </a:p>
                  </a:txBody>
                  <a:tcPr marT="47625" marB="47625" marR="47625" marL="47625">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5F5F5"/>
                    </a:solidFill>
                  </a:tcPr>
                </a:tc>
                <a:tc>
                  <a:txBody>
                    <a:bodyPr/>
                    <a:lstStyle/>
                    <a:p>
                      <a:pPr indent="0" lvl="0" marL="0" marR="0" rtl="0" algn="l">
                        <a:spcBef>
                          <a:spcPts val="0"/>
                        </a:spcBef>
                        <a:spcAft>
                          <a:spcPts val="0"/>
                        </a:spcAft>
                        <a:buNone/>
                      </a:pPr>
                      <a:r>
                        <a:rPr lang="en-US" sz="1800"/>
                        <a:t>Changes made to the parameter affect the argument. Because address is used to access the actual argument.</a:t>
                      </a:r>
                      <a:endParaRPr/>
                    </a:p>
                  </a:txBody>
                  <a:tcPr marT="47625" marB="47625" marR="47625" marL="47625">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5F5F5"/>
                    </a:solidFill>
                  </a:tcPr>
                </a:tc>
              </a:tr>
              <a:tr h="1148225">
                <a:tc>
                  <a:txBody>
                    <a:bodyPr/>
                    <a:lstStyle/>
                    <a:p>
                      <a:pPr indent="0" lvl="0" marL="0" marR="0" rtl="0" algn="l">
                        <a:spcBef>
                          <a:spcPts val="0"/>
                        </a:spcBef>
                        <a:spcAft>
                          <a:spcPts val="0"/>
                        </a:spcAft>
                        <a:buNone/>
                      </a:pPr>
                      <a:r>
                        <a:rPr lang="en-US" sz="1800"/>
                        <a:t>Actual and formal arguments will be created in different memory location</a:t>
                      </a:r>
                      <a:endParaRPr/>
                    </a:p>
                  </a:txBody>
                  <a:tcPr marT="47625" marB="47625" marR="47625" marL="47625">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5F5F5"/>
                    </a:solidFill>
                  </a:tcPr>
                </a:tc>
                <a:tc>
                  <a:txBody>
                    <a:bodyPr/>
                    <a:lstStyle/>
                    <a:p>
                      <a:pPr indent="0" lvl="0" marL="0" marR="0" rtl="0" algn="l">
                        <a:spcBef>
                          <a:spcPts val="0"/>
                        </a:spcBef>
                        <a:spcAft>
                          <a:spcPts val="0"/>
                        </a:spcAft>
                        <a:buNone/>
                      </a:pPr>
                      <a:r>
                        <a:rPr lang="en-US" sz="1800"/>
                        <a:t>Actual and formal arguments will be created in same memory location</a:t>
                      </a:r>
                      <a:endParaRPr/>
                    </a:p>
                  </a:txBody>
                  <a:tcPr marT="47625" marB="47625" marR="47625" marL="47625">
                    <a:lnL cap="flat" cmpd="sng" w="9525">
                      <a:solidFill>
                        <a:srgbClr val="D6D6D6"/>
                      </a:solidFill>
                      <a:prstDash val="solid"/>
                      <a:round/>
                      <a:headEnd len="sm" w="sm" type="none"/>
                      <a:tailEnd len="sm" w="sm" type="none"/>
                    </a:lnL>
                    <a:lnR cap="flat" cmpd="sng" w="9525">
                      <a:solidFill>
                        <a:srgbClr val="D6D6D6"/>
                      </a:solidFill>
                      <a:prstDash val="solid"/>
                      <a:round/>
                      <a:headEnd len="sm" w="sm" type="none"/>
                      <a:tailEnd len="sm" w="sm" type="none"/>
                    </a:lnR>
                    <a:lnT cap="flat" cmpd="sng" w="9525">
                      <a:solidFill>
                        <a:srgbClr val="D6D6D6"/>
                      </a:solidFill>
                      <a:prstDash val="solid"/>
                      <a:round/>
                      <a:headEnd len="sm" w="sm" type="none"/>
                      <a:tailEnd len="sm" w="sm" type="none"/>
                    </a:lnT>
                    <a:lnB cap="flat" cmpd="sng" w="9525">
                      <a:solidFill>
                        <a:srgbClr val="D6D6D6"/>
                      </a:solidFill>
                      <a:prstDash val="solid"/>
                      <a:round/>
                      <a:headEnd len="sm" w="sm" type="none"/>
                      <a:tailEnd len="sm" w="sm" type="none"/>
                    </a:lnB>
                    <a:solidFill>
                      <a:srgbClr val="F5F5F5"/>
                    </a:solidFill>
                  </a:tcPr>
                </a:tc>
              </a:tr>
            </a:tbl>
          </a:graphicData>
        </a:graphic>
      </p:graphicFrame>
      <p:sp>
        <p:nvSpPr>
          <p:cNvPr id="625" name="Google Shape;625;p84"/>
          <p:cNvSpPr txBox="1"/>
          <p:nvPr>
            <p:ph idx="1" type="body"/>
          </p:nvPr>
        </p:nvSpPr>
        <p:spPr>
          <a:xfrm>
            <a:off x="609600" y="1295400"/>
            <a:ext cx="8153400" cy="5334000"/>
          </a:xfrm>
          <a:prstGeom prst="rect">
            <a:avLst/>
          </a:prstGeom>
          <a:noFill/>
          <a:ln>
            <a:noFill/>
          </a:ln>
        </p:spPr>
        <p:txBody>
          <a:bodyPr anchorCtr="0" anchor="t" bIns="45700" lIns="91425" spcFirstLastPara="1" rIns="91425" wrap="square" tIns="45700">
            <a:noAutofit/>
          </a:bodyPr>
          <a:lstStyle/>
          <a:p>
            <a:pPr indent="-236220" lvl="0" marL="342900" rtl="0" algn="l">
              <a:spcBef>
                <a:spcPts val="0"/>
              </a:spcBef>
              <a:spcAft>
                <a:spcPts val="0"/>
              </a:spcAft>
              <a:buSzPts val="1680"/>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Class Exercise</a:t>
            </a:r>
            <a:endParaRPr/>
          </a:p>
        </p:txBody>
      </p:sp>
      <p:sp>
        <p:nvSpPr>
          <p:cNvPr id="632" name="Google Shape;632;p85"/>
          <p:cNvSpPr txBox="1"/>
          <p:nvPr>
            <p:ph idx="1" type="body"/>
          </p:nvPr>
        </p:nvSpPr>
        <p:spPr>
          <a:xfrm>
            <a:off x="252413" y="962025"/>
            <a:ext cx="8510587" cy="566737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960"/>
              <a:buFont typeface="Arial"/>
              <a:buChar char="●"/>
            </a:pPr>
            <a:r>
              <a:rPr b="0" i="0" lang="en-US" sz="2800" u="none" cap="none" strike="noStrike">
                <a:solidFill>
                  <a:schemeClr val="dk1"/>
                </a:solidFill>
                <a:latin typeface="Arial"/>
                <a:ea typeface="Arial"/>
                <a:cs typeface="Arial"/>
                <a:sym typeface="Arial"/>
              </a:rPr>
              <a:t>Write a function which receives a </a:t>
            </a:r>
            <a:r>
              <a:rPr b="1" i="0" lang="en-US" sz="2800" u="none" cap="none" strike="noStrike">
                <a:solidFill>
                  <a:schemeClr val="dk1"/>
                </a:solidFill>
                <a:latin typeface="Arial"/>
                <a:ea typeface="Arial"/>
                <a:cs typeface="Arial"/>
                <a:sym typeface="Arial"/>
              </a:rPr>
              <a:t>float and an integer value from main( ), find the product of these two values and return the product </a:t>
            </a:r>
            <a:r>
              <a:rPr b="0" i="0" lang="en-US" sz="2800" u="none" cap="none" strike="noStrike">
                <a:solidFill>
                  <a:schemeClr val="dk1"/>
                </a:solidFill>
                <a:latin typeface="Arial"/>
                <a:ea typeface="Arial"/>
                <a:cs typeface="Arial"/>
                <a:sym typeface="Arial"/>
              </a:rPr>
              <a:t>which is printed through </a:t>
            </a:r>
            <a:r>
              <a:rPr b="1" i="0" lang="en-US" sz="2800" u="none" cap="none" strike="noStrike">
                <a:solidFill>
                  <a:schemeClr val="dk1"/>
                </a:solidFill>
                <a:latin typeface="Arial"/>
                <a:ea typeface="Arial"/>
                <a:cs typeface="Arial"/>
                <a:sym typeface="Arial"/>
              </a:rPr>
              <a:t>main( ).</a:t>
            </a:r>
            <a:endParaRPr/>
          </a:p>
          <a:p>
            <a:pPr indent="-218440" lvl="0" marL="342900" marR="0" rtl="0" algn="just">
              <a:spcBef>
                <a:spcPts val="560"/>
              </a:spcBef>
              <a:spcAft>
                <a:spcPts val="0"/>
              </a:spcAft>
              <a:buClr>
                <a:schemeClr val="dk2"/>
              </a:buClr>
              <a:buSzPts val="1960"/>
              <a:buFont typeface="Arial"/>
              <a:buNone/>
            </a:pPr>
            <a:r>
              <a:t/>
            </a:r>
            <a:endParaRPr b="1" i="0" sz="2800" u="none" cap="none" strike="noStrike">
              <a:solidFill>
                <a:schemeClr val="dk1"/>
              </a:solidFill>
              <a:latin typeface="Arial"/>
              <a:ea typeface="Arial"/>
              <a:cs typeface="Arial"/>
              <a:sym typeface="Arial"/>
            </a:endParaRPr>
          </a:p>
          <a:p>
            <a:pPr indent="-342900" lvl="0" marL="342900" marR="0" rtl="0" algn="just">
              <a:spcBef>
                <a:spcPts val="560"/>
              </a:spcBef>
              <a:spcAft>
                <a:spcPts val="0"/>
              </a:spcAft>
              <a:buClr>
                <a:schemeClr val="dk2"/>
              </a:buClr>
              <a:buSzPts val="1960"/>
              <a:buFont typeface="Arial"/>
              <a:buChar char="●"/>
            </a:pPr>
            <a:r>
              <a:rPr b="0" i="0" lang="en-US" sz="2800" u="none" cap="none" strike="noStrike">
                <a:solidFill>
                  <a:schemeClr val="dk1"/>
                </a:solidFill>
                <a:latin typeface="Arial"/>
                <a:ea typeface="Arial"/>
                <a:cs typeface="Arial"/>
                <a:sym typeface="Arial"/>
              </a:rPr>
              <a:t>Write a function that receives marks of a student in 3 subjects and returns the average and percentage of these marks. Call this function from </a:t>
            </a:r>
            <a:r>
              <a:rPr b="1" i="0" lang="en-US" sz="2800" u="none" cap="none" strike="noStrike">
                <a:solidFill>
                  <a:schemeClr val="dk1"/>
                </a:solidFill>
                <a:latin typeface="Arial"/>
                <a:ea typeface="Arial"/>
                <a:cs typeface="Arial"/>
                <a:sym typeface="Arial"/>
              </a:rPr>
              <a:t>main( ) and print the results in main( ).</a:t>
            </a:r>
            <a:endParaRPr/>
          </a:p>
          <a:p>
            <a:pPr indent="-218440" lvl="0" marL="342900" marR="0" rtl="0" algn="just">
              <a:spcBef>
                <a:spcPts val="560"/>
              </a:spcBef>
              <a:spcAft>
                <a:spcPts val="0"/>
              </a:spcAft>
              <a:buClr>
                <a:schemeClr val="dk2"/>
              </a:buClr>
              <a:buSzPts val="196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2. Solution</a:t>
            </a:r>
            <a:endParaRPr/>
          </a:p>
        </p:txBody>
      </p:sp>
      <p:sp>
        <p:nvSpPr>
          <p:cNvPr id="639" name="Google Shape;639;p86"/>
          <p:cNvSpPr txBox="1"/>
          <p:nvPr>
            <p:ph idx="1" type="body"/>
          </p:nvPr>
        </p:nvSpPr>
        <p:spPr>
          <a:xfrm>
            <a:off x="252413" y="962025"/>
            <a:ext cx="8510587" cy="5667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#include&lt;stdio.h&gt;</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void avg_per(float*,float*);</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void main()</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  float avg, per;</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  printf("Enter marks of 3 subject by any student: ");</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  avg_per(&amp;avg,&amp;per);</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  printf("Average = %.2f\nPercentage = %.2f%",avg,per);</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 </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void avg_per(float*avg,float*per)</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  float m1,m2,m3,sum;</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  scanf("%f%f%f",&amp;m1,&amp;m2,&amp;m3);</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  sum=m1+m2+m3;</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  *avg=sum/3;</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  *per=(sum*100)/150;</a:t>
            </a:r>
            <a:endParaRPr/>
          </a:p>
          <a:p>
            <a:pPr indent="0" lvl="0" marL="0" marR="0" rtl="0" algn="l">
              <a:spcBef>
                <a:spcPts val="360"/>
              </a:spcBef>
              <a:spcAft>
                <a:spcPts val="0"/>
              </a:spcAft>
              <a:buClr>
                <a:schemeClr val="dk2"/>
              </a:buClr>
              <a:buSzPts val="1260"/>
              <a:buFont typeface="Arial"/>
              <a:buNone/>
            </a:pPr>
            <a:r>
              <a:rPr b="0" i="0" lang="en-US" sz="1800" u="none" cap="none" strike="noStrike">
                <a:solidFill>
                  <a:schemeClr val="dk1"/>
                </a:solidFill>
                <a:latin typeface="Arial"/>
                <a:ea typeface="Arial"/>
                <a:cs typeface="Arial"/>
                <a:sym typeface="Arial"/>
              </a:rPr>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3600" u="none" cap="none" strike="noStrike">
                <a:solidFill>
                  <a:schemeClr val="accent2"/>
                </a:solidFill>
                <a:latin typeface="Times New Roman"/>
                <a:ea typeface="Times New Roman"/>
                <a:cs typeface="Times New Roman"/>
                <a:sym typeface="Times New Roman"/>
              </a:rPr>
              <a:t>Call by Value- Class Exercise</a:t>
            </a:r>
            <a:endParaRPr/>
          </a:p>
        </p:txBody>
      </p:sp>
      <p:sp>
        <p:nvSpPr>
          <p:cNvPr id="646" name="Google Shape;646;p87"/>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0" lvl="0" marL="60325" marR="0" rtl="0" algn="just">
              <a:spcBef>
                <a:spcPts val="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Write a program to find out the maximum value between two integer numbers using function.</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#include &lt;stdio.h&gt; </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max(int num1, int num2);	 </a:t>
            </a:r>
            <a:r>
              <a:rPr b="0" i="0" lang="en-US" sz="2400" u="none" cap="none" strike="noStrike">
                <a:solidFill>
                  <a:srgbClr val="0070C0"/>
                </a:solidFill>
                <a:latin typeface="Arial"/>
                <a:ea typeface="Arial"/>
                <a:cs typeface="Arial"/>
                <a:sym typeface="Arial"/>
              </a:rPr>
              <a:t>//function declaration </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main () </a:t>
            </a:r>
            <a:endParaRPr b="0" i="0" sz="2400" u="none" cap="none" strike="noStrike">
              <a:solidFill>
                <a:schemeClr val="dk1"/>
              </a:solidFill>
              <a:latin typeface="Arial"/>
              <a:ea typeface="Arial"/>
              <a:cs typeface="Arial"/>
              <a:sym typeface="Arial"/>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70C0"/>
                </a:solidFill>
                <a:latin typeface="Arial"/>
                <a:ea typeface="Arial"/>
                <a:cs typeface="Arial"/>
                <a:sym typeface="Arial"/>
              </a:rPr>
              <a:t>/* local variable definition */</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a = 100;</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b = 200;</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ret;</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ret = max(a, b); 		</a:t>
            </a:r>
            <a:r>
              <a:rPr b="0" i="0" lang="en-US" sz="2400" u="none" cap="none" strike="noStrike">
                <a:solidFill>
                  <a:srgbClr val="0070C0"/>
                </a:solidFill>
                <a:latin typeface="Arial"/>
                <a:ea typeface="Arial"/>
                <a:cs typeface="Arial"/>
                <a:sym typeface="Arial"/>
              </a:rPr>
              <a:t>//calling a function to get max value </a:t>
            </a:r>
            <a:endParaRPr b="0" i="0" sz="2400" u="none" cap="none" strike="noStrike">
              <a:solidFill>
                <a:schemeClr val="dk1"/>
              </a:solidFill>
              <a:latin typeface="Arial"/>
              <a:ea typeface="Arial"/>
              <a:cs typeface="Arial"/>
              <a:sym typeface="Arial"/>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 "Max value is : %d\n", ret );</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return 0;</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3600" u="none" cap="none" strike="noStrike">
                <a:solidFill>
                  <a:schemeClr val="accent2"/>
                </a:solidFill>
                <a:latin typeface="Times New Roman"/>
                <a:ea typeface="Times New Roman"/>
                <a:cs typeface="Times New Roman"/>
                <a:sym typeface="Times New Roman"/>
              </a:rPr>
              <a:t>Call by Value- Class Exercise</a:t>
            </a:r>
            <a:endParaRPr/>
          </a:p>
        </p:txBody>
      </p:sp>
      <p:sp>
        <p:nvSpPr>
          <p:cNvPr id="653" name="Google Shape;653;p88"/>
          <p:cNvSpPr txBox="1"/>
          <p:nvPr>
            <p:ph idx="1" type="body"/>
          </p:nvPr>
        </p:nvSpPr>
        <p:spPr>
          <a:xfrm>
            <a:off x="0" y="993775"/>
            <a:ext cx="9112200" cy="5864100"/>
          </a:xfrm>
          <a:prstGeom prst="rect">
            <a:avLst/>
          </a:prstGeom>
          <a:noFill/>
          <a:ln>
            <a:noFill/>
          </a:ln>
        </p:spPr>
        <p:txBody>
          <a:bodyPr anchorCtr="0" anchor="t" bIns="45700" lIns="91425" spcFirstLastPara="1" rIns="91425" wrap="square" tIns="45700">
            <a:noAutofit/>
          </a:bodyPr>
          <a:lstStyle/>
          <a:p>
            <a:pPr indent="0" lvl="0" marL="288925" marR="0" rtl="0" algn="l">
              <a:spcBef>
                <a:spcPts val="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function returning the max between two numbers */</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max(int num1, int num2)</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70C0"/>
                </a:solidFill>
                <a:latin typeface="Arial"/>
                <a:ea typeface="Arial"/>
                <a:cs typeface="Arial"/>
                <a:sym typeface="Arial"/>
              </a:rPr>
              <a:t>/* local variable declaration */</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result;</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if (num1 &gt; num2)</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result = num1;</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else</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result = num2;</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return result; </a:t>
            </a:r>
            <a:endParaRPr/>
          </a:p>
          <a:p>
            <a:pPr indent="0" lvl="0" marL="288925"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b="0" i="0" sz="2400" u="none" cap="none" strike="noStrike">
              <a:solidFill>
                <a:srgbClr val="00B05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animEffect filter="fade" transition="in">
                                      <p:cBhvr>
                                        <p:cTn dur="2000"/>
                                        <p:tgtEl>
                                          <p:spTgt spid="6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1" st="1"/>
                                            </p:txEl>
                                          </p:spTgt>
                                        </p:tgtEl>
                                        <p:attrNameLst>
                                          <p:attrName>style.visibility</p:attrName>
                                        </p:attrNameLst>
                                      </p:cBhvr>
                                      <p:to>
                                        <p:strVal val="visible"/>
                                      </p:to>
                                    </p:set>
                                    <p:animEffect filter="fade" transition="in">
                                      <p:cBhvr>
                                        <p:cTn dur="2000"/>
                                        <p:tgtEl>
                                          <p:spTgt spid="6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2" st="2"/>
                                            </p:txEl>
                                          </p:spTgt>
                                        </p:tgtEl>
                                        <p:attrNameLst>
                                          <p:attrName>style.visibility</p:attrName>
                                        </p:attrNameLst>
                                      </p:cBhvr>
                                      <p:to>
                                        <p:strVal val="visible"/>
                                      </p:to>
                                    </p:set>
                                    <p:animEffect filter="fade" transition="in">
                                      <p:cBhvr>
                                        <p:cTn dur="2000"/>
                                        <p:tgtEl>
                                          <p:spTgt spid="6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3" st="3"/>
                                            </p:txEl>
                                          </p:spTgt>
                                        </p:tgtEl>
                                        <p:attrNameLst>
                                          <p:attrName>style.visibility</p:attrName>
                                        </p:attrNameLst>
                                      </p:cBhvr>
                                      <p:to>
                                        <p:strVal val="visible"/>
                                      </p:to>
                                    </p:set>
                                    <p:animEffect filter="fade" transition="in">
                                      <p:cBhvr>
                                        <p:cTn dur="2000"/>
                                        <p:tgtEl>
                                          <p:spTgt spid="6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4" st="4"/>
                                            </p:txEl>
                                          </p:spTgt>
                                        </p:tgtEl>
                                        <p:attrNameLst>
                                          <p:attrName>style.visibility</p:attrName>
                                        </p:attrNameLst>
                                      </p:cBhvr>
                                      <p:to>
                                        <p:strVal val="visible"/>
                                      </p:to>
                                    </p:set>
                                    <p:animEffect filter="fade" transition="in">
                                      <p:cBhvr>
                                        <p:cTn dur="2000"/>
                                        <p:tgtEl>
                                          <p:spTgt spid="6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5" st="5"/>
                                            </p:txEl>
                                          </p:spTgt>
                                        </p:tgtEl>
                                        <p:attrNameLst>
                                          <p:attrName>style.visibility</p:attrName>
                                        </p:attrNameLst>
                                      </p:cBhvr>
                                      <p:to>
                                        <p:strVal val="visible"/>
                                      </p:to>
                                    </p:set>
                                    <p:animEffect filter="fade" transition="in">
                                      <p:cBhvr>
                                        <p:cTn dur="2000"/>
                                        <p:tgtEl>
                                          <p:spTgt spid="6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6" st="6"/>
                                            </p:txEl>
                                          </p:spTgt>
                                        </p:tgtEl>
                                        <p:attrNameLst>
                                          <p:attrName>style.visibility</p:attrName>
                                        </p:attrNameLst>
                                      </p:cBhvr>
                                      <p:to>
                                        <p:strVal val="visible"/>
                                      </p:to>
                                    </p:set>
                                    <p:animEffect filter="fade" transition="in">
                                      <p:cBhvr>
                                        <p:cTn dur="2000"/>
                                        <p:tgtEl>
                                          <p:spTgt spid="6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7" st="7"/>
                                            </p:txEl>
                                          </p:spTgt>
                                        </p:tgtEl>
                                        <p:attrNameLst>
                                          <p:attrName>style.visibility</p:attrName>
                                        </p:attrNameLst>
                                      </p:cBhvr>
                                      <p:to>
                                        <p:strVal val="visible"/>
                                      </p:to>
                                    </p:set>
                                    <p:animEffect filter="fade" transition="in">
                                      <p:cBhvr>
                                        <p:cTn dur="2000"/>
                                        <p:tgtEl>
                                          <p:spTgt spid="6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8" st="8"/>
                                            </p:txEl>
                                          </p:spTgt>
                                        </p:tgtEl>
                                        <p:attrNameLst>
                                          <p:attrName>style.visibility</p:attrName>
                                        </p:attrNameLst>
                                      </p:cBhvr>
                                      <p:to>
                                        <p:strVal val="visible"/>
                                      </p:to>
                                    </p:set>
                                    <p:animEffect filter="fade" transition="in">
                                      <p:cBhvr>
                                        <p:cTn dur="2000"/>
                                        <p:tgtEl>
                                          <p:spTgt spid="6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9" st="9"/>
                                            </p:txEl>
                                          </p:spTgt>
                                        </p:tgtEl>
                                        <p:attrNameLst>
                                          <p:attrName>style.visibility</p:attrName>
                                        </p:attrNameLst>
                                      </p:cBhvr>
                                      <p:to>
                                        <p:strVal val="visible"/>
                                      </p:to>
                                    </p:set>
                                    <p:animEffect filter="fade" transition="in">
                                      <p:cBhvr>
                                        <p:cTn dur="2000"/>
                                        <p:tgtEl>
                                          <p:spTgt spid="65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10" st="10"/>
                                            </p:txEl>
                                          </p:spTgt>
                                        </p:tgtEl>
                                        <p:attrNameLst>
                                          <p:attrName>style.visibility</p:attrName>
                                        </p:attrNameLst>
                                      </p:cBhvr>
                                      <p:to>
                                        <p:strVal val="visible"/>
                                      </p:to>
                                    </p:set>
                                    <p:animEffect filter="fade" transition="in">
                                      <p:cBhvr>
                                        <p:cTn dur="2000"/>
                                        <p:tgtEl>
                                          <p:spTgt spid="65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11" st="11"/>
                                            </p:txEl>
                                          </p:spTgt>
                                        </p:tgtEl>
                                        <p:attrNameLst>
                                          <p:attrName>style.visibility</p:attrName>
                                        </p:attrNameLst>
                                      </p:cBhvr>
                                      <p:to>
                                        <p:strVal val="visible"/>
                                      </p:to>
                                    </p:set>
                                    <p:animEffect filter="fade" transition="in">
                                      <p:cBhvr>
                                        <p:cTn dur="2000"/>
                                        <p:tgtEl>
                                          <p:spTgt spid="65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12" st="12"/>
                                            </p:txEl>
                                          </p:spTgt>
                                        </p:tgtEl>
                                        <p:attrNameLst>
                                          <p:attrName>style.visibility</p:attrName>
                                        </p:attrNameLst>
                                      </p:cBhvr>
                                      <p:to>
                                        <p:strVal val="visible"/>
                                      </p:to>
                                    </p:set>
                                    <p:animEffect filter="fade" transition="in">
                                      <p:cBhvr>
                                        <p:cTn dur="2000"/>
                                        <p:tgtEl>
                                          <p:spTgt spid="653">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3500" u="none" cap="none" strike="noStrike">
                <a:solidFill>
                  <a:schemeClr val="accent2"/>
                </a:solidFill>
                <a:latin typeface="Times New Roman"/>
                <a:ea typeface="Times New Roman"/>
                <a:cs typeface="Times New Roman"/>
                <a:sym typeface="Times New Roman"/>
              </a:rPr>
              <a:t>Function Example : Max amoung 3 Numbers</a:t>
            </a:r>
            <a:endParaRPr/>
          </a:p>
        </p:txBody>
      </p:sp>
      <p:sp>
        <p:nvSpPr>
          <p:cNvPr id="659" name="Google Shape;659;p89"/>
          <p:cNvSpPr txBox="1"/>
          <p:nvPr>
            <p:ph idx="1" type="body"/>
          </p:nvPr>
        </p:nvSpPr>
        <p:spPr>
          <a:xfrm>
            <a:off x="515938" y="947057"/>
            <a:ext cx="8153400" cy="54743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void max(int,int,int);</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void main()</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int a,b,c;</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printf(“Enter Three Numers”);</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scanf(“%d%d%d”,&amp;a,&amp;b,&amp;c);</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max(a,b,c);</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void max(int x, int y, int z)</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int max = x;</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if(y&gt;max) </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max=y;</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if(z&gt;max) </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max=z;</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	printf(“Largest Number is %d”, max);</a:t>
            </a:r>
            <a:endParaRPr/>
          </a:p>
          <a:p>
            <a:pPr indent="0" lvl="0" marL="0" marR="0" rtl="0" algn="l">
              <a:spcBef>
                <a:spcPts val="380"/>
              </a:spcBef>
              <a:spcAft>
                <a:spcPts val="0"/>
              </a:spcAft>
              <a:buClr>
                <a:schemeClr val="dk2"/>
              </a:buClr>
              <a:buSzPts val="1330"/>
              <a:buFont typeface="Arial"/>
              <a:buNone/>
            </a:pPr>
            <a:r>
              <a:rPr b="1" i="0" lang="en-US" sz="1900" u="none" cap="none" strike="noStrike">
                <a:solidFill>
                  <a:schemeClr val="dk1"/>
                </a:solidFill>
                <a:latin typeface="Arial"/>
                <a:ea typeface="Arial"/>
                <a:cs typeface="Arial"/>
                <a:sym typeface="Aria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idx="1" type="body"/>
          </p:nvPr>
        </p:nvSpPr>
        <p:spPr>
          <a:xfrm>
            <a:off x="0" y="993775"/>
            <a:ext cx="9112250" cy="586422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rgbClr val="0070C0"/>
                </a:solidFill>
                <a:latin typeface="Arial"/>
                <a:ea typeface="Arial"/>
                <a:cs typeface="Arial"/>
                <a:sym typeface="Arial"/>
              </a:rPr>
              <a:t>For every input to it, some output is defined. It either returns the output to the calling sub-program, or performs some well defined procedure on the input.</a:t>
            </a:r>
            <a:endParaRPr/>
          </a:p>
          <a:p>
            <a:pPr indent="0" lvl="0" marL="0" marR="0" rtl="0" algn="just">
              <a:spcBef>
                <a:spcPts val="480"/>
              </a:spcBef>
              <a:spcAft>
                <a:spcPts val="0"/>
              </a:spcAft>
              <a:buClr>
                <a:schemeClr val="dk2"/>
              </a:buClr>
              <a:buSzPts val="1680"/>
              <a:buFont typeface="Arial"/>
              <a:buNone/>
            </a:pPr>
            <a:r>
              <a:t/>
            </a:r>
            <a:endParaRPr b="1" i="0" sz="2400" u="none" cap="none" strike="noStrike">
              <a:solidFill>
                <a:srgbClr val="0070C0"/>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rgbClr val="0070C0"/>
                </a:solidFill>
                <a:latin typeface="Arial"/>
                <a:ea typeface="Arial"/>
                <a:cs typeface="Arial"/>
                <a:sym typeface="Arial"/>
              </a:rPr>
              <a:t>In general, a function will process information that is passed to it from the calling portion of the program, and returns a single value.</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B050"/>
                </a:solidFill>
                <a:latin typeface="Arial"/>
                <a:ea typeface="Arial"/>
                <a:cs typeface="Arial"/>
                <a:sym typeface="Arial"/>
              </a:rPr>
              <a:t>• </a:t>
            </a:r>
            <a:r>
              <a:rPr b="1" i="0" lang="en-US" sz="2400" u="none" cap="none" strike="noStrike">
                <a:solidFill>
                  <a:srgbClr val="00B050"/>
                </a:solidFill>
                <a:latin typeface="Arial"/>
                <a:ea typeface="Arial"/>
                <a:cs typeface="Arial"/>
                <a:sym typeface="Arial"/>
              </a:rPr>
              <a:t>Information is passed to the function via special 		identifiers called </a:t>
            </a:r>
            <a:r>
              <a:rPr b="1" i="1" lang="en-US" sz="2400" u="none" cap="none" strike="noStrike">
                <a:solidFill>
                  <a:srgbClr val="00B050"/>
                </a:solidFill>
                <a:latin typeface="Arial"/>
                <a:ea typeface="Arial"/>
                <a:cs typeface="Arial"/>
                <a:sym typeface="Arial"/>
              </a:rPr>
              <a:t>arguments or parameters.</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rgbClr val="00B050"/>
                </a:solidFill>
                <a:latin typeface="Arial"/>
                <a:ea typeface="Arial"/>
                <a:cs typeface="Arial"/>
                <a:sym typeface="Arial"/>
              </a:rPr>
              <a:t>		• </a:t>
            </a:r>
            <a:r>
              <a:rPr b="1" i="0" lang="en-US" sz="2400" u="none" cap="none" strike="noStrike">
                <a:solidFill>
                  <a:srgbClr val="00B050"/>
                </a:solidFill>
                <a:latin typeface="Arial"/>
                <a:ea typeface="Arial"/>
                <a:cs typeface="Arial"/>
                <a:sym typeface="Arial"/>
              </a:rPr>
              <a:t>The value is returned by the “</a:t>
            </a:r>
            <a:r>
              <a:rPr b="1" i="1" lang="en-US" sz="2400" u="none" cap="none" strike="noStrike">
                <a:solidFill>
                  <a:srgbClr val="00B050"/>
                </a:solidFill>
                <a:latin typeface="Arial"/>
                <a:ea typeface="Arial"/>
                <a:cs typeface="Arial"/>
                <a:sym typeface="Arial"/>
              </a:rPr>
              <a:t>return” statement</a:t>
            </a:r>
            <a:r>
              <a:rPr b="1" i="1" lang="en-US" sz="2400" u="none" cap="none" strike="noStrike">
                <a:solidFill>
                  <a:schemeClr val="dk1"/>
                </a:solidFill>
                <a:latin typeface="Arial"/>
                <a:ea typeface="Arial"/>
                <a:cs typeface="Arial"/>
                <a:sym typeface="Arial"/>
              </a:rPr>
              <a:t>.</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rgbClr val="0070C0"/>
                </a:solidFill>
                <a:latin typeface="Arial"/>
                <a:ea typeface="Arial"/>
                <a:cs typeface="Arial"/>
                <a:sym typeface="Arial"/>
              </a:rPr>
              <a:t>Some functions may not return anything.</a:t>
            </a:r>
            <a:endParaRPr/>
          </a:p>
          <a:p>
            <a:pPr indent="-342900" lvl="0" marL="34290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B050"/>
                </a:solidFill>
                <a:latin typeface="Arial"/>
                <a:ea typeface="Arial"/>
                <a:cs typeface="Arial"/>
                <a:sym typeface="Arial"/>
              </a:rPr>
              <a:t>• </a:t>
            </a:r>
            <a:r>
              <a:rPr b="1" i="0" lang="en-US" sz="2400" u="none" cap="none" strike="noStrike">
                <a:solidFill>
                  <a:srgbClr val="00B050"/>
                </a:solidFill>
                <a:latin typeface="Arial"/>
                <a:ea typeface="Arial"/>
                <a:cs typeface="Arial"/>
                <a:sym typeface="Arial"/>
              </a:rPr>
              <a:t>Return data type specified as “</a:t>
            </a:r>
            <a:r>
              <a:rPr b="1" i="1" lang="en-US" sz="2400" u="none" cap="none" strike="noStrike">
                <a:solidFill>
                  <a:srgbClr val="00B050"/>
                </a:solidFill>
                <a:latin typeface="Arial"/>
                <a:ea typeface="Arial"/>
                <a:cs typeface="Arial"/>
                <a:sym typeface="Arial"/>
              </a:rPr>
              <a:t>void”.</a:t>
            </a:r>
            <a:endParaRPr/>
          </a:p>
          <a:p>
            <a:pPr indent="-342900" lvl="0" marL="342900" marR="0" rtl="0" algn="just">
              <a:spcBef>
                <a:spcPts val="480"/>
              </a:spcBef>
              <a:spcAft>
                <a:spcPts val="0"/>
              </a:spcAft>
              <a:buClr>
                <a:schemeClr val="dk2"/>
              </a:buClr>
              <a:buSzPts val="1680"/>
              <a:buFont typeface="Arial"/>
              <a:buNone/>
            </a:pPr>
            <a:r>
              <a:t/>
            </a:r>
            <a:endParaRPr b="1" i="0" sz="2400" u="none" cap="none" strike="noStrike">
              <a:solidFill>
                <a:srgbClr val="276EFF"/>
              </a:solidFill>
              <a:latin typeface="Arial"/>
              <a:ea typeface="Arial"/>
              <a:cs typeface="Arial"/>
              <a:sym typeface="Arial"/>
            </a:endParaRPr>
          </a:p>
        </p:txBody>
      </p:sp>
      <p:sp>
        <p:nvSpPr>
          <p:cNvPr id="155" name="Google Shape;155;p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rgbClr val="FF0000"/>
                </a:solidFill>
                <a:latin typeface="Times New Roman"/>
                <a:ea typeface="Times New Roman"/>
                <a:cs typeface="Times New Roman"/>
                <a:sym typeface="Times New Roman"/>
              </a:rPr>
              <a:t>Functions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0"/>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2800" u="none" cap="none" strike="noStrike">
                <a:solidFill>
                  <a:schemeClr val="accent2"/>
                </a:solidFill>
                <a:latin typeface="Times New Roman"/>
                <a:ea typeface="Times New Roman"/>
                <a:cs typeface="Times New Roman"/>
                <a:sym typeface="Times New Roman"/>
              </a:rPr>
              <a:t>What is the evaluation order of function parameters in C?</a:t>
            </a:r>
            <a:endParaRPr/>
          </a:p>
        </p:txBody>
      </p:sp>
      <p:sp>
        <p:nvSpPr>
          <p:cNvPr id="666" name="Google Shape;666;p90"/>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rgbClr val="00B0F0"/>
                </a:solidFill>
                <a:latin typeface="Arial"/>
                <a:ea typeface="Arial"/>
                <a:cs typeface="Arial"/>
                <a:sym typeface="Arial"/>
              </a:rPr>
              <a:t>Function parameters are not evaluated in a defined order.</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rgbClr val="00B0F0"/>
                </a:solidFill>
                <a:latin typeface="Arial"/>
                <a:ea typeface="Arial"/>
                <a:cs typeface="Arial"/>
                <a:sym typeface="Arial"/>
              </a:rPr>
              <a:t>According to the draft C99 standard in C  the order of evaluation of function arguments and the order in which side effects take place are both unspecified.</a:t>
            </a:r>
            <a:r>
              <a:rPr b="0" i="1" lang="en-US" sz="1600" u="none" cap="none" strike="noStrike">
                <a:solidFill>
                  <a:srgbClr val="00B050"/>
                </a:solidFill>
                <a:latin typeface="Arial"/>
                <a:ea typeface="Arial"/>
                <a:cs typeface="Arial"/>
                <a:sym typeface="Arial"/>
              </a:rPr>
              <a:t> (from C99 §6.5.2.2p10:)</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Compiler of C as it is traditionally build to maximize the speed and optimization can evaluate the function arguments  in any way.</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Argument evaluation and argument passing are related but different problems.</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Consider the following function call:</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fun (a, b, c, d )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 this call it doesn’t matter whether the arguments are evaluated from left to right or from right to left.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0" st="0"/>
                                            </p:txEl>
                                          </p:spTgt>
                                        </p:tgtEl>
                                        <p:attrNameLst>
                                          <p:attrName>style.visibility</p:attrName>
                                        </p:attrNameLst>
                                      </p:cBhvr>
                                      <p:to>
                                        <p:strVal val="visible"/>
                                      </p:to>
                                    </p:set>
                                    <p:animEffect filter="fade" transition="in">
                                      <p:cBhvr>
                                        <p:cTn dur="2000"/>
                                        <p:tgtEl>
                                          <p:spTgt spid="6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1" st="1"/>
                                            </p:txEl>
                                          </p:spTgt>
                                        </p:tgtEl>
                                        <p:attrNameLst>
                                          <p:attrName>style.visibility</p:attrName>
                                        </p:attrNameLst>
                                      </p:cBhvr>
                                      <p:to>
                                        <p:strVal val="visible"/>
                                      </p:to>
                                    </p:set>
                                    <p:animEffect filter="fade" transition="in">
                                      <p:cBhvr>
                                        <p:cTn dur="2000"/>
                                        <p:tgtEl>
                                          <p:spTgt spid="6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2" st="2"/>
                                            </p:txEl>
                                          </p:spTgt>
                                        </p:tgtEl>
                                        <p:attrNameLst>
                                          <p:attrName>style.visibility</p:attrName>
                                        </p:attrNameLst>
                                      </p:cBhvr>
                                      <p:to>
                                        <p:strVal val="visible"/>
                                      </p:to>
                                    </p:set>
                                    <p:animEffect filter="fade" transition="in">
                                      <p:cBhvr>
                                        <p:cTn dur="2000"/>
                                        <p:tgtEl>
                                          <p:spTgt spid="6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3" st="3"/>
                                            </p:txEl>
                                          </p:spTgt>
                                        </p:tgtEl>
                                        <p:attrNameLst>
                                          <p:attrName>style.visibility</p:attrName>
                                        </p:attrNameLst>
                                      </p:cBhvr>
                                      <p:to>
                                        <p:strVal val="visible"/>
                                      </p:to>
                                    </p:set>
                                    <p:animEffect filter="fade" transition="in">
                                      <p:cBhvr>
                                        <p:cTn dur="2000"/>
                                        <p:tgtEl>
                                          <p:spTgt spid="6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4" st="4"/>
                                            </p:txEl>
                                          </p:spTgt>
                                        </p:tgtEl>
                                        <p:attrNameLst>
                                          <p:attrName>style.visibility</p:attrName>
                                        </p:attrNameLst>
                                      </p:cBhvr>
                                      <p:to>
                                        <p:strVal val="visible"/>
                                      </p:to>
                                    </p:set>
                                    <p:animEffect filter="fade" transition="in">
                                      <p:cBhvr>
                                        <p:cTn dur="2000"/>
                                        <p:tgtEl>
                                          <p:spTgt spid="6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5" st="5"/>
                                            </p:txEl>
                                          </p:spTgt>
                                        </p:tgtEl>
                                        <p:attrNameLst>
                                          <p:attrName>style.visibility</p:attrName>
                                        </p:attrNameLst>
                                      </p:cBhvr>
                                      <p:to>
                                        <p:strVal val="visible"/>
                                      </p:to>
                                    </p:set>
                                    <p:animEffect filter="fade" transition="in">
                                      <p:cBhvr>
                                        <p:cTn dur="2000"/>
                                        <p:tgtEl>
                                          <p:spTgt spid="6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6" st="6"/>
                                            </p:txEl>
                                          </p:spTgt>
                                        </p:tgtEl>
                                        <p:attrNameLst>
                                          <p:attrName>style.visibility</p:attrName>
                                        </p:attrNameLst>
                                      </p:cBhvr>
                                      <p:to>
                                        <p:strVal val="visible"/>
                                      </p:to>
                                    </p:set>
                                    <p:animEffect filter="fade" transition="in">
                                      <p:cBhvr>
                                        <p:cTn dur="2000"/>
                                        <p:tgtEl>
                                          <p:spTgt spid="6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1"/>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0" lang="en-US" sz="2800" u="none" cap="none" strike="noStrike">
                <a:solidFill>
                  <a:schemeClr val="accent2"/>
                </a:solidFill>
                <a:latin typeface="Times New Roman"/>
                <a:ea typeface="Times New Roman"/>
                <a:cs typeface="Times New Roman"/>
                <a:sym typeface="Times New Roman"/>
              </a:rPr>
              <a:t>What is the evaluation order of function parameters in C?</a:t>
            </a:r>
            <a:endParaRPr/>
          </a:p>
        </p:txBody>
      </p:sp>
      <p:sp>
        <p:nvSpPr>
          <p:cNvPr id="673" name="Google Shape;673;p91"/>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However, in some function call the order of evaluation of  arguments becomes an important consideration.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For example:</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a = 1 ;</a:t>
            </a:r>
            <a:endParaRPr/>
          </a:p>
          <a:p>
            <a:pPr indent="0" lvl="0" marL="0" marR="0" rtl="0" algn="just">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 ( "%d %d %d", a, ++a, a++ ) ;</a:t>
            </a:r>
            <a:endParaRPr/>
          </a:p>
          <a:p>
            <a:pPr indent="0" lvl="0" marL="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It appears that this </a:t>
            </a:r>
            <a:r>
              <a:rPr b="1" i="0" lang="en-US" sz="2400" u="none" cap="none" strike="noStrike">
                <a:solidFill>
                  <a:schemeClr val="dk1"/>
                </a:solidFill>
                <a:latin typeface="Arial"/>
                <a:ea typeface="Arial"/>
                <a:cs typeface="Arial"/>
                <a:sym typeface="Arial"/>
              </a:rPr>
              <a:t>printf( ) </a:t>
            </a:r>
            <a:r>
              <a:rPr b="0" i="0" lang="en-US" sz="2400" u="none" cap="none" strike="noStrike">
                <a:solidFill>
                  <a:schemeClr val="dk1"/>
                </a:solidFill>
                <a:latin typeface="Arial"/>
                <a:ea typeface="Arial"/>
                <a:cs typeface="Arial"/>
                <a:sym typeface="Arial"/>
              </a:rPr>
              <a:t>would output 1 2 3.</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rtl="0" algn="l">
              <a:spcBef>
                <a:spcPts val="480"/>
              </a:spcBef>
              <a:spcAft>
                <a:spcPts val="0"/>
              </a:spcAft>
              <a:buSzPts val="1680"/>
              <a:buChar char="●"/>
            </a:pPr>
            <a:r>
              <a:rPr b="0" i="0" lang="en-US" sz="2400" u="none" cap="none" strike="noStrike">
                <a:solidFill>
                  <a:schemeClr val="dk1"/>
                </a:solidFill>
                <a:latin typeface="Arial"/>
                <a:ea typeface="Arial"/>
                <a:cs typeface="Arial"/>
                <a:sym typeface="Arial"/>
              </a:rPr>
              <a:t>This however is not the case. </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Times New Roman"/>
                <a:ea typeface="Times New Roman"/>
                <a:cs typeface="Times New Roman"/>
                <a:sym typeface="Times New Roman"/>
              </a:rPr>
              <a:t>It is compiler dependent in C. It is never safe to depend on the order of evaluation of side effects. </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Times New Roman"/>
                <a:ea typeface="Times New Roman"/>
                <a:cs typeface="Times New Roman"/>
                <a:sym typeface="Times New Roman"/>
              </a:rPr>
              <a:t>For example, a function call like above may very well behave differently from one compiler to another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xEl>
                                              <p:pRg end="0" st="0"/>
                                            </p:txEl>
                                          </p:spTgt>
                                        </p:tgtEl>
                                        <p:attrNameLst>
                                          <p:attrName>style.visibility</p:attrName>
                                        </p:attrNameLst>
                                      </p:cBhvr>
                                      <p:to>
                                        <p:strVal val="visible"/>
                                      </p:to>
                                    </p:set>
                                    <p:animEffect filter="fade" transition="in">
                                      <p:cBhvr>
                                        <p:cTn dur="2000"/>
                                        <p:tgtEl>
                                          <p:spTgt spid="6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xEl>
                                              <p:pRg end="1" st="1"/>
                                            </p:txEl>
                                          </p:spTgt>
                                        </p:tgtEl>
                                        <p:attrNameLst>
                                          <p:attrName>style.visibility</p:attrName>
                                        </p:attrNameLst>
                                      </p:cBhvr>
                                      <p:to>
                                        <p:strVal val="visible"/>
                                      </p:to>
                                    </p:set>
                                    <p:animEffect filter="fade" transition="in">
                                      <p:cBhvr>
                                        <p:cTn dur="2000"/>
                                        <p:tgtEl>
                                          <p:spTgt spid="6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xEl>
                                              <p:pRg end="2" st="2"/>
                                            </p:txEl>
                                          </p:spTgt>
                                        </p:tgtEl>
                                        <p:attrNameLst>
                                          <p:attrName>style.visibility</p:attrName>
                                        </p:attrNameLst>
                                      </p:cBhvr>
                                      <p:to>
                                        <p:strVal val="visible"/>
                                      </p:to>
                                    </p:set>
                                    <p:animEffect filter="fade" transition="in">
                                      <p:cBhvr>
                                        <p:cTn dur="2000"/>
                                        <p:tgtEl>
                                          <p:spTgt spid="6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xEl>
                                              <p:pRg end="3" st="3"/>
                                            </p:txEl>
                                          </p:spTgt>
                                        </p:tgtEl>
                                        <p:attrNameLst>
                                          <p:attrName>style.visibility</p:attrName>
                                        </p:attrNameLst>
                                      </p:cBhvr>
                                      <p:to>
                                        <p:strVal val="visible"/>
                                      </p:to>
                                    </p:set>
                                    <p:animEffect filter="fade" transition="in">
                                      <p:cBhvr>
                                        <p:cTn dur="2000"/>
                                        <p:tgtEl>
                                          <p:spTgt spid="6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xEl>
                                              <p:pRg end="4" st="4"/>
                                            </p:txEl>
                                          </p:spTgt>
                                        </p:tgtEl>
                                        <p:attrNameLst>
                                          <p:attrName>style.visibility</p:attrName>
                                        </p:attrNameLst>
                                      </p:cBhvr>
                                      <p:to>
                                        <p:strVal val="visible"/>
                                      </p:to>
                                    </p:set>
                                    <p:animEffect filter="fade" transition="in">
                                      <p:cBhvr>
                                        <p:cTn dur="2000"/>
                                        <p:tgtEl>
                                          <p:spTgt spid="6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xEl>
                                              <p:pRg end="5" st="5"/>
                                            </p:txEl>
                                          </p:spTgt>
                                        </p:tgtEl>
                                        <p:attrNameLst>
                                          <p:attrName>style.visibility</p:attrName>
                                        </p:attrNameLst>
                                      </p:cBhvr>
                                      <p:to>
                                        <p:strVal val="visible"/>
                                      </p:to>
                                    </p:set>
                                    <p:animEffect filter="fade" transition="in">
                                      <p:cBhvr>
                                        <p:cTn dur="2000"/>
                                        <p:tgtEl>
                                          <p:spTgt spid="6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xEl>
                                              <p:pRg end="6" st="6"/>
                                            </p:txEl>
                                          </p:spTgt>
                                        </p:tgtEl>
                                        <p:attrNameLst>
                                          <p:attrName>style.visibility</p:attrName>
                                        </p:attrNameLst>
                                      </p:cBhvr>
                                      <p:to>
                                        <p:strVal val="visible"/>
                                      </p:to>
                                    </p:set>
                                    <p:animEffect filter="fade" transition="in">
                                      <p:cBhvr>
                                        <p:cTn dur="2000"/>
                                        <p:tgtEl>
                                          <p:spTgt spid="6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xEl>
                                              <p:pRg end="7" st="7"/>
                                            </p:txEl>
                                          </p:spTgt>
                                        </p:tgtEl>
                                        <p:attrNameLst>
                                          <p:attrName>style.visibility</p:attrName>
                                        </p:attrNameLst>
                                      </p:cBhvr>
                                      <p:to>
                                        <p:strVal val="visible"/>
                                      </p:to>
                                    </p:set>
                                    <p:animEffect filter="fade" transition="in">
                                      <p:cBhvr>
                                        <p:cTn dur="2000"/>
                                        <p:tgtEl>
                                          <p:spTgt spid="6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xEl>
                                              <p:pRg end="8" st="8"/>
                                            </p:txEl>
                                          </p:spTgt>
                                        </p:tgtEl>
                                        <p:attrNameLst>
                                          <p:attrName>style.visibility</p:attrName>
                                        </p:attrNameLst>
                                      </p:cBhvr>
                                      <p:to>
                                        <p:strVal val="visible"/>
                                      </p:to>
                                    </p:set>
                                    <p:animEffect filter="fade" transition="in">
                                      <p:cBhvr>
                                        <p:cTn dur="2000"/>
                                        <p:tgtEl>
                                          <p:spTgt spid="67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xEl>
                                              <p:pRg end="9" st="9"/>
                                            </p:txEl>
                                          </p:spTgt>
                                        </p:tgtEl>
                                        <p:attrNameLst>
                                          <p:attrName>style.visibility</p:attrName>
                                        </p:attrNameLst>
                                      </p:cBhvr>
                                      <p:to>
                                        <p:strVal val="visible"/>
                                      </p:to>
                                    </p:set>
                                    <p:animEffect filter="fade" transition="in">
                                      <p:cBhvr>
                                        <p:cTn dur="2000"/>
                                        <p:tgtEl>
                                          <p:spTgt spid="67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2"/>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i="0" lang="en-US" sz="4400" u="none" cap="none" strike="noStrike">
                <a:solidFill>
                  <a:schemeClr val="accent2"/>
                </a:solidFill>
                <a:latin typeface="Times New Roman"/>
                <a:ea typeface="Times New Roman"/>
                <a:cs typeface="Times New Roman"/>
                <a:sym typeface="Times New Roman"/>
              </a:rPr>
              <a:t>C - Scope Rules</a:t>
            </a:r>
            <a:endParaRPr/>
          </a:p>
        </p:txBody>
      </p:sp>
      <p:sp>
        <p:nvSpPr>
          <p:cNvPr id="680" name="Google Shape;680;p92"/>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 scope is a region of the program, and the scope of variables refers to the area of the program where the variables can be accessed after its declaration.</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 scope in any programming is a region of the program where a defined variable can have its existence and beyond that variable cannot be accessed.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There are three places where variables can be declared in C programming language −</a:t>
            </a:r>
            <a:endParaRPr/>
          </a:p>
          <a:p>
            <a:pPr indent="0" lvl="0" marL="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Inside a function or a block which is called </a:t>
            </a:r>
            <a:r>
              <a:rPr b="1" i="0" lang="en-US" sz="2400" u="none" cap="none" strike="noStrike">
                <a:solidFill>
                  <a:schemeClr val="dk1"/>
                </a:solidFill>
                <a:latin typeface="Arial"/>
                <a:ea typeface="Arial"/>
                <a:cs typeface="Arial"/>
                <a:sym typeface="Arial"/>
              </a:rPr>
              <a:t>local</a:t>
            </a:r>
            <a:r>
              <a:rPr b="0" i="0" lang="en-US" sz="2400" u="none" cap="none" strike="noStrike">
                <a:solidFill>
                  <a:schemeClr val="dk1"/>
                </a:solidFill>
                <a:latin typeface="Arial"/>
                <a:ea typeface="Arial"/>
                <a:cs typeface="Arial"/>
                <a:sym typeface="Arial"/>
              </a:rPr>
              <a:t> variables.</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Outside of all functions which is called </a:t>
            </a:r>
            <a:r>
              <a:rPr b="1" i="0" lang="en-US" sz="2400" u="none" cap="none" strike="noStrike">
                <a:solidFill>
                  <a:schemeClr val="dk1"/>
                </a:solidFill>
                <a:latin typeface="Arial"/>
                <a:ea typeface="Arial"/>
                <a:cs typeface="Arial"/>
                <a:sym typeface="Arial"/>
              </a:rPr>
              <a:t>global</a:t>
            </a:r>
            <a:r>
              <a:rPr b="0" i="0" lang="en-US" sz="2400" u="none" cap="none" strike="noStrike">
                <a:solidFill>
                  <a:schemeClr val="dk1"/>
                </a:solidFill>
                <a:latin typeface="Arial"/>
                <a:ea typeface="Arial"/>
                <a:cs typeface="Arial"/>
                <a:sym typeface="Arial"/>
              </a:rPr>
              <a:t> variables.</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In the definition of function which are called </a:t>
            </a:r>
            <a:r>
              <a:rPr b="1" i="0" lang="en-US" sz="2400" u="none" cap="none" strike="noStrike">
                <a:solidFill>
                  <a:schemeClr val="dk1"/>
                </a:solidFill>
                <a:latin typeface="Arial"/>
                <a:ea typeface="Arial"/>
                <a:cs typeface="Arial"/>
                <a:sym typeface="Arial"/>
              </a:rPr>
              <a:t>formal </a:t>
            </a:r>
            <a:r>
              <a:rPr b="0" i="0" lang="en-US" sz="2400" u="none" cap="none" strike="noStrike">
                <a:solidFill>
                  <a:schemeClr val="dk1"/>
                </a:solidFill>
                <a:latin typeface="Arial"/>
                <a:ea typeface="Arial"/>
                <a:cs typeface="Arial"/>
                <a:sym typeface="Arial"/>
              </a:rPr>
              <a:t>parameters.</a:t>
            </a:r>
            <a:endParaRPr/>
          </a:p>
          <a:p>
            <a:pPr indent="0" lvl="0" marL="0" marR="0" rtl="0" algn="just">
              <a:spcBef>
                <a:spcPts val="480"/>
              </a:spcBef>
              <a:spcAft>
                <a:spcPts val="0"/>
              </a:spcAft>
              <a:buClr>
                <a:schemeClr val="dk2"/>
              </a:buClr>
              <a:buSzPts val="1680"/>
              <a:buFont typeface="Arial"/>
              <a:buNone/>
            </a:pPr>
            <a:r>
              <a:t/>
            </a:r>
            <a:endParaRPr b="0" i="0" sz="2400" u="none" cap="none" strike="noStrike">
              <a:solidFill>
                <a:srgbClr val="00B05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3"/>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Local Variables</a:t>
            </a:r>
            <a:endParaRPr/>
          </a:p>
        </p:txBody>
      </p:sp>
      <p:sp>
        <p:nvSpPr>
          <p:cNvPr id="687" name="Google Shape;687;p93"/>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1" i="0" lang="en-US" sz="2400" u="none" cap="none" strike="noStrike">
                <a:solidFill>
                  <a:srgbClr val="0070C0"/>
                </a:solidFill>
                <a:latin typeface="Arial"/>
                <a:ea typeface="Arial"/>
                <a:cs typeface="Arial"/>
                <a:sym typeface="Arial"/>
              </a:rPr>
              <a:t>Variables that are declared inside a function or block of code  are called local variables. </a:t>
            </a:r>
            <a:endParaRPr/>
          </a:p>
          <a:p>
            <a:pPr indent="-236220" lvl="0" marL="342900" marR="0" rtl="0" algn="just">
              <a:spcBef>
                <a:spcPts val="480"/>
              </a:spcBef>
              <a:spcAft>
                <a:spcPts val="0"/>
              </a:spcAft>
              <a:buClr>
                <a:schemeClr val="dk2"/>
              </a:buClr>
              <a:buSzPts val="1680"/>
              <a:buFont typeface="Arial"/>
              <a:buNone/>
            </a:pPr>
            <a:r>
              <a:t/>
            </a:r>
            <a:endParaRPr b="1" i="0" sz="2400" u="none" cap="none" strike="noStrike">
              <a:solidFill>
                <a:srgbClr val="0070C0"/>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They can be used only by statements that are inside that function or block of code.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These variables only exist inside the specific function that creates them. </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They are unknown to other functions and to the main program.</a:t>
            </a:r>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Local variables cease to exist once the function that created them is completed. </a:t>
            </a:r>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They are recreated each time a function is executed or called.</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The following example shows how local variables are used. Here all the variables a, b, and c are local to main() function.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xEl>
                                              <p:pRg end="0" st="0"/>
                                            </p:txEl>
                                          </p:spTgt>
                                        </p:tgtEl>
                                        <p:attrNameLst>
                                          <p:attrName>style.visibility</p:attrName>
                                        </p:attrNameLst>
                                      </p:cBhvr>
                                      <p:to>
                                        <p:strVal val="visible"/>
                                      </p:to>
                                    </p:set>
                                    <p:animEffect filter="fade" transition="in">
                                      <p:cBhvr>
                                        <p:cTn dur="2000"/>
                                        <p:tgtEl>
                                          <p:spTgt spid="6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xEl>
                                              <p:pRg end="1" st="1"/>
                                            </p:txEl>
                                          </p:spTgt>
                                        </p:tgtEl>
                                        <p:attrNameLst>
                                          <p:attrName>style.visibility</p:attrName>
                                        </p:attrNameLst>
                                      </p:cBhvr>
                                      <p:to>
                                        <p:strVal val="visible"/>
                                      </p:to>
                                    </p:set>
                                    <p:animEffect filter="fade" transition="in">
                                      <p:cBhvr>
                                        <p:cTn dur="2000"/>
                                        <p:tgtEl>
                                          <p:spTgt spid="6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xEl>
                                              <p:pRg end="2" st="2"/>
                                            </p:txEl>
                                          </p:spTgt>
                                        </p:tgtEl>
                                        <p:attrNameLst>
                                          <p:attrName>style.visibility</p:attrName>
                                        </p:attrNameLst>
                                      </p:cBhvr>
                                      <p:to>
                                        <p:strVal val="visible"/>
                                      </p:to>
                                    </p:set>
                                    <p:animEffect filter="fade" transition="in">
                                      <p:cBhvr>
                                        <p:cTn dur="2000"/>
                                        <p:tgtEl>
                                          <p:spTgt spid="6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xEl>
                                              <p:pRg end="3" st="3"/>
                                            </p:txEl>
                                          </p:spTgt>
                                        </p:tgtEl>
                                        <p:attrNameLst>
                                          <p:attrName>style.visibility</p:attrName>
                                        </p:attrNameLst>
                                      </p:cBhvr>
                                      <p:to>
                                        <p:strVal val="visible"/>
                                      </p:to>
                                    </p:set>
                                    <p:animEffect filter="fade" transition="in">
                                      <p:cBhvr>
                                        <p:cTn dur="2000"/>
                                        <p:tgtEl>
                                          <p:spTgt spid="6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xEl>
                                              <p:pRg end="4" st="4"/>
                                            </p:txEl>
                                          </p:spTgt>
                                        </p:tgtEl>
                                        <p:attrNameLst>
                                          <p:attrName>style.visibility</p:attrName>
                                        </p:attrNameLst>
                                      </p:cBhvr>
                                      <p:to>
                                        <p:strVal val="visible"/>
                                      </p:to>
                                    </p:set>
                                    <p:animEffect filter="fade" transition="in">
                                      <p:cBhvr>
                                        <p:cTn dur="2000"/>
                                        <p:tgtEl>
                                          <p:spTgt spid="6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xEl>
                                              <p:pRg end="5" st="5"/>
                                            </p:txEl>
                                          </p:spTgt>
                                        </p:tgtEl>
                                        <p:attrNameLst>
                                          <p:attrName>style.visibility</p:attrName>
                                        </p:attrNameLst>
                                      </p:cBhvr>
                                      <p:to>
                                        <p:strVal val="visible"/>
                                      </p:to>
                                    </p:set>
                                    <p:animEffect filter="fade" transition="in">
                                      <p:cBhvr>
                                        <p:cTn dur="2000"/>
                                        <p:tgtEl>
                                          <p:spTgt spid="6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xEl>
                                              <p:pRg end="6" st="6"/>
                                            </p:txEl>
                                          </p:spTgt>
                                        </p:tgtEl>
                                        <p:attrNameLst>
                                          <p:attrName>style.visibility</p:attrName>
                                        </p:attrNameLst>
                                      </p:cBhvr>
                                      <p:to>
                                        <p:strVal val="visible"/>
                                      </p:to>
                                    </p:set>
                                    <p:animEffect filter="fade" transition="in">
                                      <p:cBhvr>
                                        <p:cTn dur="2000"/>
                                        <p:tgtEl>
                                          <p:spTgt spid="6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xEl>
                                              <p:pRg end="7" st="7"/>
                                            </p:txEl>
                                          </p:spTgt>
                                        </p:tgtEl>
                                        <p:attrNameLst>
                                          <p:attrName>style.visibility</p:attrName>
                                        </p:attrNameLst>
                                      </p:cBhvr>
                                      <p:to>
                                        <p:strVal val="visible"/>
                                      </p:to>
                                    </p:set>
                                    <p:animEffect filter="fade" transition="in">
                                      <p:cBhvr>
                                        <p:cTn dur="2000"/>
                                        <p:tgtEl>
                                          <p:spTgt spid="68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4"/>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Local Variables</a:t>
            </a:r>
            <a:endParaRPr/>
          </a:p>
        </p:txBody>
      </p:sp>
      <p:sp>
        <p:nvSpPr>
          <p:cNvPr id="694" name="Google Shape;694;p94"/>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#include &lt;stdio.h&gt;</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main ()</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local variable declaration */</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a, b;</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c;</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 actual initialization */</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 = 10;</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b = 20;</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c = a + b;</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 ("value of a = %d  b = %d and c = %d\n", a, b, c);</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return 0;</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5"/>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Global Variables</a:t>
            </a:r>
            <a:endParaRPr/>
          </a:p>
        </p:txBody>
      </p:sp>
      <p:sp>
        <p:nvSpPr>
          <p:cNvPr id="701" name="Google Shape;701;p95"/>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Global variables are defined outside a function, usually on top of the program.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Global variables hold their values throughout the lifetime of your program and they can be accessed inside any of the functions defined for the program.</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A global variable can be accessed by any function.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That is, a global variable is available for use throughout your entire program after its declaration. </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spcBef>
                <a:spcPts val="480"/>
              </a:spcBef>
              <a:spcAft>
                <a:spcPts val="0"/>
              </a:spcAft>
              <a:buClr>
                <a:schemeClr val="dk2"/>
              </a:buClr>
              <a:buSzPts val="1680"/>
              <a:buFont typeface="Arial"/>
              <a:buChar char="●"/>
            </a:pPr>
            <a:r>
              <a:rPr b="1" i="0" lang="en-US" sz="2400" u="none" cap="none" strike="noStrike">
                <a:solidFill>
                  <a:schemeClr val="dk1"/>
                </a:solidFill>
                <a:latin typeface="Arial"/>
                <a:ea typeface="Arial"/>
                <a:cs typeface="Arial"/>
                <a:sym typeface="Arial"/>
              </a:rPr>
              <a:t>They do not get recreated if the function is recalled.</a:t>
            </a:r>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236220" lvl="0" marL="342900" marR="0" rtl="0" algn="just">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0" st="0"/>
                                            </p:txEl>
                                          </p:spTgt>
                                        </p:tgtEl>
                                        <p:attrNameLst>
                                          <p:attrName>style.visibility</p:attrName>
                                        </p:attrNameLst>
                                      </p:cBhvr>
                                      <p:to>
                                        <p:strVal val="visible"/>
                                      </p:to>
                                    </p:set>
                                    <p:animEffect filter="fade" transition="in">
                                      <p:cBhvr>
                                        <p:cTn dur="2000"/>
                                        <p:tgtEl>
                                          <p:spTgt spid="7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1" st="1"/>
                                            </p:txEl>
                                          </p:spTgt>
                                        </p:tgtEl>
                                        <p:attrNameLst>
                                          <p:attrName>style.visibility</p:attrName>
                                        </p:attrNameLst>
                                      </p:cBhvr>
                                      <p:to>
                                        <p:strVal val="visible"/>
                                      </p:to>
                                    </p:set>
                                    <p:animEffect filter="fade" transition="in">
                                      <p:cBhvr>
                                        <p:cTn dur="2000"/>
                                        <p:tgtEl>
                                          <p:spTgt spid="7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2" st="2"/>
                                            </p:txEl>
                                          </p:spTgt>
                                        </p:tgtEl>
                                        <p:attrNameLst>
                                          <p:attrName>style.visibility</p:attrName>
                                        </p:attrNameLst>
                                      </p:cBhvr>
                                      <p:to>
                                        <p:strVal val="visible"/>
                                      </p:to>
                                    </p:set>
                                    <p:animEffect filter="fade" transition="in">
                                      <p:cBhvr>
                                        <p:cTn dur="2000"/>
                                        <p:tgtEl>
                                          <p:spTgt spid="7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3" st="3"/>
                                            </p:txEl>
                                          </p:spTgt>
                                        </p:tgtEl>
                                        <p:attrNameLst>
                                          <p:attrName>style.visibility</p:attrName>
                                        </p:attrNameLst>
                                      </p:cBhvr>
                                      <p:to>
                                        <p:strVal val="visible"/>
                                      </p:to>
                                    </p:set>
                                    <p:animEffect filter="fade" transition="in">
                                      <p:cBhvr>
                                        <p:cTn dur="2000"/>
                                        <p:tgtEl>
                                          <p:spTgt spid="7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4" st="4"/>
                                            </p:txEl>
                                          </p:spTgt>
                                        </p:tgtEl>
                                        <p:attrNameLst>
                                          <p:attrName>style.visibility</p:attrName>
                                        </p:attrNameLst>
                                      </p:cBhvr>
                                      <p:to>
                                        <p:strVal val="visible"/>
                                      </p:to>
                                    </p:set>
                                    <p:animEffect filter="fade" transition="in">
                                      <p:cBhvr>
                                        <p:cTn dur="2000"/>
                                        <p:tgtEl>
                                          <p:spTgt spid="7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5" st="5"/>
                                            </p:txEl>
                                          </p:spTgt>
                                        </p:tgtEl>
                                        <p:attrNameLst>
                                          <p:attrName>style.visibility</p:attrName>
                                        </p:attrNameLst>
                                      </p:cBhvr>
                                      <p:to>
                                        <p:strVal val="visible"/>
                                      </p:to>
                                    </p:set>
                                    <p:animEffect filter="fade" transition="in">
                                      <p:cBhvr>
                                        <p:cTn dur="2000"/>
                                        <p:tgtEl>
                                          <p:spTgt spid="7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6" st="6"/>
                                            </p:txEl>
                                          </p:spTgt>
                                        </p:tgtEl>
                                        <p:attrNameLst>
                                          <p:attrName>style.visibility</p:attrName>
                                        </p:attrNameLst>
                                      </p:cBhvr>
                                      <p:to>
                                        <p:strVal val="visible"/>
                                      </p:to>
                                    </p:set>
                                    <p:animEffect filter="fade" transition="in">
                                      <p:cBhvr>
                                        <p:cTn dur="2000"/>
                                        <p:tgtEl>
                                          <p:spTgt spid="7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7" st="7"/>
                                            </p:txEl>
                                          </p:spTgt>
                                        </p:tgtEl>
                                        <p:attrNameLst>
                                          <p:attrName>style.visibility</p:attrName>
                                        </p:attrNameLst>
                                      </p:cBhvr>
                                      <p:to>
                                        <p:strVal val="visible"/>
                                      </p:to>
                                    </p:set>
                                    <p:animEffect filter="fade" transition="in">
                                      <p:cBhvr>
                                        <p:cTn dur="2000"/>
                                        <p:tgtEl>
                                          <p:spTgt spid="7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8" st="8"/>
                                            </p:txEl>
                                          </p:spTgt>
                                        </p:tgtEl>
                                        <p:attrNameLst>
                                          <p:attrName>style.visibility</p:attrName>
                                        </p:attrNameLst>
                                      </p:cBhvr>
                                      <p:to>
                                        <p:strVal val="visible"/>
                                      </p:to>
                                    </p:set>
                                    <p:animEffect filter="fade" transition="in">
                                      <p:cBhvr>
                                        <p:cTn dur="2000"/>
                                        <p:tgtEl>
                                          <p:spTgt spid="7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9" st="9"/>
                                            </p:txEl>
                                          </p:spTgt>
                                        </p:tgtEl>
                                        <p:attrNameLst>
                                          <p:attrName>style.visibility</p:attrName>
                                        </p:attrNameLst>
                                      </p:cBhvr>
                                      <p:to>
                                        <p:strVal val="visible"/>
                                      </p:to>
                                    </p:set>
                                    <p:animEffect filter="fade" transition="in">
                                      <p:cBhvr>
                                        <p:cTn dur="2000"/>
                                        <p:tgtEl>
                                          <p:spTgt spid="70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10" st="10"/>
                                            </p:txEl>
                                          </p:spTgt>
                                        </p:tgtEl>
                                        <p:attrNameLst>
                                          <p:attrName>style.visibility</p:attrName>
                                        </p:attrNameLst>
                                      </p:cBhvr>
                                      <p:to>
                                        <p:strVal val="visible"/>
                                      </p:to>
                                    </p:set>
                                    <p:animEffect filter="fade" transition="in">
                                      <p:cBhvr>
                                        <p:cTn dur="2000"/>
                                        <p:tgtEl>
                                          <p:spTgt spid="70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xEl>
                                              <p:pRg end="11" st="11"/>
                                            </p:txEl>
                                          </p:spTgt>
                                        </p:tgtEl>
                                        <p:attrNameLst>
                                          <p:attrName>style.visibility</p:attrName>
                                        </p:attrNameLst>
                                      </p:cBhvr>
                                      <p:to>
                                        <p:strVal val="visible"/>
                                      </p:to>
                                    </p:set>
                                    <p:animEffect filter="fade" transition="in">
                                      <p:cBhvr>
                                        <p:cTn dur="2000"/>
                                        <p:tgtEl>
                                          <p:spTgt spid="701">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96"/>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Global Variables</a:t>
            </a:r>
            <a:endParaRPr/>
          </a:p>
        </p:txBody>
      </p:sp>
      <p:sp>
        <p:nvSpPr>
          <p:cNvPr id="708" name="Google Shape;708;p96"/>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#include &lt;stdio.h&gt;</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g;</a:t>
            </a:r>
            <a:r>
              <a:rPr b="0" i="0" lang="en-US" sz="2400" u="none" cap="none" strike="noStrike">
                <a:solidFill>
                  <a:srgbClr val="0070C0"/>
                </a:solidFill>
                <a:latin typeface="Arial"/>
                <a:ea typeface="Arial"/>
                <a:cs typeface="Arial"/>
                <a:sym typeface="Arial"/>
              </a:rPr>
              <a:t> 		//global variable declaration </a:t>
            </a:r>
            <a:endParaRPr b="0" i="0" sz="2400" u="none" cap="none" strike="noStrike">
              <a:solidFill>
                <a:schemeClr val="dk1"/>
              </a:solidFill>
              <a:latin typeface="Arial"/>
              <a:ea typeface="Arial"/>
              <a:cs typeface="Arial"/>
              <a:sym typeface="Arial"/>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main () </a:t>
            </a:r>
            <a:endParaRPr b="0" i="0" sz="2400" u="none" cap="none" strike="noStrike">
              <a:solidFill>
                <a:schemeClr val="dk1"/>
              </a:solidFill>
              <a:latin typeface="Arial"/>
              <a:ea typeface="Arial"/>
              <a:cs typeface="Arial"/>
              <a:sym typeface="Arial"/>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int a, b;</a:t>
            </a:r>
            <a:r>
              <a:rPr b="0" i="0" lang="en-US" sz="2400" u="none" cap="none" strike="noStrike">
                <a:solidFill>
                  <a:srgbClr val="0070C0"/>
                </a:solidFill>
                <a:latin typeface="Arial"/>
                <a:ea typeface="Arial"/>
                <a:cs typeface="Arial"/>
                <a:sym typeface="Arial"/>
              </a:rPr>
              <a:t> 		// local variable declaration </a:t>
            </a:r>
            <a:endParaRPr b="0" i="0" sz="2400" u="none" cap="none" strike="noStrike">
              <a:solidFill>
                <a:schemeClr val="dk1"/>
              </a:solidFill>
              <a:latin typeface="Arial"/>
              <a:ea typeface="Arial"/>
              <a:cs typeface="Arial"/>
              <a:sym typeface="Arial"/>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t>
            </a:r>
            <a:r>
              <a:rPr b="0" i="0" lang="en-US" sz="2400" u="none" cap="none" strike="noStrike">
                <a:solidFill>
                  <a:srgbClr val="0070C0"/>
                </a:solidFill>
                <a:latin typeface="Arial"/>
                <a:ea typeface="Arial"/>
                <a:cs typeface="Arial"/>
                <a:sym typeface="Arial"/>
              </a:rPr>
              <a:t>/* actual initialization */</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a = 10;</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b = 20;</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g = a + b;</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 ("value of a = %d b = %d and g = %d\n", a, b, g);</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return 0;</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97"/>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Global Variables</a:t>
            </a:r>
            <a:endParaRPr/>
          </a:p>
        </p:txBody>
      </p:sp>
      <p:sp>
        <p:nvSpPr>
          <p:cNvPr id="715" name="Google Shape;715;p97"/>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0" lvl="0" marL="228600" marR="0" rtl="0" algn="just">
              <a:spcBef>
                <a:spcPts val="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 program can have same name for local and global variables but it is considered bad programming practice and  the value of local variable inside a function will take preference. Here is an example −</a:t>
            </a:r>
            <a:endParaRPr/>
          </a:p>
          <a:p>
            <a:pPr indent="0" lvl="0" marL="228600" marR="0" rtl="0" algn="l">
              <a:spcBef>
                <a:spcPts val="440"/>
              </a:spcBef>
              <a:spcAft>
                <a:spcPts val="0"/>
              </a:spcAft>
              <a:buClr>
                <a:schemeClr val="dk2"/>
              </a:buClr>
              <a:buSzPts val="1540"/>
              <a:buFont typeface="Arial"/>
              <a:buNone/>
            </a:pPr>
            <a:r>
              <a:rPr b="0" i="0" lang="en-US" sz="2200" u="none" cap="none" strike="noStrike">
                <a:solidFill>
                  <a:schemeClr val="dk1"/>
                </a:solidFill>
                <a:latin typeface="Arial"/>
                <a:ea typeface="Arial"/>
                <a:cs typeface="Arial"/>
                <a:sym typeface="Arial"/>
              </a:rPr>
              <a:t>#include &lt;stdio.h&gt;</a:t>
            </a:r>
            <a:endParaRPr/>
          </a:p>
          <a:p>
            <a:pPr indent="0" lvl="0" marL="228600" marR="0" rtl="0" algn="l">
              <a:spcBef>
                <a:spcPts val="440"/>
              </a:spcBef>
              <a:spcAft>
                <a:spcPts val="0"/>
              </a:spcAft>
              <a:buClr>
                <a:schemeClr val="dk2"/>
              </a:buClr>
              <a:buSzPts val="1540"/>
              <a:buFont typeface="Arial"/>
              <a:buNone/>
            </a:pPr>
            <a:r>
              <a:rPr b="0" i="0" lang="en-US" sz="2200" u="none" cap="none" strike="noStrike">
                <a:solidFill>
                  <a:schemeClr val="dk1"/>
                </a:solidFill>
                <a:latin typeface="Arial"/>
                <a:ea typeface="Arial"/>
                <a:cs typeface="Arial"/>
                <a:sym typeface="Arial"/>
              </a:rPr>
              <a:t>int g = 20; 		</a:t>
            </a:r>
            <a:r>
              <a:rPr b="0" i="0" lang="en-US" sz="2200" u="none" cap="none" strike="noStrike">
                <a:solidFill>
                  <a:srgbClr val="0070C0"/>
                </a:solidFill>
                <a:latin typeface="Arial"/>
                <a:ea typeface="Arial"/>
                <a:cs typeface="Arial"/>
                <a:sym typeface="Arial"/>
              </a:rPr>
              <a:t>//global variable definition</a:t>
            </a:r>
            <a:endParaRPr/>
          </a:p>
          <a:p>
            <a:pPr indent="0" lvl="0" marL="228600" marR="0" rtl="0" algn="l">
              <a:spcBef>
                <a:spcPts val="440"/>
              </a:spcBef>
              <a:spcAft>
                <a:spcPts val="0"/>
              </a:spcAft>
              <a:buClr>
                <a:schemeClr val="dk2"/>
              </a:buClr>
              <a:buSzPts val="1540"/>
              <a:buFont typeface="Arial"/>
              <a:buNone/>
            </a:pPr>
            <a:r>
              <a:t/>
            </a:r>
            <a:endParaRPr b="0" i="0" sz="2200" u="none" cap="none" strike="noStrike">
              <a:solidFill>
                <a:schemeClr val="dk1"/>
              </a:solidFill>
              <a:latin typeface="Arial"/>
              <a:ea typeface="Arial"/>
              <a:cs typeface="Arial"/>
              <a:sym typeface="Arial"/>
            </a:endParaRPr>
          </a:p>
          <a:p>
            <a:pPr indent="0" lvl="0" marL="228600" marR="0" rtl="0" algn="l">
              <a:spcBef>
                <a:spcPts val="440"/>
              </a:spcBef>
              <a:spcAft>
                <a:spcPts val="0"/>
              </a:spcAft>
              <a:buClr>
                <a:schemeClr val="dk2"/>
              </a:buClr>
              <a:buSzPts val="1540"/>
              <a:buFont typeface="Arial"/>
              <a:buNone/>
            </a:pPr>
            <a:r>
              <a:rPr b="0" i="0" lang="en-US" sz="2200" u="none" cap="none" strike="noStrike">
                <a:solidFill>
                  <a:schemeClr val="dk1"/>
                </a:solidFill>
                <a:latin typeface="Arial"/>
                <a:ea typeface="Arial"/>
                <a:cs typeface="Arial"/>
                <a:sym typeface="Arial"/>
              </a:rPr>
              <a:t>int main () </a:t>
            </a:r>
            <a:endParaRPr b="0" i="0" sz="2200" u="none" cap="none" strike="noStrike">
              <a:solidFill>
                <a:schemeClr val="dk1"/>
              </a:solidFill>
              <a:latin typeface="Arial"/>
              <a:ea typeface="Arial"/>
              <a:cs typeface="Arial"/>
              <a:sym typeface="Arial"/>
            </a:endParaRPr>
          </a:p>
          <a:p>
            <a:pPr indent="0" lvl="0" marL="228600" marR="0" rtl="0" algn="l">
              <a:spcBef>
                <a:spcPts val="440"/>
              </a:spcBef>
              <a:spcAft>
                <a:spcPts val="0"/>
              </a:spcAft>
              <a:buClr>
                <a:schemeClr val="dk2"/>
              </a:buClr>
              <a:buSzPts val="1540"/>
              <a:buFont typeface="Arial"/>
              <a:buNone/>
            </a:pPr>
            <a:r>
              <a:rPr b="0" i="0" lang="en-US" sz="2200" u="none" cap="none" strike="noStrike">
                <a:solidFill>
                  <a:schemeClr val="dk1"/>
                </a:solidFill>
                <a:latin typeface="Arial"/>
                <a:ea typeface="Arial"/>
                <a:cs typeface="Arial"/>
                <a:sym typeface="Arial"/>
              </a:rPr>
              <a:t>{</a:t>
            </a:r>
            <a:endParaRPr/>
          </a:p>
          <a:p>
            <a:pPr indent="0" lvl="0" marL="228600" marR="0" rtl="0" algn="l">
              <a:spcBef>
                <a:spcPts val="440"/>
              </a:spcBef>
              <a:spcAft>
                <a:spcPts val="0"/>
              </a:spcAft>
              <a:buClr>
                <a:schemeClr val="dk2"/>
              </a:buClr>
              <a:buSzPts val="1540"/>
              <a:buFont typeface="Arial"/>
              <a:buNone/>
            </a:pPr>
            <a:r>
              <a:rPr b="0" i="0" lang="en-US" sz="2200" u="none" cap="none" strike="noStrike">
                <a:solidFill>
                  <a:schemeClr val="dk1"/>
                </a:solidFill>
                <a:latin typeface="Arial"/>
                <a:ea typeface="Arial"/>
                <a:cs typeface="Arial"/>
                <a:sym typeface="Arial"/>
              </a:rPr>
              <a:t>  int g = 10; </a:t>
            </a:r>
            <a:r>
              <a:rPr b="0" i="0" lang="en-US" sz="2200" u="none" cap="none" strike="noStrike">
                <a:solidFill>
                  <a:srgbClr val="0070C0"/>
                </a:solidFill>
                <a:latin typeface="Arial"/>
                <a:ea typeface="Arial"/>
                <a:cs typeface="Arial"/>
                <a:sym typeface="Arial"/>
              </a:rPr>
              <a:t>// local variable declaration and initialization</a:t>
            </a:r>
            <a:endParaRPr b="0" i="0" sz="2200" u="none" cap="none" strike="noStrike">
              <a:solidFill>
                <a:schemeClr val="dk1"/>
              </a:solidFill>
              <a:latin typeface="Arial"/>
              <a:ea typeface="Arial"/>
              <a:cs typeface="Arial"/>
              <a:sym typeface="Arial"/>
            </a:endParaRPr>
          </a:p>
          <a:p>
            <a:pPr indent="0" lvl="0" marL="228600" marR="0" rtl="0" algn="l">
              <a:spcBef>
                <a:spcPts val="440"/>
              </a:spcBef>
              <a:spcAft>
                <a:spcPts val="0"/>
              </a:spcAft>
              <a:buClr>
                <a:schemeClr val="dk2"/>
              </a:buClr>
              <a:buSzPts val="1540"/>
              <a:buFont typeface="Arial"/>
              <a:buNone/>
            </a:pPr>
            <a:r>
              <a:rPr b="0" i="0" lang="en-US" sz="2200" u="none" cap="none" strike="noStrike">
                <a:solidFill>
                  <a:schemeClr val="dk1"/>
                </a:solidFill>
                <a:latin typeface="Arial"/>
                <a:ea typeface="Arial"/>
                <a:cs typeface="Arial"/>
                <a:sym typeface="Arial"/>
              </a:rPr>
              <a:t>  printf ("value of g = %d\n",  g);</a:t>
            </a:r>
            <a:endParaRPr/>
          </a:p>
          <a:p>
            <a:pPr indent="0" lvl="0" marL="228600" marR="0" rtl="0" algn="l">
              <a:spcBef>
                <a:spcPts val="440"/>
              </a:spcBef>
              <a:spcAft>
                <a:spcPts val="0"/>
              </a:spcAft>
              <a:buClr>
                <a:schemeClr val="dk2"/>
              </a:buClr>
              <a:buSzPts val="1540"/>
              <a:buFont typeface="Arial"/>
              <a:buNone/>
            </a:pPr>
            <a:r>
              <a:rPr b="0" i="0" lang="en-US" sz="2200" u="none" cap="none" strike="noStrike">
                <a:solidFill>
                  <a:schemeClr val="dk1"/>
                </a:solidFill>
                <a:latin typeface="Arial"/>
                <a:ea typeface="Arial"/>
                <a:cs typeface="Arial"/>
                <a:sym typeface="Arial"/>
              </a:rPr>
              <a:t>  return 0;</a:t>
            </a:r>
            <a:endParaRPr/>
          </a:p>
          <a:p>
            <a:pPr indent="0" lvl="0" marL="228600" marR="0" rtl="0" algn="l">
              <a:spcBef>
                <a:spcPts val="440"/>
              </a:spcBef>
              <a:spcAft>
                <a:spcPts val="0"/>
              </a:spcAft>
              <a:buClr>
                <a:schemeClr val="dk2"/>
              </a:buClr>
              <a:buSzPts val="1540"/>
              <a:buFont typeface="Arial"/>
              <a:buNone/>
            </a:pPr>
            <a:r>
              <a:rPr b="0" i="0" lang="en-US" sz="2200" u="none" cap="none" strike="noStrike">
                <a:solidFill>
                  <a:schemeClr val="dk1"/>
                </a:solidFill>
                <a:latin typeface="Arial"/>
                <a:ea typeface="Arial"/>
                <a:cs typeface="Arial"/>
                <a:sym typeface="Arial"/>
              </a:rPr>
              <a:t>}</a:t>
            </a:r>
            <a:endParaRPr/>
          </a:p>
          <a:p>
            <a:pPr indent="0" lvl="0" marL="228600" marR="0" rtl="0" algn="l">
              <a:spcBef>
                <a:spcPts val="440"/>
              </a:spcBef>
              <a:spcAft>
                <a:spcPts val="0"/>
              </a:spcAft>
              <a:buClr>
                <a:schemeClr val="dk2"/>
              </a:buClr>
              <a:buSzPts val="1540"/>
              <a:buFont typeface="Arial"/>
              <a:buNone/>
            </a:pPr>
            <a:r>
              <a:rPr b="0" i="0" lang="en-US" sz="2200" u="none" cap="none" strike="noStrike">
                <a:solidFill>
                  <a:schemeClr val="dk1"/>
                </a:solidFill>
                <a:latin typeface="Arial"/>
                <a:ea typeface="Arial"/>
                <a:cs typeface="Arial"/>
                <a:sym typeface="Arial"/>
              </a:rPr>
              <a:t>Output-  value of g =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0" st="0"/>
                                            </p:txEl>
                                          </p:spTgt>
                                        </p:tgtEl>
                                        <p:attrNameLst>
                                          <p:attrName>style.visibility</p:attrName>
                                        </p:attrNameLst>
                                      </p:cBhvr>
                                      <p:to>
                                        <p:strVal val="visible"/>
                                      </p:to>
                                    </p:set>
                                    <p:animEffect filter="fade" transition="in">
                                      <p:cBhvr>
                                        <p:cTn dur="2000"/>
                                        <p:tgtEl>
                                          <p:spTgt spid="7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1" st="1"/>
                                            </p:txEl>
                                          </p:spTgt>
                                        </p:tgtEl>
                                        <p:attrNameLst>
                                          <p:attrName>style.visibility</p:attrName>
                                        </p:attrNameLst>
                                      </p:cBhvr>
                                      <p:to>
                                        <p:strVal val="visible"/>
                                      </p:to>
                                    </p:set>
                                    <p:animEffect filter="fade" transition="in">
                                      <p:cBhvr>
                                        <p:cTn dur="2000"/>
                                        <p:tgtEl>
                                          <p:spTgt spid="7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2" st="2"/>
                                            </p:txEl>
                                          </p:spTgt>
                                        </p:tgtEl>
                                        <p:attrNameLst>
                                          <p:attrName>style.visibility</p:attrName>
                                        </p:attrNameLst>
                                      </p:cBhvr>
                                      <p:to>
                                        <p:strVal val="visible"/>
                                      </p:to>
                                    </p:set>
                                    <p:animEffect filter="fade" transition="in">
                                      <p:cBhvr>
                                        <p:cTn dur="2000"/>
                                        <p:tgtEl>
                                          <p:spTgt spid="7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3" st="3"/>
                                            </p:txEl>
                                          </p:spTgt>
                                        </p:tgtEl>
                                        <p:attrNameLst>
                                          <p:attrName>style.visibility</p:attrName>
                                        </p:attrNameLst>
                                      </p:cBhvr>
                                      <p:to>
                                        <p:strVal val="visible"/>
                                      </p:to>
                                    </p:set>
                                    <p:animEffect filter="fade" transition="in">
                                      <p:cBhvr>
                                        <p:cTn dur="2000"/>
                                        <p:tgtEl>
                                          <p:spTgt spid="7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4" st="4"/>
                                            </p:txEl>
                                          </p:spTgt>
                                        </p:tgtEl>
                                        <p:attrNameLst>
                                          <p:attrName>style.visibility</p:attrName>
                                        </p:attrNameLst>
                                      </p:cBhvr>
                                      <p:to>
                                        <p:strVal val="visible"/>
                                      </p:to>
                                    </p:set>
                                    <p:animEffect filter="fade" transition="in">
                                      <p:cBhvr>
                                        <p:cTn dur="2000"/>
                                        <p:tgtEl>
                                          <p:spTgt spid="7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5" st="5"/>
                                            </p:txEl>
                                          </p:spTgt>
                                        </p:tgtEl>
                                        <p:attrNameLst>
                                          <p:attrName>style.visibility</p:attrName>
                                        </p:attrNameLst>
                                      </p:cBhvr>
                                      <p:to>
                                        <p:strVal val="visible"/>
                                      </p:to>
                                    </p:set>
                                    <p:animEffect filter="fade" transition="in">
                                      <p:cBhvr>
                                        <p:cTn dur="2000"/>
                                        <p:tgtEl>
                                          <p:spTgt spid="7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6" st="6"/>
                                            </p:txEl>
                                          </p:spTgt>
                                        </p:tgtEl>
                                        <p:attrNameLst>
                                          <p:attrName>style.visibility</p:attrName>
                                        </p:attrNameLst>
                                      </p:cBhvr>
                                      <p:to>
                                        <p:strVal val="visible"/>
                                      </p:to>
                                    </p:set>
                                    <p:animEffect filter="fade" transition="in">
                                      <p:cBhvr>
                                        <p:cTn dur="2000"/>
                                        <p:tgtEl>
                                          <p:spTgt spid="7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7" st="7"/>
                                            </p:txEl>
                                          </p:spTgt>
                                        </p:tgtEl>
                                        <p:attrNameLst>
                                          <p:attrName>style.visibility</p:attrName>
                                        </p:attrNameLst>
                                      </p:cBhvr>
                                      <p:to>
                                        <p:strVal val="visible"/>
                                      </p:to>
                                    </p:set>
                                    <p:animEffect filter="fade" transition="in">
                                      <p:cBhvr>
                                        <p:cTn dur="2000"/>
                                        <p:tgtEl>
                                          <p:spTgt spid="7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8" st="8"/>
                                            </p:txEl>
                                          </p:spTgt>
                                        </p:tgtEl>
                                        <p:attrNameLst>
                                          <p:attrName>style.visibility</p:attrName>
                                        </p:attrNameLst>
                                      </p:cBhvr>
                                      <p:to>
                                        <p:strVal val="visible"/>
                                      </p:to>
                                    </p:set>
                                    <p:animEffect filter="fade" transition="in">
                                      <p:cBhvr>
                                        <p:cTn dur="2000"/>
                                        <p:tgtEl>
                                          <p:spTgt spid="7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9" st="9"/>
                                            </p:txEl>
                                          </p:spTgt>
                                        </p:tgtEl>
                                        <p:attrNameLst>
                                          <p:attrName>style.visibility</p:attrName>
                                        </p:attrNameLst>
                                      </p:cBhvr>
                                      <p:to>
                                        <p:strVal val="visible"/>
                                      </p:to>
                                    </p:set>
                                    <p:animEffect filter="fade" transition="in">
                                      <p:cBhvr>
                                        <p:cTn dur="2000"/>
                                        <p:tgtEl>
                                          <p:spTgt spid="7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xEl>
                                              <p:pRg end="10" st="10"/>
                                            </p:txEl>
                                          </p:spTgt>
                                        </p:tgtEl>
                                        <p:attrNameLst>
                                          <p:attrName>style.visibility</p:attrName>
                                        </p:attrNameLst>
                                      </p:cBhvr>
                                      <p:to>
                                        <p:strVal val="visible"/>
                                      </p:to>
                                    </p:set>
                                    <p:animEffect filter="fade" transition="in">
                                      <p:cBhvr>
                                        <p:cTn dur="2000"/>
                                        <p:tgtEl>
                                          <p:spTgt spid="71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8"/>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Formal Parameters</a:t>
            </a:r>
            <a:endParaRPr/>
          </a:p>
        </p:txBody>
      </p:sp>
      <p:sp>
        <p:nvSpPr>
          <p:cNvPr id="722" name="Google Shape;722;p98"/>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2"/>
              </a:buClr>
              <a:buSzPts val="1680"/>
              <a:buFont typeface="Arial"/>
              <a:buChar char="●"/>
            </a:pPr>
            <a:r>
              <a:rPr b="0" i="0" lang="en-US" sz="2400" u="none" cap="none" strike="noStrike">
                <a:solidFill>
                  <a:schemeClr val="dk1"/>
                </a:solidFill>
                <a:latin typeface="Arial"/>
                <a:ea typeface="Arial"/>
                <a:cs typeface="Arial"/>
                <a:sym typeface="Arial"/>
              </a:rPr>
              <a:t>Formal parameters, are treated as local variables with-in a function and they take precedence over global variables.</a:t>
            </a:r>
            <a:r>
              <a:rPr b="0" i="0" lang="en-US" sz="2000" u="none" cap="none" strike="noStrike">
                <a:solidFill>
                  <a:schemeClr val="dk1"/>
                </a:solidFill>
                <a:latin typeface="Arial"/>
                <a:ea typeface="Arial"/>
                <a:cs typeface="Arial"/>
                <a:sym typeface="Arial"/>
              </a:rPr>
              <a:t> #include &lt;stdio.h&gt;</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a = 20; 		</a:t>
            </a:r>
            <a:r>
              <a:rPr b="0" i="0" lang="en-US" sz="2000" u="none" cap="none" strike="noStrike">
                <a:solidFill>
                  <a:srgbClr val="0070C0"/>
                </a:solidFill>
                <a:latin typeface="Arial"/>
                <a:ea typeface="Arial"/>
                <a:cs typeface="Arial"/>
                <a:sym typeface="Arial"/>
              </a:rPr>
              <a:t>//global variable definition</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sum(int, int);</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main () </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a:t>
            </a:r>
            <a:r>
              <a:rPr b="0" i="0" lang="en-US" sz="2000" u="none" cap="none" strike="noStrike">
                <a:solidFill>
                  <a:srgbClr val="0070C0"/>
                </a:solidFill>
                <a:latin typeface="Arial"/>
                <a:ea typeface="Arial"/>
                <a:cs typeface="Arial"/>
                <a:sym typeface="Arial"/>
              </a:rPr>
              <a:t>/* local variable definition  in main function */</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a = 10;</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b = 20;</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int c = 0;</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printf ("value of a in main() = %d\n",  a);</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c = sum( a, b);</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printf ("value of c in main() = %d\n",  c);</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  return 0;</a:t>
            </a:r>
            <a:endParaRPr/>
          </a:p>
          <a:p>
            <a:pPr indent="0" lvl="0" marL="228600" marR="0" rtl="0" algn="l">
              <a:spcBef>
                <a:spcPts val="400"/>
              </a:spcBef>
              <a:spcAft>
                <a:spcPts val="0"/>
              </a:spcAft>
              <a:buClr>
                <a:schemeClr val="dk2"/>
              </a:buClr>
              <a:buSzPts val="1400"/>
              <a:buFont typeface="Arial"/>
              <a:buNone/>
            </a:pPr>
            <a:r>
              <a:rPr b="0" i="0" lang="en-US" sz="2000" u="none" cap="none" strike="noStrike">
                <a:solidFill>
                  <a:schemeClr val="dk1"/>
                </a:solidFill>
                <a:latin typeface="Arial"/>
                <a:ea typeface="Arial"/>
                <a:cs typeface="Arial"/>
                <a:sym typeface="Arial"/>
              </a:rPr>
              <a: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9"/>
          <p:cNvSpPr txBox="1"/>
          <p:nvPr>
            <p:ph type="title"/>
          </p:nvPr>
        </p:nvSpPr>
        <p:spPr>
          <a:xfrm>
            <a:off x="0" y="0"/>
            <a:ext cx="911225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Formal Parameters</a:t>
            </a:r>
            <a:endParaRPr/>
          </a:p>
        </p:txBody>
      </p:sp>
      <p:sp>
        <p:nvSpPr>
          <p:cNvPr id="729" name="Google Shape;729;p99"/>
          <p:cNvSpPr txBox="1"/>
          <p:nvPr>
            <p:ph idx="1" type="body"/>
          </p:nvPr>
        </p:nvSpPr>
        <p:spPr>
          <a:xfrm>
            <a:off x="0" y="952500"/>
            <a:ext cx="9112250" cy="58801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Clr>
                <a:schemeClr val="dk2"/>
              </a:buClr>
              <a:buSzPts val="1680"/>
              <a:buFont typeface="Arial"/>
              <a:buNone/>
            </a:pPr>
            <a:r>
              <a:rPr b="0" i="0" lang="en-US" sz="2400" u="none" cap="none" strike="noStrike">
                <a:solidFill>
                  <a:srgbClr val="0070C0"/>
                </a:solidFill>
                <a:latin typeface="Arial"/>
                <a:ea typeface="Arial"/>
                <a:cs typeface="Arial"/>
                <a:sym typeface="Arial"/>
              </a:rPr>
              <a:t>/* function to add two integers */</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int sum(int a, int b)  	</a:t>
            </a:r>
            <a:r>
              <a:rPr b="0" i="0" lang="en-US" sz="2400" u="none" cap="none" strike="noStrike">
                <a:solidFill>
                  <a:srgbClr val="0070C0"/>
                </a:solidFill>
                <a:latin typeface="Arial"/>
                <a:ea typeface="Arial"/>
                <a:cs typeface="Arial"/>
                <a:sym typeface="Arial"/>
              </a:rPr>
              <a:t>// a &amp; b are formal parameters of sum()</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 ("value of a in sum() = %d\n",  a);</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printf ("value of b in sum() = %d\n",  b);</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   return a + b;</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a:t>
            </a:r>
            <a:endParaRPr/>
          </a:p>
          <a:p>
            <a:pPr indent="0" lvl="0" marL="228600" marR="0" rtl="0" algn="l">
              <a:spcBef>
                <a:spcPts val="480"/>
              </a:spcBef>
              <a:spcAft>
                <a:spcPts val="0"/>
              </a:spcAft>
              <a:buClr>
                <a:schemeClr val="dk2"/>
              </a:buClr>
              <a:buSzPts val="1680"/>
              <a:buFont typeface="Arial"/>
              <a:buNone/>
            </a:pPr>
            <a:r>
              <a:t/>
            </a:r>
            <a:endParaRPr b="0" i="0" sz="2400" u="none" cap="none" strike="noStrike">
              <a:solidFill>
                <a:schemeClr val="dk1"/>
              </a:solidFill>
              <a:latin typeface="Arial"/>
              <a:ea typeface="Arial"/>
              <a:cs typeface="Arial"/>
              <a:sym typeface="Arial"/>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Output-</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value of a in main() = 10</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value of a in sum() = 10</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value of b in sum() = 20</a:t>
            </a:r>
            <a:endParaRPr/>
          </a:p>
          <a:p>
            <a:pPr indent="0" lvl="0" marL="228600" marR="0" rtl="0" algn="l">
              <a:spcBef>
                <a:spcPts val="480"/>
              </a:spcBef>
              <a:spcAft>
                <a:spcPts val="0"/>
              </a:spcAft>
              <a:buClr>
                <a:schemeClr val="dk2"/>
              </a:buClr>
              <a:buSzPts val="1680"/>
              <a:buFont typeface="Arial"/>
              <a:buNone/>
            </a:pPr>
            <a:r>
              <a:rPr b="0" i="0" lang="en-US" sz="2400" u="none" cap="none" strike="noStrike">
                <a:solidFill>
                  <a:schemeClr val="dk1"/>
                </a:solidFill>
                <a:latin typeface="Arial"/>
                <a:ea typeface="Arial"/>
                <a:cs typeface="Arial"/>
                <a:sym typeface="Arial"/>
              </a:rPr>
              <a:t>value of c in main() = 30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 dads tie thin horizontal">
  <a:themeElements>
    <a:clrScheme name="">
      <a:dk1>
        <a:srgbClr val="000000"/>
      </a:dk1>
      <a:lt1>
        <a:srgbClr val="FFFFFF"/>
      </a:lt1>
      <a:dk2>
        <a:srgbClr val="003399"/>
      </a:dk2>
      <a:lt2>
        <a:srgbClr val="5490A8"/>
      </a:lt2>
      <a:accent1>
        <a:srgbClr val="99CCFF"/>
      </a:accent1>
      <a:accent2>
        <a:srgbClr val="3366CC"/>
      </a:accent2>
      <a:accent3>
        <a:srgbClr val="FFFFFF"/>
      </a:accent3>
      <a:accent4>
        <a:srgbClr val="000000"/>
      </a:accent4>
      <a:accent5>
        <a:srgbClr val="CAE2FF"/>
      </a:accent5>
      <a:accent6>
        <a:srgbClr val="2D5CB9"/>
      </a:accent6>
      <a:hlink>
        <a:srgbClr val="99CCFF"/>
      </a:hlink>
      <a:folHlink>
        <a:srgbClr val="E1E1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2017-10-06T04:37:22Z</dcterms:created>
</cp:coreProperties>
</file>