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3" r:id="rId8"/>
    <p:sldMasterId id="2147483655" r:id="rId9"/>
    <p:sldMasterId id="2147483657" r:id="rId10"/>
    <p:sldMasterId id="2147483659" r:id="rId11"/>
    <p:sldMasterId id="2147483661" r:id="rId12"/>
    <p:sldMasterId id="2147483663" r:id="rId13"/>
    <p:sldMasterId id="2147483665" r:id="rId14"/>
    <p:sldMasterId id="2147483667" r:id="rId15"/>
    <p:sldMasterId id="2147483669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hSRCMIC2mMfKzTGGoggDMWmrX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28BB4A-C8AA-463A-8B80-BF3703485CEE}">
  <a:tblStyle styleId="{6C28BB4A-C8AA-463A-8B80-BF3703485C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3.xml"/><Relationship Id="rId20" Type="http://schemas.openxmlformats.org/officeDocument/2006/relationships/slide" Target="slides/slide3.xml"/><Relationship Id="rId42" Type="http://schemas.openxmlformats.org/officeDocument/2006/relationships/slide" Target="slides/slide25.xml"/><Relationship Id="rId41" Type="http://schemas.openxmlformats.org/officeDocument/2006/relationships/slide" Target="slides/slide24.xml"/><Relationship Id="rId22" Type="http://schemas.openxmlformats.org/officeDocument/2006/relationships/slide" Target="slides/slide5.xml"/><Relationship Id="rId44" Type="http://schemas.openxmlformats.org/officeDocument/2006/relationships/slide" Target="slides/slide27.xml"/><Relationship Id="rId21" Type="http://schemas.openxmlformats.org/officeDocument/2006/relationships/slide" Target="slides/slide4.xml"/><Relationship Id="rId43" Type="http://schemas.openxmlformats.org/officeDocument/2006/relationships/slide" Target="slides/slide26.xml"/><Relationship Id="rId24" Type="http://schemas.openxmlformats.org/officeDocument/2006/relationships/slide" Target="slides/slide7.xml"/><Relationship Id="rId46" Type="http://schemas.openxmlformats.org/officeDocument/2006/relationships/slide" Target="slides/slide29.xml"/><Relationship Id="rId23" Type="http://schemas.openxmlformats.org/officeDocument/2006/relationships/slide" Target="slides/slide6.xml"/><Relationship Id="rId45" Type="http://schemas.openxmlformats.org/officeDocument/2006/relationships/slide" Target="slides/slide28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9.xml"/><Relationship Id="rId48" Type="http://customschemas.google.com/relationships/presentationmetadata" Target="metadata"/><Relationship Id="rId25" Type="http://schemas.openxmlformats.org/officeDocument/2006/relationships/slide" Target="slides/slide8.xml"/><Relationship Id="rId47" Type="http://schemas.openxmlformats.org/officeDocument/2006/relationships/slide" Target="slides/slide30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6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5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18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7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20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19.xml"/><Relationship Id="rId17" Type="http://schemas.openxmlformats.org/officeDocument/2006/relationships/notesMaster" Target="notesMasters/notesMaster1.xml"/><Relationship Id="rId39" Type="http://schemas.openxmlformats.org/officeDocument/2006/relationships/slide" Target="slides/slide22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21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1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0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1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1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2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3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1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1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6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7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5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8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:notes"/>
          <p:cNvSpPr/>
          <p:nvPr>
            <p:ph idx="2" type="sldImg"/>
          </p:nvPr>
        </p:nvSpPr>
        <p:spPr>
          <a:xfrm>
            <a:off x="1041400" y="762000"/>
            <a:ext cx="50800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9:notes"/>
          <p:cNvSpPr txBox="1"/>
          <p:nvPr>
            <p:ph idx="1" type="body"/>
          </p:nvPr>
        </p:nvSpPr>
        <p:spPr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9:notes"/>
          <p:cNvSpPr txBox="1"/>
          <p:nvPr/>
        </p:nvSpPr>
        <p:spPr>
          <a:xfrm>
            <a:off x="4038600" y="9753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IN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ctrTitle"/>
          </p:nvPr>
        </p:nvSpPr>
        <p:spPr>
          <a:xfrm>
            <a:off x="1173163" y="1341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1166813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 rot="5400000">
            <a:off x="2019300" y="-114300"/>
            <a:ext cx="53340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type="title"/>
          </p:nvPr>
        </p:nvSpPr>
        <p:spPr>
          <a:xfrm rot="5400000">
            <a:off x="4658519" y="2175669"/>
            <a:ext cx="6629400" cy="227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3"/>
          <p:cNvSpPr txBox="1"/>
          <p:nvPr>
            <p:ph idx="1" type="body"/>
          </p:nvPr>
        </p:nvSpPr>
        <p:spPr>
          <a:xfrm rot="5400000">
            <a:off x="26194" y="-26194"/>
            <a:ext cx="6629400" cy="6681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" type="body"/>
          </p:nvPr>
        </p:nvSpPr>
        <p:spPr>
          <a:xfrm>
            <a:off x="609600" y="1295400"/>
            <a:ext cx="4000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53" name="Google Shape;153;p39"/>
          <p:cNvSpPr txBox="1"/>
          <p:nvPr>
            <p:ph idx="2" type="body"/>
          </p:nvPr>
        </p:nvSpPr>
        <p:spPr>
          <a:xfrm>
            <a:off x="4762500" y="1295400"/>
            <a:ext cx="40005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83" name="Google Shape;183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4" name="Google Shape;184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66" name="Google Shape;266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3399"/>
              </a:buClr>
              <a:buSzPts val="224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-3175" y="2438400"/>
            <a:ext cx="9149557" cy="1105694"/>
            <a:chOff x="-2" y="1536"/>
            <a:chExt cx="5764" cy="697"/>
          </a:xfrm>
        </p:grpSpPr>
        <p:grpSp>
          <p:nvGrpSpPr>
            <p:cNvPr id="11" name="Google Shape;11;p31"/>
            <p:cNvGrpSpPr/>
            <p:nvPr/>
          </p:nvGrpSpPr>
          <p:grpSpPr>
            <a:xfrm flipH="1">
              <a:off x="-2" y="1562"/>
              <a:ext cx="5763" cy="671"/>
              <a:chOff x="-4" y="1562"/>
              <a:chExt cx="5763" cy="671"/>
            </a:xfrm>
          </p:grpSpPr>
          <p:sp>
            <p:nvSpPr>
              <p:cNvPr id="12" name="Google Shape;12;p31"/>
              <p:cNvSpPr/>
              <p:nvPr/>
            </p:nvSpPr>
            <p:spPr>
              <a:xfrm rot="-5400000">
                <a:off x="2557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31"/>
              <p:cNvSpPr/>
              <p:nvPr/>
            </p:nvSpPr>
            <p:spPr>
              <a:xfrm rot="-5400000">
                <a:off x="1322" y="1668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31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31"/>
              <p:cNvSpPr/>
              <p:nvPr/>
            </p:nvSpPr>
            <p:spPr>
              <a:xfrm rot="-5400000">
                <a:off x="-58" y="1786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3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31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31"/>
              <p:cNvSpPr/>
              <p:nvPr/>
            </p:nvSpPr>
            <p:spPr>
              <a:xfrm rot="-5400000">
                <a:off x="153" y="1759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31"/>
              <p:cNvSpPr/>
              <p:nvPr/>
            </p:nvSpPr>
            <p:spPr>
              <a:xfrm rot="-5400000">
                <a:off x="3178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3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31"/>
              <p:cNvSpPr/>
              <p:nvPr/>
            </p:nvSpPr>
            <p:spPr>
              <a:xfrm rot="-5400000">
                <a:off x="1827" y="1780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31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31"/>
              <p:cNvSpPr/>
              <p:nvPr/>
            </p:nvSpPr>
            <p:spPr>
              <a:xfrm rot="-5400000">
                <a:off x="2328" y="1695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31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31"/>
              <p:cNvSpPr/>
              <p:nvPr/>
            </p:nvSpPr>
            <p:spPr>
              <a:xfrm rot="-5400000">
                <a:off x="4044" y="1668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1"/>
              <p:cNvSpPr/>
              <p:nvPr/>
            </p:nvSpPr>
            <p:spPr>
              <a:xfrm rot="-5400000">
                <a:off x="4549" y="1764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31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31"/>
              <p:cNvSpPr/>
              <p:nvPr/>
            </p:nvSpPr>
            <p:spPr>
              <a:xfrm rot="-5400000">
                <a:off x="5050" y="1695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3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" name="Google Shape;31;p31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" name="Google Shape;33;p31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8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269" name="Google Shape;269;p48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48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48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48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p48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48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48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48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48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48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48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48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48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48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48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48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48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48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8" name="Google Shape;288;p48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8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50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298" name="Google Shape;298;p50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50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50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50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50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50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50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50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50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50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50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50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50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50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50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50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50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50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50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7" name="Google Shape;317;p50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0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52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326" name="Google Shape;326;p52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52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52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52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52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52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52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52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5" name="Google Shape;345;p52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52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3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46" name="Google Shape;46;p33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33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33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5" name="Google Shape;65;p33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3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33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35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76" name="Google Shape;76;p35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5" name="Google Shape;95;p35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5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6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99" name="Google Shape;99;p36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36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36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36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36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36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36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36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36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36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6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36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36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" name="Google Shape;118;p36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6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36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8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127" name="Google Shape;127;p38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38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38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38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38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38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38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38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38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38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38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38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6" name="Google Shape;146;p38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8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8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0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156" name="Google Shape;156;p40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40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40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40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40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40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40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40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40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40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40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40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40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40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40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40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40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5" name="Google Shape;175;p40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40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2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187" name="Google Shape;187;p42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42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42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42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42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42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42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6" name="Google Shape;206;p42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2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4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214" name="Google Shape;214;p44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44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4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46"/>
          <p:cNvGrpSpPr/>
          <p:nvPr/>
        </p:nvGrpSpPr>
        <p:grpSpPr>
          <a:xfrm flipH="1">
            <a:off x="0" y="779257"/>
            <a:ext cx="9144000" cy="261937"/>
            <a:chOff x="-2" y="1562"/>
            <a:chExt cx="5762" cy="638"/>
          </a:xfrm>
        </p:grpSpPr>
        <p:sp>
          <p:nvSpPr>
            <p:cNvPr id="240" name="Google Shape;240;p46"/>
            <p:cNvSpPr/>
            <p:nvPr/>
          </p:nvSpPr>
          <p:spPr>
            <a:xfrm rot="-5400000">
              <a:off x="2559" y="-991"/>
              <a:ext cx="623" cy="5745"/>
            </a:xfrm>
            <a:custGeom>
              <a:rect b="b" l="l" r="r" t="t"/>
              <a:pathLst>
                <a:path extrusionOk="0" h="720" w="1000">
                  <a:moveTo>
                    <a:pt x="0" y="0"/>
                  </a:moveTo>
                  <a:lnTo>
                    <a:pt x="0" y="720"/>
                  </a:lnTo>
                  <a:lnTo>
                    <a:pt x="1000" y="720"/>
                  </a:ln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46"/>
            <p:cNvSpPr/>
            <p:nvPr/>
          </p:nvSpPr>
          <p:spPr>
            <a:xfrm rot="-5400000">
              <a:off x="1329" y="1678"/>
              <a:ext cx="623" cy="40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46"/>
            <p:cNvSpPr/>
            <p:nvPr/>
          </p:nvSpPr>
          <p:spPr>
            <a:xfrm rot="-5400000">
              <a:off x="1000" y="1687"/>
              <a:ext cx="623" cy="387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46"/>
            <p:cNvSpPr/>
            <p:nvPr/>
          </p:nvSpPr>
          <p:spPr>
            <a:xfrm rot="-5400000">
              <a:off x="-57" y="1753"/>
              <a:ext cx="623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46"/>
            <p:cNvSpPr/>
            <p:nvPr/>
          </p:nvSpPr>
          <p:spPr>
            <a:xfrm rot="-5400000">
              <a:off x="699" y="1733"/>
              <a:ext cx="623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46"/>
            <p:cNvSpPr/>
            <p:nvPr/>
          </p:nvSpPr>
          <p:spPr>
            <a:xfrm rot="-5400000">
              <a:off x="477" y="1700"/>
              <a:ext cx="623" cy="362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46"/>
            <p:cNvSpPr/>
            <p:nvPr/>
          </p:nvSpPr>
          <p:spPr>
            <a:xfrm rot="-5400000">
              <a:off x="156" y="1727"/>
              <a:ext cx="630" cy="315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46"/>
            <p:cNvSpPr/>
            <p:nvPr/>
          </p:nvSpPr>
          <p:spPr>
            <a:xfrm rot="-5400000">
              <a:off x="3210" y="1664"/>
              <a:ext cx="626" cy="421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46"/>
            <p:cNvSpPr/>
            <p:nvPr/>
          </p:nvSpPr>
          <p:spPr>
            <a:xfrm rot="-5400000">
              <a:off x="2869" y="1664"/>
              <a:ext cx="626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46"/>
            <p:cNvSpPr/>
            <p:nvPr/>
          </p:nvSpPr>
          <p:spPr>
            <a:xfrm rot="-5400000">
              <a:off x="1794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46"/>
            <p:cNvSpPr/>
            <p:nvPr/>
          </p:nvSpPr>
          <p:spPr>
            <a:xfrm rot="-5400000">
              <a:off x="2550" y="1728"/>
              <a:ext cx="626" cy="294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520" y="317"/>
                    <a:pt x="624" y="272"/>
                  </a:cubicBezTo>
                  <a:lnTo>
                    <a:pt x="624" y="0"/>
                  </a:lnTo>
                  <a:cubicBezTo>
                    <a:pt x="240" y="42"/>
                    <a:pt x="130" y="0"/>
                    <a:pt x="0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46"/>
            <p:cNvSpPr/>
            <p:nvPr/>
          </p:nvSpPr>
          <p:spPr>
            <a:xfrm rot="-5400000">
              <a:off x="2293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46"/>
            <p:cNvSpPr/>
            <p:nvPr/>
          </p:nvSpPr>
          <p:spPr>
            <a:xfrm rot="-5400000">
              <a:off x="2042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46"/>
            <p:cNvSpPr/>
            <p:nvPr/>
          </p:nvSpPr>
          <p:spPr>
            <a:xfrm rot="-5400000">
              <a:off x="4093" y="1688"/>
              <a:ext cx="623" cy="386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432" y="224"/>
                    <a:pt x="520" y="317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46"/>
            <p:cNvSpPr/>
            <p:nvPr/>
          </p:nvSpPr>
          <p:spPr>
            <a:xfrm rot="-5400000">
              <a:off x="3770" y="1670"/>
              <a:ext cx="623" cy="422"/>
            </a:xfrm>
            <a:custGeom>
              <a:rect b="b" l="l" r="r" t="t"/>
              <a:pathLst>
                <a:path extrusionOk="0" h="317" w="624">
                  <a:moveTo>
                    <a:pt x="0" y="0"/>
                  </a:moveTo>
                  <a:lnTo>
                    <a:pt x="0" y="272"/>
                  </a:lnTo>
                  <a:cubicBezTo>
                    <a:pt x="104" y="317"/>
                    <a:pt x="432" y="240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46"/>
            <p:cNvSpPr/>
            <p:nvPr/>
          </p:nvSpPr>
          <p:spPr>
            <a:xfrm rot="-5400000">
              <a:off x="4548" y="1747"/>
              <a:ext cx="626" cy="255"/>
            </a:xfrm>
            <a:custGeom>
              <a:rect b="b" l="l" r="r" t="t"/>
              <a:pathLst>
                <a:path extrusionOk="0" h="370" w="624">
                  <a:moveTo>
                    <a:pt x="0" y="53"/>
                  </a:moveTo>
                  <a:lnTo>
                    <a:pt x="0" y="325"/>
                  </a:lnTo>
                  <a:cubicBezTo>
                    <a:pt x="104" y="370"/>
                    <a:pt x="520" y="370"/>
                    <a:pt x="624" y="325"/>
                  </a:cubicBezTo>
                  <a:lnTo>
                    <a:pt x="624" y="53"/>
                  </a:lnTo>
                  <a:cubicBezTo>
                    <a:pt x="584" y="0"/>
                    <a:pt x="488" y="8"/>
                    <a:pt x="384" y="8"/>
                  </a:cubicBezTo>
                  <a:cubicBezTo>
                    <a:pt x="280" y="8"/>
                    <a:pt x="80" y="44"/>
                    <a:pt x="0" y="5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46"/>
            <p:cNvSpPr/>
            <p:nvPr/>
          </p:nvSpPr>
          <p:spPr>
            <a:xfrm>
              <a:off x="5469" y="1562"/>
              <a:ext cx="291" cy="626"/>
            </a:xfrm>
            <a:custGeom>
              <a:rect b="b" l="l" r="r" t="t"/>
              <a:pathLst>
                <a:path extrusionOk="0" h="625" w="291">
                  <a:moveTo>
                    <a:pt x="0" y="624"/>
                  </a:moveTo>
                  <a:lnTo>
                    <a:pt x="291" y="625"/>
                  </a:lnTo>
                  <a:lnTo>
                    <a:pt x="291" y="6"/>
                  </a:lnTo>
                  <a:lnTo>
                    <a:pt x="0" y="0"/>
                  </a:lnTo>
                  <a:cubicBezTo>
                    <a:pt x="39" y="384"/>
                    <a:pt x="0" y="494"/>
                    <a:pt x="0" y="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46"/>
            <p:cNvSpPr/>
            <p:nvPr/>
          </p:nvSpPr>
          <p:spPr>
            <a:xfrm rot="-5400000">
              <a:off x="5047" y="1694"/>
              <a:ext cx="626" cy="361"/>
            </a:xfrm>
            <a:custGeom>
              <a:rect b="b" l="l" r="r" t="t"/>
              <a:pathLst>
                <a:path extrusionOk="0" h="272" w="624">
                  <a:moveTo>
                    <a:pt x="0" y="0"/>
                  </a:moveTo>
                  <a:cubicBezTo>
                    <a:pt x="0" y="0"/>
                    <a:pt x="0" y="272"/>
                    <a:pt x="0" y="272"/>
                  </a:cubicBezTo>
                  <a:cubicBezTo>
                    <a:pt x="96" y="240"/>
                    <a:pt x="136" y="240"/>
                    <a:pt x="240" y="240"/>
                  </a:cubicBezTo>
                  <a:cubicBezTo>
                    <a:pt x="344" y="240"/>
                    <a:pt x="528" y="272"/>
                    <a:pt x="624" y="272"/>
                  </a:cubicBez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46"/>
            <p:cNvSpPr/>
            <p:nvPr/>
          </p:nvSpPr>
          <p:spPr>
            <a:xfrm rot="-5400000">
              <a:off x="4796" y="1721"/>
              <a:ext cx="634" cy="316"/>
            </a:xfrm>
            <a:custGeom>
              <a:rect b="b" l="l" r="r" t="t"/>
              <a:pathLst>
                <a:path extrusionOk="0" h="362" w="632">
                  <a:moveTo>
                    <a:pt x="8" y="45"/>
                  </a:moveTo>
                  <a:lnTo>
                    <a:pt x="8" y="317"/>
                  </a:lnTo>
                  <a:cubicBezTo>
                    <a:pt x="48" y="362"/>
                    <a:pt x="144" y="317"/>
                    <a:pt x="248" y="317"/>
                  </a:cubicBezTo>
                  <a:cubicBezTo>
                    <a:pt x="352" y="317"/>
                    <a:pt x="568" y="362"/>
                    <a:pt x="632" y="317"/>
                  </a:cubicBezTo>
                  <a:lnTo>
                    <a:pt x="632" y="45"/>
                  </a:lnTo>
                  <a:cubicBezTo>
                    <a:pt x="544" y="0"/>
                    <a:pt x="208" y="45"/>
                    <a:pt x="104" y="45"/>
                  </a:cubicBezTo>
                  <a:cubicBezTo>
                    <a:pt x="0" y="45"/>
                    <a:pt x="28" y="45"/>
                    <a:pt x="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9" name="Google Shape;259;p46"/>
          <p:cNvSpPr txBox="1"/>
          <p:nvPr/>
        </p:nvSpPr>
        <p:spPr>
          <a:xfrm flipH="1" rot="10800000">
            <a:off x="0" y="685800"/>
            <a:ext cx="9144000" cy="163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99999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 flipH="1" rot="10800000">
            <a:off x="0" y="914400"/>
            <a:ext cx="9144000" cy="163512"/>
          </a:xfrm>
          <a:prstGeom prst="rect">
            <a:avLst/>
          </a:prstGeom>
          <a:gradFill>
            <a:gsLst>
              <a:gs pos="0">
                <a:srgbClr val="999999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6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"/>
          <p:cNvSpPr txBox="1"/>
          <p:nvPr>
            <p:ph type="ctrTitle"/>
          </p:nvPr>
        </p:nvSpPr>
        <p:spPr>
          <a:xfrm>
            <a:off x="620712" y="92075"/>
            <a:ext cx="7818437" cy="245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800"/>
              <a:buFont typeface="Times New Roman"/>
              <a:buNone/>
            </a:pPr>
            <a:r>
              <a:rPr b="1" i="1" lang="en-IN" sz="48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Declarations</a:t>
            </a:r>
            <a:endParaRPr/>
          </a:p>
        </p:txBody>
      </p:sp>
      <p:sp>
        <p:nvSpPr>
          <p:cNvPr id="422" name="Google Shape;422;p10"/>
          <p:cNvSpPr txBox="1"/>
          <p:nvPr/>
        </p:nvSpPr>
        <p:spPr>
          <a:xfrm>
            <a:off x="635000" y="1039812"/>
            <a:ext cx="7185025" cy="267811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char name[30];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	   int roll_number;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int total_marks;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char dob[10];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} a1, a2, a3;</a:t>
            </a:r>
            <a:endParaRPr/>
          </a:p>
        </p:txBody>
      </p:sp>
      <p:sp>
        <p:nvSpPr>
          <p:cNvPr id="423" name="Google Shape;423;p10"/>
          <p:cNvSpPr txBox="1"/>
          <p:nvPr/>
        </p:nvSpPr>
        <p:spPr>
          <a:xfrm>
            <a:off x="635000" y="3965575"/>
            <a:ext cx="7185025" cy="267652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char name[30];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	   int roll_number;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int total_marks;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char dob[10];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} a1, a2, a3;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variable Declarations</a:t>
            </a:r>
            <a:endParaRPr/>
          </a:p>
        </p:txBody>
      </p:sp>
      <p:graphicFrame>
        <p:nvGraphicFramePr>
          <p:cNvPr id="430" name="Google Shape;430;p11"/>
          <p:cNvGraphicFramePr/>
          <p:nvPr/>
        </p:nvGraphicFramePr>
        <p:xfrm>
          <a:off x="258762" y="1706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{6C28BB4A-C8AA-463A-8B80-BF3703485CEE}</a:tableStyleId>
              </a:tblPr>
              <a:tblGrid>
                <a:gridCol w="3856025"/>
                <a:gridCol w="2332025"/>
                <a:gridCol w="2316150"/>
              </a:tblGrid>
              <a:tr h="254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i="0" lang="en-IN" sz="2300" u="none" cap="none" strike="noStrike">
                          <a:solidFill>
                            <a:srgbClr val="264D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</a:t>
                      </a: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int id;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char name[32];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1" i="0" lang="en-IN" sz="23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Student </a:t>
                      </a:r>
                      <a:r>
                        <a:rPr b="1" i="0" lang="en-IN" sz="23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S1,S2,S3;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i="0" lang="en-IN" sz="2300" u="none" cap="none" strike="noStrike">
                          <a:solidFill>
                            <a:srgbClr val="264D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</a:t>
                      </a: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int id;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char name[32];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1" i="0" lang="en-IN" sz="23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S1,S2,S3;</a:t>
                      </a:r>
                      <a:endParaRPr b="1" i="0" sz="2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1" i="0" sz="2300" u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66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>
                          <a:solidFill>
                            <a:srgbClr val="0033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b="1" i="0" lang="en-IN" sz="23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int id;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300"/>
                        <a:buFont typeface="Arial"/>
                        <a:buNone/>
                      </a:pPr>
                      <a:r>
                        <a:rPr b="1" i="0" lang="en-IN" sz="2300" u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char name[32]; </a:t>
                      </a:r>
                      <a:r>
                        <a:rPr b="1" i="0" lang="en-IN" sz="23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}</a:t>
                      </a:r>
                      <a:r>
                        <a:rPr b="1" i="0" lang="en-IN" sz="23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S1,S2,S3;</a:t>
                      </a:r>
                      <a:endParaRPr b="1" i="0" sz="2300" u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Arial"/>
                        <a:buNone/>
                      </a:pPr>
                      <a:r>
                        <a:t/>
                      </a:r>
                      <a:endParaRPr b="1" i="0" sz="2300" u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Points</a:t>
            </a:r>
            <a:endParaRPr/>
          </a:p>
        </p:txBody>
      </p:sp>
      <p:sp>
        <p:nvSpPr>
          <p:cNvPr id="437" name="Google Shape;437;p12"/>
          <p:cNvSpPr txBox="1"/>
          <p:nvPr>
            <p:ph idx="1" type="body"/>
          </p:nvPr>
        </p:nvSpPr>
        <p:spPr>
          <a:xfrm>
            <a:off x="0" y="868362"/>
            <a:ext cx="9112250" cy="598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Char char="●"/>
            </a:pPr>
            <a:r>
              <a:rPr b="1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Note- The members of structure themselves are not variables. They do not occupy any memory until they are associated with the structure variables.</a:t>
            </a:r>
            <a:endParaRPr/>
          </a:p>
          <a:p>
            <a:pPr indent="-240665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t/>
            </a:r>
            <a:endParaRPr b="1" i="0" sz="2300" u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Char char="●"/>
            </a:pPr>
            <a:r>
              <a:rPr b="1" i="0" lang="en-IN" sz="23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When the compiler come across structure variable declaration statement, it reserves memory space for structure variables.</a:t>
            </a:r>
            <a:endParaRPr/>
          </a:p>
          <a:p>
            <a:pPr indent="-240665" lvl="0" marL="342900" marR="0" rtl="0" algn="l"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t/>
            </a:r>
            <a:endParaRPr b="1" i="0" sz="23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variable Declarations</a:t>
            </a:r>
            <a:endParaRPr/>
          </a:p>
        </p:txBody>
      </p:sp>
      <p:sp>
        <p:nvSpPr>
          <p:cNvPr id="444" name="Google Shape;444;p13"/>
          <p:cNvSpPr txBox="1"/>
          <p:nvPr>
            <p:ph idx="1" type="body"/>
          </p:nvPr>
        </p:nvSpPr>
        <p:spPr>
          <a:xfrm>
            <a:off x="220662" y="930275"/>
            <a:ext cx="8875712" cy="5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 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int 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char name[32];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   };       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until now no memory allocation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struct student S1,S2,S3; 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/*now memory is reserved for variables*/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400"/>
              <a:buFont typeface="Arial"/>
              <a:buNone/>
            </a:pPr>
            <a:r>
              <a:rPr b="0" i="0" lang="en-IN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Initialization</a:t>
            </a:r>
            <a:endParaRPr/>
          </a:p>
        </p:txBody>
      </p:sp>
      <p:sp>
        <p:nvSpPr>
          <p:cNvPr id="451" name="Google Shape;451;p14"/>
          <p:cNvSpPr txBox="1"/>
          <p:nvPr>
            <p:ph idx="1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 language does not permit initialization of individual structure members within the template.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Point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x = 0;  </a:t>
            </a:r>
            <a:r>
              <a:rPr b="0" i="0" lang="en-IN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COMPILER ERROR:  cannot initialize members here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y = 0;  </a:t>
            </a:r>
            <a:r>
              <a:rPr b="0" i="0" lang="en-IN" sz="22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COMPILER ERROR:  cannot initialize members here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initialization must be done only in the declaration of structure variables.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primary variables and arrays, structure variables can also be initialized where they are declared. The format used is quite similar to that used to initiate arrays.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char name[20];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roll;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float marks;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std1 = { "Pritesh",67,78.3 };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Initialization</a:t>
            </a:r>
            <a:endParaRPr/>
          </a:p>
        </p:txBody>
      </p:sp>
      <p:sp>
        <p:nvSpPr>
          <p:cNvPr id="458" name="Google Shape;458;p15"/>
          <p:cNvSpPr txBox="1"/>
          <p:nvPr>
            <p:ph idx="1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char name[20];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roll;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float marks;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std1 = { "Pritesh",67,78.3 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1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order of values enclosed in braces must match the order of members in structure definition.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6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Initialization</a:t>
            </a:r>
            <a:endParaRPr/>
          </a:p>
        </p:txBody>
      </p:sp>
      <p:sp>
        <p:nvSpPr>
          <p:cNvPr id="465" name="Google Shape;465;p16"/>
          <p:cNvSpPr txBox="1"/>
          <p:nvPr>
            <p:ph idx="1" type="body"/>
          </p:nvPr>
        </p:nvSpPr>
        <p:spPr>
          <a:xfrm>
            <a:off x="188912" y="993775"/>
            <a:ext cx="8574087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and Initializing Multiple Variables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book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char name[10] 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float price 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 pages 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 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book b1 = { "Basic", 130.00, 550 } ;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struct book b2 = { "Physics", 150.80, 800 } 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1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There is one-to-one correspondence between the members and their initializing values.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7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Initialization</a:t>
            </a:r>
            <a:endParaRPr/>
          </a:p>
        </p:txBody>
      </p:sp>
      <p:sp>
        <p:nvSpPr>
          <p:cNvPr id="471" name="Google Shape;471;p17"/>
          <p:cNvSpPr txBox="1"/>
          <p:nvPr>
            <p:ph idx="1" type="body"/>
          </p:nvPr>
        </p:nvSpPr>
        <p:spPr>
          <a:xfrm>
            <a:off x="188912" y="993775"/>
            <a:ext cx="8574087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Initializing inside main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mark1;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mark2;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mark3;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 s1 = {89,54,65};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- - - --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- - - --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Initialization</a:t>
            </a:r>
            <a:endParaRPr/>
          </a:p>
        </p:txBody>
      </p:sp>
      <p:sp>
        <p:nvSpPr>
          <p:cNvPr id="477" name="Google Shape;477;p18"/>
          <p:cNvSpPr txBox="1"/>
          <p:nvPr>
            <p:ph idx="1" type="body"/>
          </p:nvPr>
        </p:nvSpPr>
        <p:spPr>
          <a:xfrm>
            <a:off x="188912" y="993775"/>
            <a:ext cx="8574087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Initialization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mark1;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mark2;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mark3;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sub1={67};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Though there are three members of structure, only one is initialized , Then remaining two members are initialized with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1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uninitialized members should be only at the end of the list.</a:t>
            </a:r>
            <a:endParaRPr/>
          </a:p>
        </p:txBody>
      </p:sp>
      <p:graphicFrame>
        <p:nvGraphicFramePr>
          <p:cNvPr id="478" name="Google Shape;478;p18"/>
          <p:cNvGraphicFramePr/>
          <p:nvPr/>
        </p:nvGraphicFramePr>
        <p:xfrm>
          <a:off x="3400425" y="18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{6C28BB4A-C8AA-463A-8B80-BF3703485CEE}</a:tableStyleId>
              </a:tblPr>
              <a:tblGrid>
                <a:gridCol w="2681275"/>
                <a:gridCol w="268127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value if not initialized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 and string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IN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‘\0’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9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Structure Members</a:t>
            </a:r>
            <a:endParaRPr/>
          </a:p>
        </p:txBody>
      </p:sp>
      <p:sp>
        <p:nvSpPr>
          <p:cNvPr id="484" name="Google Shape;484;p19"/>
          <p:cNvSpPr txBox="1"/>
          <p:nvPr>
            <p:ph idx="1" type="body"/>
          </p:nvPr>
        </p:nvSpPr>
        <p:spPr>
          <a:xfrm>
            <a:off x="0" y="962025"/>
            <a:ext cx="911225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members of a structure are processed individually, as separate entities.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access any member of a structure, we use the 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access operator ‘.’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also known as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‘dot operator’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structure member can be accessed by writing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StructureVariable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StructureV</a:t>
            </a:r>
            <a:r>
              <a:rPr b="0" i="1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ariable</a:t>
            </a:r>
            <a:r>
              <a:rPr b="0" i="1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the name of a </a:t>
            </a:r>
            <a:r>
              <a:rPr b="0" i="1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structure-type </a:t>
            </a:r>
            <a:r>
              <a:rPr b="0" i="0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b="0" i="1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the</a:t>
            </a:r>
            <a:r>
              <a:rPr b="0" i="1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name of a member </a:t>
            </a:r>
            <a:r>
              <a:rPr b="0" i="0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within the structure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Use Structures</a:t>
            </a:r>
            <a:endParaRPr/>
          </a:p>
        </p:txBody>
      </p:sp>
      <p:sp>
        <p:nvSpPr>
          <p:cNvPr id="362" name="Google Shape;362;p2"/>
          <p:cNvSpPr txBox="1"/>
          <p:nvPr>
            <p:ph idx="1" type="body"/>
          </p:nvPr>
        </p:nvSpPr>
        <p:spPr>
          <a:xfrm>
            <a:off x="0" y="914400"/>
            <a:ext cx="9064625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Char char="●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seen earlier how </a:t>
            </a:r>
            <a:r>
              <a:rPr b="0" i="0" lang="en-I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ordinary variables can hold one piece of information </a:t>
            </a: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I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arrays can hold a number of pieces of information of the same data type</a:t>
            </a: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Char char="●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two data types can handle a great variety of situations. But quite often we deal with entities that are collection of dissimilar data types.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Char char="●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suppose you want to store data about a book. You might want to store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name (a string),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price (a float) and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pages in it (an int).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data about say 3 such books is to be stored, then we can follow </a:t>
            </a:r>
            <a:r>
              <a:rPr b="1" i="0" lang="en-I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approaches: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(a) Construct individual arrays, one for storing names, another for storing prices and still another for storing number of pages.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None/>
            </a:pPr>
            <a:r>
              <a:rPr b="0" i="0" lang="en-I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(b) Use a structure variable.</a:t>
            </a:r>
            <a:endParaRPr/>
          </a:p>
          <a:p>
            <a:pPr indent="-249555" lvl="0" marL="342900" marR="0" rtl="0" algn="l">
              <a:spcBef>
                <a:spcPts val="420"/>
              </a:spcBef>
              <a:spcAft>
                <a:spcPts val="0"/>
              </a:spcAft>
              <a:buClr>
                <a:srgbClr val="003399"/>
              </a:buClr>
              <a:buSzPts val="1470"/>
              <a:buFont typeface="Arial"/>
              <a:buNone/>
            </a:pPr>
            <a:r>
              <a:t/>
            </a:r>
            <a:endParaRPr b="0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Structure Members</a:t>
            </a:r>
            <a:endParaRPr/>
          </a:p>
        </p:txBody>
      </p:sp>
      <p:sp>
        <p:nvSpPr>
          <p:cNvPr id="490" name="Google Shape;490;p20"/>
          <p:cNvSpPr txBox="1"/>
          <p:nvPr>
            <p:ph idx="1" type="body"/>
          </p:nvPr>
        </p:nvSpPr>
        <p:spPr>
          <a:xfrm>
            <a:off x="0" y="962025"/>
            <a:ext cx="911225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int 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char name[32];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}S1,S2,S3;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S1.id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=1234;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S1.name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“C Programming”;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scanf (“%d %s”, &amp;S2.id, S2.name);</a:t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496" name="Google Shape;496;p21"/>
          <p:cNvSpPr txBox="1"/>
          <p:nvPr>
            <p:ph idx="1" type="body"/>
          </p:nvPr>
        </p:nvSpPr>
        <p:spPr>
          <a:xfrm>
            <a:off x="0" y="962025"/>
            <a:ext cx="911225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Point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x, 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                    // structure template or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struct Point p1; // structure variable declaration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p1.x = 20;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Accesing members of point p1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p1.y= 1;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printf ("x = %d, y = %d", 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p1.x, p1.y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Complex number addition</a:t>
            </a:r>
            <a:endParaRPr/>
          </a:p>
        </p:txBody>
      </p:sp>
      <p:sp>
        <p:nvSpPr>
          <p:cNvPr id="502" name="Google Shape;502;p22"/>
          <p:cNvSpPr txBox="1"/>
          <p:nvPr>
            <p:ph idx="1" type="body"/>
          </p:nvPr>
        </p:nvSpPr>
        <p:spPr>
          <a:xfrm>
            <a:off x="0" y="977900"/>
            <a:ext cx="8763000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struct complex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float real;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float cmplex;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 a, b, c;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scanf (“%f %f”, &amp;a.real, &amp;a.cmplex);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scanf (“%f %f”, &amp;b.real, &amp;b.cmplex);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c.real = a.real + b.real;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c.cmplex = a.cmplex + b.cmplex;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printf (“\n %f + %f ”, c.real, c.cmplex);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within Structure : Nested Structure</a:t>
            </a:r>
            <a:endParaRPr/>
          </a:p>
        </p:txBody>
      </p:sp>
      <p:sp>
        <p:nvSpPr>
          <p:cNvPr id="508" name="Google Shape;508;p23"/>
          <p:cNvSpPr txBox="1"/>
          <p:nvPr>
            <p:ph idx="1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written inside another structure is called as nesting of two structures.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Structures are allowed in C Programming Language.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write one structure inside another structure as 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of another structure.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within Structure : Nested Structure</a:t>
            </a:r>
            <a:endParaRPr/>
          </a:p>
        </p:txBody>
      </p:sp>
      <p:sp>
        <p:nvSpPr>
          <p:cNvPr id="514" name="Google Shape;514;p24"/>
          <p:cNvSpPr txBox="1"/>
          <p:nvPr>
            <p:ph idx="4294967295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Way1: Declare two separate structures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date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month;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year;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Employee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 ename[20];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ssn;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float salary;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date doj;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0325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Nested Elements 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members are accessed using dot operator.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‘date‘ structure is nested within Employee Structure.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of the ‘date‘ can be accessed using ’Employee’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 &amp; doj are two structure names (Variables)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Nested Members :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Month Field : emp1.doj.month Accessing day Field : emp1.doj.day Accessing year Field : emp1.doj.year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within Structure : Nested Structure</a:t>
            </a:r>
            <a:endParaRPr/>
          </a:p>
        </p:txBody>
      </p:sp>
      <p:sp>
        <p:nvSpPr>
          <p:cNvPr id="520" name="Google Shape;520;p25"/>
          <p:cNvSpPr txBox="1"/>
          <p:nvPr>
            <p:ph idx="4294967295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Way1: Declare two separate structures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date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month;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year;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Employee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 ename[20];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ssn;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float salary;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date doj;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Nested Members 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inner-most member in a nested structure can be accessed by chaining all the concerned structure variables (</a:t>
            </a:r>
            <a:r>
              <a:rPr b="1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outer-most to inner-most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with the member using dot operator.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month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emp1.doj.month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day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emp1.doj.day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year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emp1.doj.year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within Structure : Nested Structure</a:t>
            </a:r>
            <a:endParaRPr/>
          </a:p>
        </p:txBody>
      </p:sp>
      <p:sp>
        <p:nvSpPr>
          <p:cNvPr id="526" name="Google Shape;526;p26"/>
          <p:cNvSpPr txBox="1"/>
          <p:nvPr>
            <p:ph idx="4294967295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 2 : Declare Embedded structures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 ename[20];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ssn;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float salary;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date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int day; </a:t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int month;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int year;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} doj;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}emp1;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Nested Members 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inner-most member in a nested structure can be accessed by chaining all the concerned structure variables (</a:t>
            </a:r>
            <a:r>
              <a:rPr b="1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outer-most to inner-most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with the member using dot operator.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month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emp1.doj.month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day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emp1.doj.day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year Member :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emp1.doj.year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3600"/>
              <a:buFont typeface="Times New Roman"/>
              <a:buNone/>
            </a:pPr>
            <a:r>
              <a:rPr b="1" i="1" lang="en-IN" sz="36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Structure: Example</a:t>
            </a:r>
            <a:endParaRPr/>
          </a:p>
        </p:txBody>
      </p:sp>
      <p:sp>
        <p:nvSpPr>
          <p:cNvPr id="533" name="Google Shape;533;p27"/>
          <p:cNvSpPr txBox="1"/>
          <p:nvPr>
            <p:ph idx="4294967295" type="body"/>
          </p:nvPr>
        </p:nvSpPr>
        <p:spPr>
          <a:xfrm>
            <a:off x="0" y="993775"/>
            <a:ext cx="911225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char ename[20];</a:t>
            </a:r>
            <a:endParaRPr b="0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ssn;</a:t>
            </a:r>
            <a:endParaRPr b="0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float salary;</a:t>
            </a:r>
            <a:endParaRPr b="0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int day;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int month;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int year;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} doj;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emp = {  "Pritesh",  1000,  1000.50 , </a:t>
            </a:r>
            <a:r>
              <a:rPr b="0" i="0" lang="en-I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22,6,1990 }  </a:t>
            </a: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Employee Name   : %s", </a:t>
            </a: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emp.ename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Employee SSN    : %d", </a:t>
            </a: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emp.ssn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Employee Salary : %f", </a:t>
            </a:r>
            <a:r>
              <a:rPr b="0" i="0" lang="en-I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emp.salary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printf("\n Employee DOJ:  %d/ %d/ %d",  </a:t>
            </a:r>
            <a:r>
              <a:rPr b="0" i="0" lang="en-IN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emp.doj.day,   emp.doj.month,  emp.doj.year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Structures</a:t>
            </a:r>
            <a:endParaRPr/>
          </a:p>
        </p:txBody>
      </p:sp>
      <p:sp>
        <p:nvSpPr>
          <p:cNvPr id="539" name="Google Shape;539;p28"/>
          <p:cNvSpPr txBox="1"/>
          <p:nvPr>
            <p:ph idx="1" type="body"/>
          </p:nvPr>
        </p:nvSpPr>
        <p:spPr>
          <a:xfrm>
            <a:off x="63500" y="977900"/>
            <a:ext cx="8763000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is used to store the information of one particular object but if we need to store such 100 objects then Array of Structure is used.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element of the array represents a structure variable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 structure has been defined, we can declare an array of structures.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student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char name[20];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roll;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float marks;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of Structures</a:t>
            </a:r>
            <a:endParaRPr/>
          </a:p>
        </p:txBody>
      </p:sp>
      <p:sp>
        <p:nvSpPr>
          <p:cNvPr id="545" name="Google Shape;545;p29"/>
          <p:cNvSpPr txBox="1"/>
          <p:nvPr>
            <p:ph idx="1" type="body"/>
          </p:nvPr>
        </p:nvSpPr>
        <p:spPr>
          <a:xfrm>
            <a:off x="63500" y="977900"/>
            <a:ext cx="8763000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 student class[50];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defines an array called </a:t>
            </a:r>
            <a:r>
              <a:rPr b="1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that consists of </a:t>
            </a:r>
            <a:r>
              <a:rPr b="1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50 elements</a:t>
            </a:r>
            <a:r>
              <a:rPr b="0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 Each element is of type </a:t>
            </a:r>
            <a:r>
              <a:rPr b="1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struct student.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Each element has three members.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The individual members can be accessed as: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class[0].name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class[0].roll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class[0].marks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………..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class[49].name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class[49].roll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rPr b="0" i="0" lang="en-IN" sz="23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class[49].marks</a:t>
            </a:r>
            <a:endParaRPr/>
          </a:p>
          <a:p>
            <a:pPr indent="-240665" lvl="0" marL="342900" marR="0" rtl="0" algn="l">
              <a:spcBef>
                <a:spcPts val="460"/>
              </a:spcBef>
              <a:spcAft>
                <a:spcPts val="0"/>
              </a:spcAft>
              <a:buClr>
                <a:srgbClr val="003399"/>
              </a:buClr>
              <a:buSzPts val="1610"/>
              <a:buFont typeface="Arial"/>
              <a:buNone/>
            </a:pPr>
            <a:r>
              <a:t/>
            </a:r>
            <a:endParaRPr b="0" i="0" sz="2300" u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Structure?</a:t>
            </a:r>
            <a:endParaRPr/>
          </a:p>
        </p:txBody>
      </p:sp>
      <p:sp>
        <p:nvSpPr>
          <p:cNvPr id="369" name="Google Shape;369;p3"/>
          <p:cNvSpPr txBox="1"/>
          <p:nvPr>
            <p:ph idx="1" type="body"/>
          </p:nvPr>
        </p:nvSpPr>
        <p:spPr>
          <a:xfrm>
            <a:off x="0" y="1009650"/>
            <a:ext cx="9112250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allow to define type of variables that can hold several data items of the same kind. </a:t>
            </a:r>
            <a:endParaRPr/>
          </a:p>
          <a:p>
            <a:pPr indent="-23622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 structure is another user defined data type available in C that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allows to combine data items of different kinds.</a:t>
            </a:r>
            <a:endParaRPr/>
          </a:p>
          <a:p>
            <a:pPr indent="-23622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is a </a:t>
            </a:r>
            <a:r>
              <a:rPr b="1" i="0" lang="en-I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different types of variables under single name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3622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convenient tool for handling a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of logically related data items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– Examples: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	    • Student name, roll number and marks.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551" name="Google Shape;551;p30"/>
          <p:cNvSpPr txBox="1"/>
          <p:nvPr>
            <p:ph idx="1" type="body"/>
          </p:nvPr>
        </p:nvSpPr>
        <p:spPr>
          <a:xfrm>
            <a:off x="63500" y="977900"/>
            <a:ext cx="8763000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Point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int x, y;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struct Point arr[10]; // Create an array of structures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arr[0].x = 10;  //   Access array members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arr[0].y = 20;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printf("%d %d", arr[0].x, arr[0].y);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Structure</a:t>
            </a:r>
            <a:endParaRPr/>
          </a:p>
        </p:txBody>
      </p:sp>
      <p:sp>
        <p:nvSpPr>
          <p:cNvPr id="375" name="Google Shape;375;p4"/>
          <p:cNvSpPr txBox="1"/>
          <p:nvPr>
            <p:ph idx="1" type="body"/>
          </p:nvPr>
        </p:nvSpPr>
        <p:spPr>
          <a:xfrm>
            <a:off x="0" y="993775"/>
            <a:ext cx="8763000" cy="563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define a structure, you must use the 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statement.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 statement defines a new data type, with more than one member.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format of the struct statement is as follows −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– </a:t>
            </a:r>
            <a:r>
              <a:rPr b="1" i="1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required keyword.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– </a:t>
            </a:r>
            <a:r>
              <a:rPr b="1" i="0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name of the structure.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–</a:t>
            </a:r>
            <a:r>
              <a:rPr b="0" i="0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member 1, member 2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 are individual member 	  	   declarations.</a:t>
            </a:r>
            <a:endParaRPr/>
          </a:p>
        </p:txBody>
      </p:sp>
      <p:sp>
        <p:nvSpPr>
          <p:cNvPr id="376" name="Google Shape;376;p4"/>
          <p:cNvSpPr txBox="1"/>
          <p:nvPr/>
        </p:nvSpPr>
        <p:spPr>
          <a:xfrm>
            <a:off x="1554162" y="2693987"/>
            <a:ext cx="5592762" cy="249237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struct tag_name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data _type member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data _type member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data _type member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Arial"/>
              <a:buNone/>
            </a:pPr>
            <a:r>
              <a:rPr b="1" i="0" lang="en-IN" sz="2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     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/>
          </a:p>
        </p:txBody>
      </p:sp>
      <p:sp>
        <p:nvSpPr>
          <p:cNvPr id="383" name="Google Shape;383;p5"/>
          <p:cNvSpPr txBox="1"/>
          <p:nvPr>
            <p:ph idx="1" type="body"/>
          </p:nvPr>
        </p:nvSpPr>
        <p:spPr>
          <a:xfrm>
            <a:off x="0" y="977900"/>
            <a:ext cx="9112250" cy="5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individual structure elements (logically related data items) are called </a:t>
            </a:r>
            <a:r>
              <a:rPr b="0" i="1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b="0" i="1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individual members can be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ordinary variables, pointers, arrays, or other structures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– </a:t>
            </a:r>
            <a:r>
              <a:rPr b="0" i="0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member names within a particular structure must be distinct from one another.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		– A member name can be the same as the name of a 	 variable defined outside of the structure.</a:t>
            </a:r>
            <a:endParaRPr/>
          </a:p>
          <a:p>
            <a:pPr indent="-23622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0" i="0" sz="24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structure</a:t>
            </a:r>
            <a:endParaRPr/>
          </a:p>
        </p:txBody>
      </p:sp>
      <p:sp>
        <p:nvSpPr>
          <p:cNvPr id="389" name="Google Shape;389;p6"/>
          <p:cNvSpPr txBox="1"/>
          <p:nvPr>
            <p:ph idx="1" type="body"/>
          </p:nvPr>
        </p:nvSpPr>
        <p:spPr>
          <a:xfrm>
            <a:off x="0" y="962025"/>
            <a:ext cx="9112250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structure definition: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structure is named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(i.e., the tag is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account). 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four members: an integer quantity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(acct_no), 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single character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(acct_type), 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80-element character array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(name [80]),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 floating-point quantity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(balance). </a:t>
            </a:r>
            <a:endParaRPr/>
          </a:p>
        </p:txBody>
      </p:sp>
      <p:sp>
        <p:nvSpPr>
          <p:cNvPr id="390" name="Google Shape;390;p6"/>
          <p:cNvSpPr txBox="1"/>
          <p:nvPr/>
        </p:nvSpPr>
        <p:spPr>
          <a:xfrm>
            <a:off x="571500" y="1512887"/>
            <a:ext cx="7185025" cy="267811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struct account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int acct_no;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char acct_type;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char name[80];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float balance;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673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2673"/>
                </a:solidFill>
                <a:latin typeface="Arial"/>
                <a:ea typeface="Arial"/>
                <a:cs typeface="Arial"/>
                <a:sym typeface="Arial"/>
              </a:rPr>
              <a:t>                           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 structure</a:t>
            </a:r>
            <a:endParaRPr/>
          </a:p>
        </p:txBody>
      </p:sp>
      <p:sp>
        <p:nvSpPr>
          <p:cNvPr id="396" name="Google Shape;396;p7"/>
          <p:cNvSpPr txBox="1"/>
          <p:nvPr>
            <p:ph idx="1" type="body"/>
          </p:nvPr>
        </p:nvSpPr>
        <p:spPr>
          <a:xfrm>
            <a:off x="0" y="962025"/>
            <a:ext cx="9112250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1" i="0" lang="en-IN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Note- The above definition has not declared any variables. It simply describes a format called template to represent information.</a:t>
            </a:r>
            <a:endParaRPr/>
          </a:p>
        </p:txBody>
      </p:sp>
      <p:pic>
        <p:nvPicPr>
          <p:cNvPr id="397" name="Google Shape;3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737" y="2044700"/>
            <a:ext cx="4211637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structure variable</a:t>
            </a:r>
            <a:endParaRPr/>
          </a:p>
        </p:txBody>
      </p:sp>
      <p:sp>
        <p:nvSpPr>
          <p:cNvPr id="404" name="Google Shape;404;p8"/>
          <p:cNvSpPr txBox="1"/>
          <p:nvPr>
            <p:ph idx="1" type="body"/>
          </p:nvPr>
        </p:nvSpPr>
        <p:spPr>
          <a:xfrm>
            <a:off x="0" y="962025"/>
            <a:ext cx="9112250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 structure has been defined, the individual </a:t>
            </a: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structure-type variables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declared as: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1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1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new data-type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declares a1, a2, a3 as variables of type struct account.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one these variables has four members as specified by the template.</a:t>
            </a:r>
            <a:endParaRPr/>
          </a:p>
        </p:txBody>
      </p:sp>
      <p:sp>
        <p:nvSpPr>
          <p:cNvPr id="405" name="Google Shape;405;p8"/>
          <p:cNvSpPr txBox="1"/>
          <p:nvPr/>
        </p:nvSpPr>
        <p:spPr>
          <a:xfrm>
            <a:off x="600075" y="3708400"/>
            <a:ext cx="7185025" cy="522287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struct account a1, a2, a3;</a:t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 rot="5400000">
            <a:off x="2125662" y="3506787"/>
            <a:ext cx="482600" cy="1930400"/>
          </a:xfrm>
          <a:prstGeom prst="rightBrace">
            <a:avLst>
              <a:gd fmla="val 45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8"/>
          <p:cNvSpPr txBox="1"/>
          <p:nvPr/>
        </p:nvSpPr>
        <p:spPr>
          <a:xfrm>
            <a:off x="950912" y="2052637"/>
            <a:ext cx="7185025" cy="522287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struct tag_name var_1, var_2, …, var_n;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>
            <p:ph type="title"/>
          </p:nvPr>
        </p:nvSpPr>
        <p:spPr>
          <a:xfrm>
            <a:off x="0" y="0"/>
            <a:ext cx="91122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400"/>
              <a:buFont typeface="Times New Roman"/>
              <a:buNone/>
            </a:pPr>
            <a:r>
              <a:rPr b="1" i="1" lang="en-IN" sz="4400" u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Compact Form</a:t>
            </a:r>
            <a:endParaRPr/>
          </a:p>
        </p:txBody>
      </p:sp>
      <p:sp>
        <p:nvSpPr>
          <p:cNvPr id="414" name="Google Shape;414;p9"/>
          <p:cNvSpPr txBox="1"/>
          <p:nvPr>
            <p:ph idx="1" type="body"/>
          </p:nvPr>
        </p:nvSpPr>
        <p:spPr>
          <a:xfrm>
            <a:off x="0" y="868362"/>
            <a:ext cx="9112250" cy="598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possible to combine the declaration of the structure with that of the structure variables:</a:t>
            </a:r>
            <a:endParaRPr/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1680"/>
              <a:buFont typeface="Arial"/>
              <a:buChar char="●"/>
            </a:pP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form, “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is </a:t>
            </a:r>
            <a:r>
              <a:rPr b="0" i="0" lang="en-IN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b="0" i="0" lang="en-IN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15" name="Google Shape;415;p9"/>
          <p:cNvSpPr txBox="1"/>
          <p:nvPr/>
        </p:nvSpPr>
        <p:spPr>
          <a:xfrm>
            <a:off x="571500" y="2352675"/>
            <a:ext cx="7185025" cy="2678112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tag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member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member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member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r>
              <a:rPr b="1" i="0" lang="en-IN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var_1, var_2,…, var_n;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1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5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9_my dads tie thin horizontal">
  <a:themeElements>
    <a:clrScheme name="">
      <a:dk1>
        <a:srgbClr val="000000"/>
      </a:dk1>
      <a:lt1>
        <a:srgbClr val="FFFFFF"/>
      </a:lt1>
      <a:dk2>
        <a:srgbClr val="003399"/>
      </a:dk2>
      <a:lt2>
        <a:srgbClr val="5490A8"/>
      </a:lt2>
      <a:accent1>
        <a:srgbClr val="99CCFF"/>
      </a:accent1>
      <a:accent2>
        <a:srgbClr val="3366CC"/>
      </a:accent2>
      <a:accent3>
        <a:srgbClr val="FFFFFF"/>
      </a:accent3>
      <a:accent4>
        <a:srgbClr val="000000"/>
      </a:accent4>
      <a:accent5>
        <a:srgbClr val="CAE2FF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2017-11-09T14:38:39Z</dcterms:created>
  <dc:creator>lenovo</dc:creator>
</cp:coreProperties>
</file>