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2" r:id="rId2"/>
    <p:sldId id="303" r:id="rId3"/>
    <p:sldId id="304" r:id="rId4"/>
    <p:sldId id="311" r:id="rId5"/>
    <p:sldId id="305" r:id="rId6"/>
    <p:sldId id="306" r:id="rId7"/>
    <p:sldId id="312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2315-47FB-4EDD-A3EF-0A305B0D4958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4FFA2-A5CF-488F-A10D-EC83983AC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>
            <a:extLst>
              <a:ext uri="{FF2B5EF4-FFF2-40B4-BE49-F238E27FC236}">
                <a16:creationId xmlns:a16="http://schemas.microsoft.com/office/drawing/2014/main" id="{2C8214B2-6CF5-4058-BAD1-BD7BA5FC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79F66F50-F747-47E6-818D-1829C4EF7ADF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1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71683" name="Slide Image Placeholder 1">
            <a:extLst>
              <a:ext uri="{FF2B5EF4-FFF2-40B4-BE49-F238E27FC236}">
                <a16:creationId xmlns:a16="http://schemas.microsoft.com/office/drawing/2014/main" id="{35903AF1-BDCA-4714-919E-35ED745F09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71684" name="Notes Placeholder 2">
            <a:extLst>
              <a:ext uri="{FF2B5EF4-FFF2-40B4-BE49-F238E27FC236}">
                <a16:creationId xmlns:a16="http://schemas.microsoft.com/office/drawing/2014/main" id="{2C89AF3B-B72E-4346-A400-2796FCDE3934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>
            <a:extLst>
              <a:ext uri="{FF2B5EF4-FFF2-40B4-BE49-F238E27FC236}">
                <a16:creationId xmlns:a16="http://schemas.microsoft.com/office/drawing/2014/main" id="{86C249C8-0215-4C9A-9021-69B4C91B0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23439F0F-BB03-46CC-BC3B-2E90BE4F99D7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2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73731" name="Slide Image Placeholder 1">
            <a:extLst>
              <a:ext uri="{FF2B5EF4-FFF2-40B4-BE49-F238E27FC236}">
                <a16:creationId xmlns:a16="http://schemas.microsoft.com/office/drawing/2014/main" id="{CF43F5AF-8AC4-494A-9E25-0582B9233E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73732" name="Notes Placeholder 2">
            <a:extLst>
              <a:ext uri="{FF2B5EF4-FFF2-40B4-BE49-F238E27FC236}">
                <a16:creationId xmlns:a16="http://schemas.microsoft.com/office/drawing/2014/main" id="{539FC58C-42E5-4FCD-81D0-F6ADE017FD9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28C976F5-73E9-44A7-93F8-8754DF0D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9951207F-9A15-474E-89F1-5C38ED1F3C6F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3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75779" name="Slide Image Placeholder 1">
            <a:extLst>
              <a:ext uri="{FF2B5EF4-FFF2-40B4-BE49-F238E27FC236}">
                <a16:creationId xmlns:a16="http://schemas.microsoft.com/office/drawing/2014/main" id="{B515C8E9-04DD-4D18-B89F-5B67169C07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75780" name="Notes Placeholder 2">
            <a:extLst>
              <a:ext uri="{FF2B5EF4-FFF2-40B4-BE49-F238E27FC236}">
                <a16:creationId xmlns:a16="http://schemas.microsoft.com/office/drawing/2014/main" id="{C6CFA950-1E7D-445B-A3FC-2178DA153C0C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>
            <a:extLst>
              <a:ext uri="{FF2B5EF4-FFF2-40B4-BE49-F238E27FC236}">
                <a16:creationId xmlns:a16="http://schemas.microsoft.com/office/drawing/2014/main" id="{D90CA367-C305-444A-9633-EB488513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338AD9D0-8100-43F7-926E-B2AA758EE51F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5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77827" name="Slide Image Placeholder 1">
            <a:extLst>
              <a:ext uri="{FF2B5EF4-FFF2-40B4-BE49-F238E27FC236}">
                <a16:creationId xmlns:a16="http://schemas.microsoft.com/office/drawing/2014/main" id="{8A51B906-C7D1-4B21-9DB8-4CD482C628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77828" name="Notes Placeholder 2">
            <a:extLst>
              <a:ext uri="{FF2B5EF4-FFF2-40B4-BE49-F238E27FC236}">
                <a16:creationId xmlns:a16="http://schemas.microsoft.com/office/drawing/2014/main" id="{BEE8B74F-3A2C-4B35-9EFF-2642FF12B548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6">
            <a:extLst>
              <a:ext uri="{FF2B5EF4-FFF2-40B4-BE49-F238E27FC236}">
                <a16:creationId xmlns:a16="http://schemas.microsoft.com/office/drawing/2014/main" id="{C94E3CD8-0E94-4781-9699-2F3981D6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3147EE19-6719-4C1B-A322-CD64C7F89D62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6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79875" name="Slide Image Placeholder 1">
            <a:extLst>
              <a:ext uri="{FF2B5EF4-FFF2-40B4-BE49-F238E27FC236}">
                <a16:creationId xmlns:a16="http://schemas.microsoft.com/office/drawing/2014/main" id="{3E9597C0-4E65-41F3-9506-7BA279A291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79876" name="Notes Placeholder 2">
            <a:extLst>
              <a:ext uri="{FF2B5EF4-FFF2-40B4-BE49-F238E27FC236}">
                <a16:creationId xmlns:a16="http://schemas.microsoft.com/office/drawing/2014/main" id="{52708DC7-4B03-40DF-ABCE-35A72C80B164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6">
            <a:extLst>
              <a:ext uri="{FF2B5EF4-FFF2-40B4-BE49-F238E27FC236}">
                <a16:creationId xmlns:a16="http://schemas.microsoft.com/office/drawing/2014/main" id="{F6EE4237-38EF-4849-A069-FC7D0FCE2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9EDD7B44-04CC-4BBB-966B-98244247145E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8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81923" name="Slide Image Placeholder 1">
            <a:extLst>
              <a:ext uri="{FF2B5EF4-FFF2-40B4-BE49-F238E27FC236}">
                <a16:creationId xmlns:a16="http://schemas.microsoft.com/office/drawing/2014/main" id="{BAD30A0A-9E71-4DF9-BC78-DCEF48A890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81924" name="Notes Placeholder 2">
            <a:extLst>
              <a:ext uri="{FF2B5EF4-FFF2-40B4-BE49-F238E27FC236}">
                <a16:creationId xmlns:a16="http://schemas.microsoft.com/office/drawing/2014/main" id="{91E04E5A-8F21-45F4-9D08-101C56040F55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6">
            <a:extLst>
              <a:ext uri="{FF2B5EF4-FFF2-40B4-BE49-F238E27FC236}">
                <a16:creationId xmlns:a16="http://schemas.microsoft.com/office/drawing/2014/main" id="{9FD9476B-D308-4669-B746-EFF47081E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31E5E632-D236-4040-90BF-423E800308C7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9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83971" name="Slide Image Placeholder 1">
            <a:extLst>
              <a:ext uri="{FF2B5EF4-FFF2-40B4-BE49-F238E27FC236}">
                <a16:creationId xmlns:a16="http://schemas.microsoft.com/office/drawing/2014/main" id="{5CE450FA-EA06-4B6B-9EB5-22E0A04C6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83972" name="Notes Placeholder 2">
            <a:extLst>
              <a:ext uri="{FF2B5EF4-FFF2-40B4-BE49-F238E27FC236}">
                <a16:creationId xmlns:a16="http://schemas.microsoft.com/office/drawing/2014/main" id="{BA4C1A0F-FE31-428F-BE77-5E8B9E9781B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6">
            <a:extLst>
              <a:ext uri="{FF2B5EF4-FFF2-40B4-BE49-F238E27FC236}">
                <a16:creationId xmlns:a16="http://schemas.microsoft.com/office/drawing/2014/main" id="{2E9E76B6-64F9-44F5-9B29-FCDEB1509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76940377-AA41-4D44-B23B-F3AB7B7B9F88}" type="slidenum">
              <a:rPr lang="en-IN" altLang="en-US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 eaLnBrk="1"/>
              <a:t>10</a:t>
            </a:fld>
            <a:endParaRPr lang="en-IN" altLang="en-US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86019" name="Slide Image Placeholder 1">
            <a:extLst>
              <a:ext uri="{FF2B5EF4-FFF2-40B4-BE49-F238E27FC236}">
                <a16:creationId xmlns:a16="http://schemas.microsoft.com/office/drawing/2014/main" id="{6FBB2F3D-D26F-4BA1-998A-F10D75518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86020" name="Notes Placeholder 2">
            <a:extLst>
              <a:ext uri="{FF2B5EF4-FFF2-40B4-BE49-F238E27FC236}">
                <a16:creationId xmlns:a16="http://schemas.microsoft.com/office/drawing/2014/main" id="{C206901E-240B-48BB-931D-BBE472E2B635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B7EE-B645-4078-A38B-B370E6688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E93DA-CB37-49AD-A665-88369961A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FE6D-4921-4C01-931C-B7C99A8D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86D7-8682-409D-8D90-137AFF96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643D-5C5E-43BB-BCB0-907DB688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468-9B33-4F5C-8101-C16EF850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D1064-D8FD-463B-8A9C-20B0B42F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D4B4-89FE-4AB6-A989-06118E8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7BAB-74E7-4873-96A2-9ABD16A4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D825-1C2C-4EEE-B7FE-F2852B1E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75972-E189-4406-8500-A8692BA86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F13D5-237F-4A8F-B7BE-0F9AA6D3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4672-0143-47CC-AEA9-16AA53D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CC61-09B8-48E5-A975-19459B02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460-DB84-4E8E-A625-06E0D2BD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3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30E2-E34D-4B4E-99D8-D7D265F1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0BE1-7BDD-4A02-BFCE-E967661A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E197-37C7-4553-A34B-3B4BAC36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0399-9145-43A2-B9CD-E0B08F73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651F-6BAC-4674-9C3F-55E0C409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8DAA-32E1-489B-9821-80D94AF6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8983-C2B3-4E01-90A7-FA078480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3C97-CD87-45EE-87C6-483DC362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CE19-8FFF-4A39-84C1-17DD833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3B49-1E92-4F02-8270-03C9B8A5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0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E08-7396-4944-8808-CEE9BF2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D14F-0255-40EF-87E1-49ACA3D77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F2C55-8E7F-4D12-999C-145EF7AF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1FC04-C2AB-40AB-B6DA-FAB28241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3D40-9E5F-45DB-BE71-A04B0825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51C63-B1CF-467B-BAC7-DB94ED5D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0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1AE-EBCE-4CB5-A998-FDF74828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F373-6C23-4AC9-A8C6-CDC9037D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BF5D4-F482-4B2A-9418-267E0D5CB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3F9EA-D0A9-42FA-B1F3-8D2CCD972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637C2-8669-495C-BDAD-B035246E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99979-22C5-4D1F-960D-08BA8D9E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E08E5-1512-4F2A-BD58-24B2B92A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A81CC-4591-4521-98EB-262E559A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5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618B-762A-417F-97A8-EB46F9D3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EC44D-A75D-4555-AC12-DA1DA904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C5F7C-7D2F-41E8-9CDF-6EBB41C5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25EE1-C8A9-4C0B-B722-1F23C271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9D6DD-31AC-48B8-9CEC-094C2581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5083-34B7-4885-BF03-0E76C208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F2AD8-66B0-4354-A7F8-F3C91ECE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AA34-4792-497E-8699-37F40628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E8A7-8E4D-4609-A046-FE101352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D1E6-0360-4AE9-87B3-1084E1E3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76617-0C24-4B00-8065-81C4E016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DF12-8D4D-4146-897B-C8751D01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9AE5-1D17-4FF1-898E-84B6DC46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7BB8-8A43-4DD9-8CE5-05EAF7F8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E4B0-F586-4C4D-8815-19D3D017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07523-FAB3-4503-8E72-57E87ECA7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2767-190E-4A1A-8DDC-429CD6D9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DE88B-5771-4953-98EA-ADBDA82F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DF32-2E50-40EF-A737-9DC642C9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9207D-FAFE-4A65-879E-C008EB85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40475-0F63-470D-807A-1482A64D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D7E2-6B5B-4AC2-ABFB-42D8666D8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5CF3-FB0A-491E-BF09-91B460AA997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E299-156A-4C16-BE27-ECA92536F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4E71-95AA-41EB-8FB0-5CE8E25A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FEE9-92B9-4211-A30C-9CDDFB5E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7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EA85A6-F15A-4079-9FF0-0FFB158CF1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81200" y="273050"/>
            <a:ext cx="8229600" cy="5308600"/>
          </a:xfrm>
        </p:spPr>
        <p:txBody>
          <a:bodyPr anchor="ctr" anchorCtr="1"/>
          <a:lstStyle/>
          <a:p>
            <a:pPr marL="0" indent="0" algn="ctr" defTabSz="829544" eaLnBrk="1" fontAlgn="auto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/>
              <a:t>Expressions in C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363B-B40A-45DA-B05A-7CD897BBBF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92" b="1" dirty="0">
                <a:solidFill>
                  <a:srgbClr val="FF0000"/>
                </a:solidFill>
              </a:rPr>
              <a:t>Boolean Short Circuit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BF80-AB7E-49F6-A7AD-76749EE8AB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5775" y="1400175"/>
            <a:ext cx="10868025" cy="4776788"/>
          </a:xfrm>
        </p:spPr>
        <p:txBody>
          <a:bodyPr>
            <a:normAutofit lnSpcReduction="10000"/>
          </a:bodyPr>
          <a:lstStyle/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b="1" dirty="0">
                <a:solidFill>
                  <a:srgbClr val="00B050"/>
                </a:solidFill>
              </a:rPr>
              <a:t>The order of evaluation for logical expressions is Left to Right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For example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If (</a:t>
            </a:r>
            <a:r>
              <a:rPr lang="en-IN" sz="2903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== 5 &amp;&amp; j &lt; 7)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First </a:t>
            </a:r>
            <a:r>
              <a:rPr lang="en-IN" sz="2903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== 5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is evaluated, and then 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j &lt; 7</a:t>
            </a:r>
          </a:p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/>
              <a:t>Short Circuit evaluation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In the above expression, if </a:t>
            </a:r>
            <a:r>
              <a:rPr lang="en-IN" sz="2903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== 5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was false, then (due to &amp;&amp;) the result is guaranteed false, so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j &lt; 7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is not evaluated !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If  </a:t>
            </a:r>
            <a:r>
              <a:rPr lang="en-IN" sz="2903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== 5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 was true then  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j &lt; 7 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 is evaluated.</a:t>
            </a:r>
          </a:p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/>
              <a:t>Do not  assume that all parts of the relational expression will run!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A9FD-0325-4026-8E47-3135D36486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92"/>
              <a:t>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FE91-17AD-4CBB-B232-1F549C5F24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5168" y="1027906"/>
            <a:ext cx="10971213" cy="3978275"/>
          </a:xfrm>
        </p:spPr>
        <p:txBody>
          <a:bodyPr>
            <a:noAutofit/>
          </a:bodyPr>
          <a:lstStyle/>
          <a:p>
            <a:pPr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defRPr/>
            </a:pPr>
            <a:r>
              <a:rPr lang="en-IN" sz="2400" dirty="0"/>
              <a:t>Expression returns a value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Arial" pitchFamily="34"/>
              <a:buNone/>
              <a:defRPr/>
            </a:pPr>
            <a:r>
              <a:rPr lang="en-IN" dirty="0">
                <a:solidFill>
                  <a:srgbClr val="000080"/>
                </a:solidFill>
                <a:latin typeface="Arial" pitchFamily="18"/>
              </a:rPr>
              <a:t>1 + 2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Arial" pitchFamily="34"/>
              <a:buNone/>
              <a:defRPr/>
            </a:pPr>
            <a:r>
              <a:rPr lang="en-IN" dirty="0">
                <a:solidFill>
                  <a:srgbClr val="000080"/>
                </a:solidFill>
                <a:latin typeface="Arial" pitchFamily="18"/>
              </a:rPr>
              <a:t>A + B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Arial" pitchFamily="34"/>
              <a:buNone/>
              <a:defRPr/>
            </a:pPr>
            <a:r>
              <a:rPr lang="en-IN" dirty="0">
                <a:solidFill>
                  <a:srgbClr val="000080"/>
                </a:solidFill>
                <a:latin typeface="Arial" pitchFamily="18"/>
              </a:rPr>
              <a:t>I * J + K</a:t>
            </a:r>
          </a:p>
          <a:p>
            <a:pPr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defRPr/>
            </a:pPr>
            <a:r>
              <a:rPr lang="en-IN" sz="2400" dirty="0"/>
              <a:t>Assignment is also an expression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Arial" pitchFamily="34"/>
              <a:buNone/>
              <a:defRPr/>
            </a:pPr>
            <a:r>
              <a:rPr lang="en-IN" dirty="0">
                <a:solidFill>
                  <a:srgbClr val="000080"/>
                </a:solidFill>
                <a:latin typeface="Arial" pitchFamily="18"/>
              </a:rPr>
              <a:t>Expression returns the value of the LHS after assignment is done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Arial" pitchFamily="34"/>
              <a:buNone/>
              <a:defRPr/>
            </a:pPr>
            <a:r>
              <a:rPr lang="en-IN" dirty="0">
                <a:solidFill>
                  <a:srgbClr val="000080"/>
                </a:solidFill>
                <a:latin typeface="Arial" pitchFamily="18"/>
              </a:rPr>
              <a:t>A = B;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Arial" pitchFamily="34"/>
              <a:buNone/>
              <a:defRPr/>
            </a:pPr>
            <a:r>
              <a:rPr lang="en-IN" dirty="0">
                <a:solidFill>
                  <a:srgbClr val="000080"/>
                </a:solidFill>
                <a:latin typeface="Arial" pitchFamily="18"/>
              </a:rPr>
              <a:t>J = </a:t>
            </a:r>
            <a:r>
              <a:rPr lang="en-IN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dirty="0">
                <a:solidFill>
                  <a:srgbClr val="000080"/>
                </a:solidFill>
                <a:latin typeface="Arial" pitchFamily="18"/>
              </a:rPr>
              <a:t> + ( k = c)</a:t>
            </a:r>
          </a:p>
          <a:p>
            <a:pPr marL="0" lvl="2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75000"/>
              <a:buFont typeface="Arial" pitchFamily="34"/>
              <a:buNone/>
              <a:defRPr/>
            </a:pPr>
            <a:r>
              <a:rPr lang="en-IN" sz="2400" dirty="0">
                <a:solidFill>
                  <a:srgbClr val="000080"/>
                </a:solidFill>
                <a:latin typeface="Arial" pitchFamily="18"/>
              </a:rPr>
              <a:t>Is valid code !</a:t>
            </a:r>
          </a:p>
          <a:p>
            <a:pPr marL="0" lvl="2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75000"/>
              <a:buFont typeface="Arial" pitchFamily="34"/>
              <a:buNone/>
              <a:defRPr/>
            </a:pPr>
            <a:r>
              <a:rPr lang="en-IN" sz="2400" dirty="0">
                <a:solidFill>
                  <a:srgbClr val="000080"/>
                </a:solidFill>
                <a:latin typeface="Arial" pitchFamily="18"/>
              </a:rPr>
              <a:t>Side effect of this code is k =c</a:t>
            </a:r>
          </a:p>
          <a:p>
            <a:pPr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defRPr/>
            </a:pPr>
            <a:r>
              <a:rPr lang="en-IN" sz="2400" dirty="0"/>
              <a:t>Conditional expression is also an expression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FBAA-18A0-4452-A632-9D0A75A227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92"/>
              <a:t>True/False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87C19-8822-4E11-9367-287903FD21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5438" y="1604963"/>
            <a:ext cx="11541125" cy="4926012"/>
          </a:xfrm>
        </p:spPr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/>
            </a:pPr>
            <a:r>
              <a:rPr lang="en-IN" sz="2903" dirty="0"/>
              <a:t>C does not have “</a:t>
            </a:r>
            <a:r>
              <a:rPr lang="en-IN" sz="2903" dirty="0" err="1"/>
              <a:t>boolean</a:t>
            </a:r>
            <a:r>
              <a:rPr lang="en-IN" sz="2903" dirty="0"/>
              <a:t>” data types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Which means no “True/False” values in C</a:t>
            </a:r>
          </a:p>
          <a:p>
            <a:pPr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/>
            </a:pPr>
            <a:r>
              <a:rPr lang="en-IN" sz="2903" dirty="0"/>
              <a:t>Number 0 is treated as false and any non-zero value is treated as True in C</a:t>
            </a:r>
          </a:p>
          <a:p>
            <a:pPr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/>
            </a:pPr>
            <a:r>
              <a:rPr lang="en-IN" sz="2903" dirty="0"/>
              <a:t>In the code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Font typeface="Arial" pitchFamily="34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If( </a:t>
            </a: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== 0) { ... }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/>
            </a:pP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The condition </a:t>
            </a:r>
            <a:r>
              <a:rPr lang="en-IN" sz="2903" i="1" dirty="0">
                <a:solidFill>
                  <a:srgbClr val="800000"/>
                </a:solidFill>
                <a:latin typeface="Arial" pitchFamily="18"/>
              </a:rPr>
              <a:t> </a:t>
            </a:r>
            <a:r>
              <a:rPr lang="en-IN" sz="2903" i="1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i="1" dirty="0">
                <a:solidFill>
                  <a:srgbClr val="800000"/>
                </a:solidFill>
                <a:latin typeface="Arial" pitchFamily="18"/>
              </a:rPr>
              <a:t> == 0 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evaluates to 0 or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DE356-AF13-4151-807F-59D26015F618}"/>
              </a:ext>
            </a:extLst>
          </p:cNvPr>
          <p:cNvSpPr txBox="1"/>
          <p:nvPr/>
        </p:nvSpPr>
        <p:spPr>
          <a:xfrm>
            <a:off x="523874" y="305068"/>
            <a:ext cx="112966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int </a:t>
            </a:r>
            <a:r>
              <a:rPr lang="en-IN" sz="4000" dirty="0" err="1"/>
              <a:t>i</a:t>
            </a:r>
            <a:r>
              <a:rPr lang="en-IN" sz="4000" dirty="0"/>
              <a:t> = 5, k;</a:t>
            </a:r>
          </a:p>
          <a:p>
            <a:r>
              <a:rPr lang="en-IN" sz="4000" dirty="0"/>
              <a:t>    k = (</a:t>
            </a:r>
            <a:r>
              <a:rPr lang="en-IN" sz="4000" dirty="0" err="1"/>
              <a:t>i</a:t>
            </a:r>
            <a:r>
              <a:rPr lang="en-IN" sz="4000" dirty="0"/>
              <a:t> == 6); </a:t>
            </a:r>
          </a:p>
          <a:p>
            <a:r>
              <a:rPr lang="en-IN" sz="4000" dirty="0"/>
              <a:t> </a:t>
            </a:r>
            <a:r>
              <a:rPr lang="en-IN" sz="4000" dirty="0">
                <a:solidFill>
                  <a:srgbClr val="FF0000"/>
                </a:solidFill>
              </a:rPr>
              <a:t>/*  evaluate to 0 or 1 for all relational operators*/</a:t>
            </a:r>
          </a:p>
          <a:p>
            <a:r>
              <a:rPr lang="en-IN" sz="4000" dirty="0"/>
              <a:t>    </a:t>
            </a:r>
            <a:r>
              <a:rPr lang="en-IN" sz="4000" dirty="0" err="1"/>
              <a:t>printf</a:t>
            </a:r>
            <a:r>
              <a:rPr lang="en-IN" sz="4000" dirty="0"/>
              <a:t>("%d\n", k);</a:t>
            </a:r>
          </a:p>
          <a:p>
            <a:r>
              <a:rPr lang="en-IN" sz="4000" dirty="0"/>
              <a:t>    if(5)   </a:t>
            </a:r>
            <a:endParaRPr lang="en-IN" sz="4000" dirty="0">
              <a:solidFill>
                <a:srgbClr val="FF0000"/>
              </a:solidFill>
            </a:endParaRPr>
          </a:p>
          <a:p>
            <a:r>
              <a:rPr lang="en-IN" sz="4000" dirty="0"/>
              <a:t>        </a:t>
            </a:r>
            <a:r>
              <a:rPr lang="en-IN" sz="4000" dirty="0" err="1"/>
              <a:t>printf</a:t>
            </a:r>
            <a:r>
              <a:rPr lang="en-IN" sz="4000" dirty="0"/>
              <a:t>("I am in if");</a:t>
            </a:r>
          </a:p>
          <a:p>
            <a:r>
              <a:rPr lang="en-IN" sz="4000" dirty="0"/>
              <a:t>    </a:t>
            </a:r>
          </a:p>
          <a:p>
            <a:r>
              <a:rPr lang="en-IN" sz="4000" dirty="0"/>
              <a:t>ANY ERROR?</a:t>
            </a:r>
          </a:p>
        </p:txBody>
      </p:sp>
    </p:spTree>
    <p:extLst>
      <p:ext uri="{BB962C8B-B14F-4D97-AF65-F5344CB8AC3E}">
        <p14:creationId xmlns:p14="http://schemas.microsoft.com/office/powerpoint/2010/main" val="302925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25A1-3ED0-4999-90F4-6AB5B24E77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6725" y="0"/>
            <a:ext cx="10515600" cy="1325563"/>
          </a:xfrm>
        </p:spPr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92" dirty="0"/>
              <a:t>True/False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B8C0-6B28-4481-960E-57D3988656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25" y="965994"/>
            <a:ext cx="11258550" cy="4926012"/>
          </a:xfrm>
        </p:spPr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/>
            </a:pPr>
            <a:r>
              <a:rPr lang="en-IN" sz="2903" dirty="0">
                <a:solidFill>
                  <a:srgbClr val="800000"/>
                </a:solidFill>
              </a:rPr>
              <a:t>In the code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Font typeface="Arial" pitchFamily="34"/>
              <a:buNone/>
              <a:defRPr/>
            </a:pPr>
            <a:endParaRPr lang="en-IN" sz="2903" dirty="0">
              <a:solidFill>
                <a:srgbClr val="000080"/>
              </a:solidFill>
              <a:latin typeface="Arial" pitchFamily="18"/>
            </a:endParaRP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Font typeface="Arial" pitchFamily="34"/>
              <a:buNone/>
              <a:defRPr/>
            </a:pPr>
            <a:endParaRPr lang="en-IN" sz="2903" dirty="0">
              <a:solidFill>
                <a:srgbClr val="000080"/>
              </a:solidFill>
              <a:latin typeface="Arial" pitchFamily="18"/>
            </a:endParaRP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Font typeface="Arial" pitchFamily="34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if ( </a:t>
            </a: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= 5) { ... }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Font typeface="Arial" pitchFamily="34"/>
              <a:buNone/>
              <a:defRPr/>
            </a:pPr>
            <a:endParaRPr lang="en-IN" sz="2903" dirty="0">
              <a:solidFill>
                <a:srgbClr val="800000"/>
              </a:solidFill>
              <a:latin typeface="Arial" pitchFamily="18"/>
            </a:endParaRP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Font typeface="Arial" pitchFamily="34"/>
              <a:buNone/>
              <a:defRPr/>
            </a:pPr>
            <a:endParaRPr lang="en-IN" sz="2903" dirty="0">
              <a:solidFill>
                <a:srgbClr val="800000"/>
              </a:solidFill>
              <a:latin typeface="Arial" pitchFamily="18"/>
            </a:endParaRP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Font typeface="Arial" pitchFamily="34"/>
              <a:buNone/>
              <a:defRPr/>
            </a:pPr>
            <a:r>
              <a:rPr lang="en-IN" sz="2903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 = 5 is an expression, which assigns 5 to </a:t>
            </a:r>
            <a:r>
              <a:rPr lang="en-IN" sz="2903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, then returns the value of </a:t>
            </a:r>
            <a:r>
              <a:rPr lang="en-IN" sz="2903" dirty="0" err="1">
                <a:solidFill>
                  <a:srgbClr val="80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800000"/>
                </a:solidFill>
                <a:latin typeface="Arial" pitchFamily="18"/>
              </a:rPr>
              <a:t>, that is 5, and 5 is true, so the expression is always true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2E28-4935-4309-B8D1-C3EE5B2BA5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92"/>
              <a:t>Evaluation of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6FD-1FA4-457E-9A74-B7A72079DE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0062" y="1404938"/>
            <a:ext cx="11191875" cy="4860925"/>
          </a:xfrm>
        </p:spPr>
        <p:txBody>
          <a:bodyPr>
            <a:normAutofit fontScale="70000" lnSpcReduction="20000"/>
          </a:bodyPr>
          <a:lstStyle/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3600" b="1" dirty="0">
                <a:solidFill>
                  <a:srgbClr val="FF0000"/>
                </a:solidFill>
              </a:rPr>
              <a:t>C does not specify an order of evaluation for operands in an expression.</a:t>
            </a:r>
          </a:p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/>
              <a:t>For example : 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In the expression</a:t>
            </a:r>
          </a:p>
          <a:p>
            <a:pPr marL="0" lvl="2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		</a:t>
            </a:r>
            <a:r>
              <a:rPr lang="en-IN" sz="4100" dirty="0">
                <a:solidFill>
                  <a:srgbClr val="000080"/>
                </a:solidFill>
                <a:latin typeface="Arial" pitchFamily="18"/>
              </a:rPr>
              <a:t>X = f() + g()</a:t>
            </a:r>
            <a:endParaRPr lang="en-IN" sz="2903" dirty="0">
              <a:solidFill>
                <a:srgbClr val="000080"/>
              </a:solidFill>
              <a:latin typeface="Arial" pitchFamily="18"/>
            </a:endParaRPr>
          </a:p>
          <a:p>
            <a:pPr marL="0" lvl="2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75000"/>
              <a:buNone/>
              <a:defRPr/>
            </a:pPr>
            <a:endParaRPr lang="en-IN" sz="2903" dirty="0">
              <a:solidFill>
                <a:srgbClr val="000080"/>
              </a:solidFill>
              <a:latin typeface="Arial" pitchFamily="18"/>
            </a:endParaRPr>
          </a:p>
          <a:p>
            <a:pPr marL="0" lvl="2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7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It is not specified whether f() is called first or g()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endParaRPr lang="en-IN" sz="2903" dirty="0">
              <a:solidFill>
                <a:srgbClr val="000080"/>
              </a:solidFill>
              <a:latin typeface="Arial" pitchFamily="18"/>
            </a:endParaRP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Similarly in the expression</a:t>
            </a:r>
          </a:p>
          <a:p>
            <a:pPr marL="0" lvl="2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		</a:t>
            </a:r>
            <a:r>
              <a:rPr lang="en-IN" sz="4000" dirty="0">
                <a:solidFill>
                  <a:srgbClr val="000080"/>
                </a:solidFill>
                <a:latin typeface="Arial" pitchFamily="18"/>
              </a:rPr>
              <a:t>X =  (a + b) * (c – d)</a:t>
            </a:r>
          </a:p>
          <a:p>
            <a:pPr marL="0" lvl="2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7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It is not specified whether (a + b) is done first or ( c – d)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In the expression</a:t>
            </a:r>
          </a:p>
          <a:p>
            <a:pPr marL="0" lvl="2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			</a:t>
            </a:r>
            <a:r>
              <a:rPr lang="en-IN" sz="4000" dirty="0">
                <a:solidFill>
                  <a:srgbClr val="000080"/>
                </a:solidFill>
                <a:latin typeface="Arial" pitchFamily="18"/>
              </a:rPr>
              <a:t>A = B + C</a:t>
            </a:r>
          </a:p>
          <a:p>
            <a:pPr marL="0" lvl="2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75000"/>
              <a:buNone/>
              <a:defRPr/>
            </a:pP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Whether B is “Fetched” first or “C” is fetched is also not specified 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9AA2-E873-4E53-9ADD-1B2B1E50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371A-DB29-4117-9B33-F5CE4BAC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d%d%d</a:t>
            </a:r>
            <a:r>
              <a:rPr lang="en-US" dirty="0"/>
              <a:t>”, </a:t>
            </a:r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err="1"/>
              <a:t>printf</a:t>
            </a:r>
            <a:r>
              <a:rPr lang="en-US" sz="3600" dirty="0"/>
              <a:t>() is a function with 4 arguments</a:t>
            </a:r>
          </a:p>
          <a:p>
            <a:pPr marL="0" indent="0">
              <a:buNone/>
            </a:pPr>
            <a:r>
              <a:rPr lang="en-US" sz="3600" dirty="0"/>
              <a:t>orders of evaluation of these arguments in NOT DEFINED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 of the given options: COMPILER DEPENDENT was most correct option.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2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84F-368B-4FD6-A604-1943596AD2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1200" y="273050"/>
            <a:ext cx="8229600" cy="1144588"/>
          </a:xfrm>
        </p:spPr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92"/>
              <a:t>Side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F517-7C8A-45F7-B3AC-125DC0FD8C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975" y="1114425"/>
            <a:ext cx="11315700" cy="5016500"/>
          </a:xfrm>
        </p:spPr>
        <p:txBody>
          <a:bodyPr>
            <a:normAutofit fontScale="92500"/>
          </a:bodyPr>
          <a:lstStyle/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/>
              <a:t>If a function code or an expression affects the calling function or other </a:t>
            </a:r>
            <a:r>
              <a:rPr lang="en-IN" sz="2903" dirty="0" err="1"/>
              <a:t>other</a:t>
            </a:r>
            <a:r>
              <a:rPr lang="en-IN" sz="2903" dirty="0"/>
              <a:t> parts of expression or other parts of code then it is called side effect.</a:t>
            </a:r>
          </a:p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/>
              <a:t>For example</a:t>
            </a:r>
          </a:p>
          <a:p>
            <a:pPr marL="195969" indent="0" defTabSz="829544" eaLnBrk="1" fontAlgn="auto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800000"/>
                </a:solidFill>
              </a:rPr>
              <a:t>int j;</a:t>
            </a:r>
          </a:p>
          <a:p>
            <a:pPr marL="195969" indent="0" defTabSz="829544" eaLnBrk="1" fontAlgn="auto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800000"/>
                </a:solidFill>
              </a:rPr>
              <a:t>int f(int x )</a:t>
            </a:r>
          </a:p>
          <a:p>
            <a:pPr marL="195969" indent="0" defTabSz="829544" eaLnBrk="1" fontAlgn="auto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800000"/>
                </a:solidFill>
              </a:rPr>
              <a:t>{   j = 20;</a:t>
            </a:r>
          </a:p>
          <a:p>
            <a:pPr marL="195969" indent="0" defTabSz="829544" eaLnBrk="1" fontAlgn="auto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800000"/>
                </a:solidFill>
              </a:rPr>
              <a:t>   return x + 20;</a:t>
            </a:r>
          </a:p>
          <a:p>
            <a:pPr marL="195969" indent="0" defTabSz="829544" eaLnBrk="1" fontAlgn="auto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800000"/>
                </a:solidFill>
              </a:rPr>
              <a:t>}</a:t>
            </a:r>
          </a:p>
          <a:p>
            <a:pPr marL="195969" indent="0" defTabSz="829544" eaLnBrk="1" fontAlgn="auto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/>
              <a:t>This function, apart from returning x + 20 , also modified global j which is a side effect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3B12-B549-4D8B-9ADE-18C73EB88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829544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92"/>
              <a:t>Side effects and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87FD-F191-4398-AA4B-33D0F80903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5300" y="1425574"/>
            <a:ext cx="10515600" cy="5203825"/>
          </a:xfrm>
        </p:spPr>
        <p:txBody>
          <a:bodyPr>
            <a:normAutofit fontScale="85000" lnSpcReduction="20000"/>
          </a:bodyPr>
          <a:lstStyle/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dirty="0"/>
              <a:t>Consider this code</a:t>
            </a:r>
          </a:p>
          <a:p>
            <a:pPr marL="0" lvl="1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= 5;</a:t>
            </a:r>
          </a:p>
          <a:p>
            <a:pPr marL="0" lvl="1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= </a:t>
            </a: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++;</a:t>
            </a:r>
          </a:p>
          <a:p>
            <a:pPr marL="0" lvl="1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FF0000"/>
                </a:solidFill>
                <a:latin typeface="Arial" pitchFamily="18"/>
              </a:rPr>
              <a:t>Expecting </a:t>
            </a:r>
            <a:r>
              <a:rPr lang="en-IN" sz="2903" dirty="0" err="1">
                <a:solidFill>
                  <a:srgbClr val="FF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FF0000"/>
                </a:solidFill>
                <a:latin typeface="Arial" pitchFamily="18"/>
              </a:rPr>
              <a:t> to be 6?</a:t>
            </a:r>
          </a:p>
          <a:p>
            <a:pPr marL="0" lvl="1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= 5;</a:t>
            </a:r>
          </a:p>
          <a:p>
            <a:pPr marL="0" lvl="1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 = </a:t>
            </a: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++ + </a:t>
            </a:r>
            <a:r>
              <a:rPr lang="en-IN" sz="2903" dirty="0" err="1">
                <a:solidFill>
                  <a:srgbClr val="00008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000080"/>
                </a:solidFill>
                <a:latin typeface="Arial" pitchFamily="18"/>
              </a:rPr>
              <a:t>--;</a:t>
            </a:r>
          </a:p>
          <a:p>
            <a:pPr marL="0" lvl="1" indent="0" defTabSz="829544" hangingPunct="0">
              <a:spcBef>
                <a:spcPts val="0"/>
              </a:spcBef>
              <a:spcAft>
                <a:spcPts val="1284"/>
              </a:spcAft>
              <a:buNone/>
              <a:defRPr/>
            </a:pPr>
            <a:r>
              <a:rPr lang="en-IN" sz="2903" dirty="0">
                <a:solidFill>
                  <a:srgbClr val="FF0000"/>
                </a:solidFill>
                <a:latin typeface="Arial" pitchFamily="18"/>
              </a:rPr>
              <a:t>Expecting </a:t>
            </a:r>
            <a:r>
              <a:rPr lang="en-IN" sz="2903" dirty="0" err="1">
                <a:solidFill>
                  <a:srgbClr val="FF0000"/>
                </a:solidFill>
                <a:latin typeface="Arial" pitchFamily="18"/>
              </a:rPr>
              <a:t>i</a:t>
            </a:r>
            <a:r>
              <a:rPr lang="en-IN" sz="2903" dirty="0">
                <a:solidFill>
                  <a:srgbClr val="FF0000"/>
                </a:solidFill>
                <a:latin typeface="Arial" pitchFamily="18"/>
              </a:rPr>
              <a:t> to be 5 or 7 or 6?</a:t>
            </a:r>
          </a:p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b="1" dirty="0"/>
              <a:t>The result is undefined !</a:t>
            </a:r>
          </a:p>
          <a:p>
            <a:pPr marL="0" lvl="1" indent="0" defTabSz="829544" eaLnBrk="1" fontAlgn="auto" hangingPunct="0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2903" b="1" dirty="0">
                <a:solidFill>
                  <a:srgbClr val="000080"/>
                </a:solidFill>
                <a:latin typeface="Arial" pitchFamily="18"/>
              </a:rPr>
              <a:t>DO NOT WRITE THIS TYPE OF CODE. IT HAS NO MEANING.</a:t>
            </a:r>
          </a:p>
          <a:p>
            <a:pPr marL="0" indent="0" defTabSz="829544" eaLnBrk="1" fontAlgn="auto">
              <a:spcBef>
                <a:spcPts val="0"/>
              </a:spcBef>
              <a:spcAft>
                <a:spcPts val="1284"/>
              </a:spcAft>
              <a:buSzPct val="45000"/>
              <a:buNone/>
              <a:defRPr/>
            </a:pPr>
            <a:r>
              <a:rPr lang="en-IN" sz="4100" dirty="0"/>
              <a:t>In C, result is undefined when evaluation of one operand affects the evaluation of another operand (</a:t>
            </a:r>
            <a:r>
              <a:rPr lang="en-IN" sz="4100" b="1" dirty="0">
                <a:solidFill>
                  <a:srgbClr val="FF0000"/>
                </a:solidFill>
              </a:rPr>
              <a:t>this is side effect)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656</Words>
  <Application>Microsoft Office PowerPoint</Application>
  <PresentationFormat>Widescreen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Liberation Serif</vt:lpstr>
      <vt:lpstr>StarSymbol</vt:lpstr>
      <vt:lpstr>Office Theme</vt:lpstr>
      <vt:lpstr>PowerPoint Presentation</vt:lpstr>
      <vt:lpstr>Expression</vt:lpstr>
      <vt:lpstr>True/False in C</vt:lpstr>
      <vt:lpstr>PowerPoint Presentation</vt:lpstr>
      <vt:lpstr>True/False in C</vt:lpstr>
      <vt:lpstr>Evaluation of Expressions</vt:lpstr>
      <vt:lpstr>QUIZ QUESTION</vt:lpstr>
      <vt:lpstr>Side Effects</vt:lpstr>
      <vt:lpstr>Side effects and Expressions</vt:lpstr>
      <vt:lpstr>Boolean Short Circuit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matange</dc:creator>
  <cp:lastModifiedBy>ashwini matange</cp:lastModifiedBy>
  <cp:revision>7</cp:revision>
  <dcterms:created xsi:type="dcterms:W3CDTF">2020-08-18T06:57:41Z</dcterms:created>
  <dcterms:modified xsi:type="dcterms:W3CDTF">2020-08-18T14:28:23Z</dcterms:modified>
</cp:coreProperties>
</file>