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0" r:id="rId48"/>
    <p:sldId id="311" r:id="rId49"/>
    <p:sldId id="313" r:id="rId50"/>
    <p:sldId id="314" r:id="rId5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08E39-9A98-4E41-9D67-EBF28BC2A241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6CD5-4C9C-40B2-880D-FB34B4C2E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5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06CD5-4C9C-40B2-880D-FB34B4C2E37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3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870" y="1201572"/>
            <a:ext cx="43414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22795" y="1217422"/>
            <a:ext cx="4694555" cy="353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6413" y="206451"/>
            <a:ext cx="405917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3870" y="1203705"/>
            <a:ext cx="11573510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7666" y="6404254"/>
            <a:ext cx="231775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bject" TargetMode="External"/><Relationship Id="rId2" Type="http://schemas.openxmlformats.org/officeDocument/2006/relationships/hyperlink" Target="https://www.hellocodies.com/cpluspl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oehm_garbage_collecto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downloads/26" TargetMode="External"/><Relationship Id="rId2" Type="http://schemas.openxmlformats.org/officeDocument/2006/relationships/hyperlink" Target="http://codepad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GNU_Compiler_Collection" TargetMode="External"/><Relationship Id="rId4" Type="http://schemas.openxmlformats.org/officeDocument/2006/relationships/hyperlink" Target="http://www.bloodshed.net/download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locodies.com/c-standards/" TargetMode="External"/><Relationship Id="rId2" Type="http://schemas.openxmlformats.org/officeDocument/2006/relationships/hyperlink" Target="https://en.wikipedia.org/wiki/Brian_Kernighan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llocodies.com/cplusplus-programming-introdu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164082"/>
            <a:ext cx="90843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85" dirty="0">
                <a:solidFill>
                  <a:srgbClr val="C0504D"/>
                </a:solidFill>
                <a:latin typeface="Arial"/>
                <a:cs typeface="Arial"/>
              </a:rPr>
              <a:t>Introduction </a:t>
            </a:r>
            <a:r>
              <a:rPr sz="5400" b="0" spc="50" dirty="0">
                <a:solidFill>
                  <a:srgbClr val="C0504D"/>
                </a:solidFill>
                <a:latin typeface="Arial"/>
                <a:cs typeface="Arial"/>
              </a:rPr>
              <a:t>to </a:t>
            </a:r>
            <a:r>
              <a:rPr sz="5400" b="0" spc="-1025" dirty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sz="5400" b="0" spc="-8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lang="en-IN" sz="5400" b="0" spc="-835" dirty="0">
                <a:solidFill>
                  <a:srgbClr val="C0504D"/>
                </a:solidFill>
                <a:latin typeface="Arial"/>
                <a:cs typeface="Arial"/>
              </a:rPr>
              <a:t>  </a:t>
            </a:r>
            <a:r>
              <a:rPr sz="5400" b="0" spc="-260" dirty="0">
                <a:solidFill>
                  <a:srgbClr val="C0504D"/>
                </a:solidFill>
                <a:latin typeface="Arial"/>
                <a:cs typeface="Arial"/>
              </a:rPr>
              <a:t>Programming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507" y="6471920"/>
            <a:ext cx="2380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Data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Structures </a:t>
            </a:r>
            <a:r>
              <a:rPr sz="1200" spc="-55" dirty="0">
                <a:solidFill>
                  <a:srgbClr val="888888"/>
                </a:solidFill>
                <a:latin typeface="Arial"/>
                <a:cs typeface="Arial"/>
              </a:rPr>
              <a:t>and </a:t>
            </a: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Algorithms </a:t>
            </a:r>
            <a:r>
              <a:rPr sz="1200" spc="-35" dirty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sz="1200" spc="-16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888888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2056130">
              <a:lnSpc>
                <a:spcPct val="10000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2020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2345" y="6471920"/>
            <a:ext cx="587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Odd</a:t>
            </a:r>
            <a:r>
              <a:rPr sz="1200" spc="-14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888888"/>
                </a:solidFill>
                <a:latin typeface="Arial"/>
                <a:cs typeface="Arial"/>
              </a:rPr>
              <a:t>Sem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0117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448" y="461899"/>
            <a:ext cx="7291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APPLICATIONS </a:t>
            </a:r>
            <a:r>
              <a:rPr spc="-5" dirty="0"/>
              <a:t>OF </a:t>
            </a:r>
            <a:r>
              <a:rPr dirty="0"/>
              <a:t>C</a:t>
            </a:r>
            <a:r>
              <a:rPr spc="15" dirty="0"/>
              <a:t> </a:t>
            </a:r>
            <a:r>
              <a:rPr spc="-2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37461"/>
            <a:ext cx="10396220" cy="42240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868044" indent="-342900">
              <a:lnSpc>
                <a:spcPts val="259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15" dirty="0">
                <a:latin typeface="Arial"/>
                <a:cs typeface="Arial"/>
              </a:rPr>
              <a:t>C </a:t>
            </a:r>
            <a:r>
              <a:rPr lang="en-IN" sz="2700" spc="-515" dirty="0">
                <a:latin typeface="Arial"/>
                <a:cs typeface="Arial"/>
              </a:rPr>
              <a:t> </a:t>
            </a:r>
            <a:r>
              <a:rPr sz="2700" spc="-155" dirty="0">
                <a:latin typeface="Arial"/>
                <a:cs typeface="Arial"/>
              </a:rPr>
              <a:t>language </a:t>
            </a:r>
            <a:r>
              <a:rPr sz="2700" spc="-160" dirty="0">
                <a:latin typeface="Arial"/>
                <a:cs typeface="Arial"/>
              </a:rPr>
              <a:t>used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95" dirty="0">
                <a:latin typeface="Arial"/>
                <a:cs typeface="Arial"/>
              </a:rPr>
              <a:t>creating </a:t>
            </a:r>
            <a:r>
              <a:rPr sz="2700" spc="-75" dirty="0">
                <a:latin typeface="Arial"/>
                <a:cs typeface="Arial"/>
              </a:rPr>
              <a:t>computer </a:t>
            </a:r>
            <a:r>
              <a:rPr sz="2700" spc="-90" dirty="0">
                <a:latin typeface="Arial"/>
                <a:cs typeface="Arial"/>
              </a:rPr>
              <a:t>applications </a:t>
            </a:r>
            <a:r>
              <a:rPr sz="2700" spc="-125" dirty="0">
                <a:latin typeface="Arial"/>
                <a:cs typeface="Arial"/>
              </a:rPr>
              <a:t>and</a:t>
            </a:r>
            <a:r>
              <a:rPr sz="2700" spc="-545" dirty="0">
                <a:latin typeface="Arial"/>
                <a:cs typeface="Arial"/>
              </a:rPr>
              <a:t> </a:t>
            </a:r>
            <a:r>
              <a:rPr sz="2700" spc="-160" dirty="0">
                <a:latin typeface="Arial"/>
                <a:cs typeface="Arial"/>
              </a:rPr>
              <a:t>Embedded  </a:t>
            </a:r>
            <a:r>
              <a:rPr sz="2700" spc="-75" dirty="0">
                <a:latin typeface="Arial"/>
                <a:cs typeface="Arial"/>
              </a:rPr>
              <a:t>software.</a:t>
            </a:r>
            <a:endParaRPr sz="27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14" dirty="0">
                <a:latin typeface="Arial"/>
                <a:cs typeface="Arial"/>
              </a:rPr>
              <a:t>Firmware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55" dirty="0">
                <a:latin typeface="Arial"/>
                <a:cs typeface="Arial"/>
              </a:rPr>
              <a:t>industrial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100" dirty="0">
                <a:latin typeface="Arial"/>
                <a:cs typeface="Arial"/>
              </a:rPr>
              <a:t>communications </a:t>
            </a:r>
            <a:r>
              <a:rPr sz="2700" spc="-90" dirty="0">
                <a:latin typeface="Arial"/>
                <a:cs typeface="Arial"/>
              </a:rPr>
              <a:t>products </a:t>
            </a:r>
            <a:r>
              <a:rPr sz="2700" spc="-75" dirty="0">
                <a:latin typeface="Arial"/>
                <a:cs typeface="Arial"/>
              </a:rPr>
              <a:t>which</a:t>
            </a:r>
            <a:r>
              <a:rPr sz="2700" spc="-535" dirty="0">
                <a:latin typeface="Arial"/>
                <a:cs typeface="Arial"/>
              </a:rPr>
              <a:t> </a:t>
            </a:r>
            <a:r>
              <a:rPr sz="2700" spc="-215" dirty="0">
                <a:latin typeface="Arial"/>
                <a:cs typeface="Arial"/>
              </a:rPr>
              <a:t>uses </a:t>
            </a:r>
            <a:r>
              <a:rPr sz="2700" spc="-80" dirty="0">
                <a:latin typeface="Arial"/>
                <a:cs typeface="Arial"/>
              </a:rPr>
              <a:t>micro-  </a:t>
            </a:r>
            <a:r>
              <a:rPr sz="2700" spc="-75" dirty="0">
                <a:latin typeface="Arial"/>
                <a:cs typeface="Arial"/>
              </a:rPr>
              <a:t>controllers.</a:t>
            </a:r>
            <a:endParaRPr sz="2700" dirty="0">
              <a:latin typeface="Arial"/>
              <a:cs typeface="Arial"/>
            </a:endParaRPr>
          </a:p>
          <a:p>
            <a:pPr marL="355600" marR="72390" indent="-342900">
              <a:lnSpc>
                <a:spcPct val="8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90" dirty="0">
                <a:latin typeface="Arial"/>
                <a:cs typeface="Arial"/>
              </a:rPr>
              <a:t>Used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105" dirty="0">
                <a:latin typeface="Arial"/>
                <a:cs typeface="Arial"/>
              </a:rPr>
              <a:t>developing Compiler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35" dirty="0">
                <a:latin typeface="Arial"/>
                <a:cs typeface="Arial"/>
              </a:rPr>
              <a:t>different </a:t>
            </a:r>
            <a:r>
              <a:rPr sz="2700" spc="-215" dirty="0">
                <a:latin typeface="Arial"/>
                <a:cs typeface="Arial"/>
              </a:rPr>
              <a:t>Languages </a:t>
            </a:r>
            <a:r>
              <a:rPr sz="2700" spc="-75" dirty="0">
                <a:latin typeface="Arial"/>
                <a:cs typeface="Arial"/>
              </a:rPr>
              <a:t>which covert</a:t>
            </a:r>
            <a:r>
              <a:rPr sz="2700" spc="-550" dirty="0">
                <a:latin typeface="Arial"/>
                <a:cs typeface="Arial"/>
              </a:rPr>
              <a:t> </a:t>
            </a:r>
            <a:r>
              <a:rPr lang="en-IN" sz="2700" spc="-550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input  </a:t>
            </a:r>
            <a:r>
              <a:rPr sz="2700" spc="-30" dirty="0">
                <a:latin typeface="Arial"/>
                <a:cs typeface="Arial"/>
              </a:rPr>
              <a:t>from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other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50" dirty="0">
                <a:latin typeface="Arial"/>
                <a:cs typeface="Arial"/>
              </a:rPr>
              <a:t>language </a:t>
            </a:r>
            <a:r>
              <a:rPr sz="2700" spc="-10" dirty="0">
                <a:latin typeface="Arial"/>
                <a:cs typeface="Arial"/>
              </a:rPr>
              <a:t>into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lower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level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machine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language.</a:t>
            </a: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515" dirty="0">
                <a:latin typeface="Arial"/>
                <a:cs typeface="Arial"/>
              </a:rPr>
              <a:t>C</a:t>
            </a:r>
            <a:r>
              <a:rPr lang="en-IN" sz="2700" spc="-515" dirty="0">
                <a:latin typeface="Arial"/>
                <a:cs typeface="Arial"/>
              </a:rPr>
              <a:t> </a:t>
            </a:r>
            <a:r>
              <a:rPr sz="2700" spc="-515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160" dirty="0">
                <a:latin typeface="Arial"/>
                <a:cs typeface="Arial"/>
              </a:rPr>
              <a:t>used </a:t>
            </a:r>
            <a:r>
              <a:rPr sz="2700" spc="20" dirty="0">
                <a:latin typeface="Arial"/>
                <a:cs typeface="Arial"/>
              </a:rPr>
              <a:t>to </a:t>
            </a:r>
            <a:r>
              <a:rPr sz="2700" spc="-55" dirty="0">
                <a:latin typeface="Arial"/>
                <a:cs typeface="Arial"/>
              </a:rPr>
              <a:t>implement </a:t>
            </a:r>
            <a:r>
              <a:rPr sz="2700" spc="-35" dirty="0">
                <a:latin typeface="Arial"/>
                <a:cs typeface="Arial"/>
              </a:rPr>
              <a:t>different </a:t>
            </a:r>
            <a:r>
              <a:rPr sz="2700" spc="-440" dirty="0">
                <a:latin typeface="Arial"/>
                <a:cs typeface="Arial"/>
              </a:rPr>
              <a:t>OS</a:t>
            </a:r>
            <a:r>
              <a:rPr sz="2700" spc="-390" dirty="0">
                <a:latin typeface="Arial"/>
                <a:cs typeface="Arial"/>
              </a:rPr>
              <a:t> </a:t>
            </a:r>
            <a:r>
              <a:rPr lang="en-IN" sz="2700" spc="-39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Operations.</a:t>
            </a: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225" dirty="0">
                <a:latin typeface="Arial"/>
                <a:cs typeface="Arial"/>
              </a:rPr>
              <a:t>UNIX </a:t>
            </a:r>
            <a:r>
              <a:rPr sz="2700" spc="-95" dirty="0">
                <a:latin typeface="Arial"/>
                <a:cs typeface="Arial"/>
              </a:rPr>
              <a:t>kernel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110" dirty="0">
                <a:latin typeface="Arial"/>
                <a:cs typeface="Arial"/>
              </a:rPr>
              <a:t>developed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515" dirty="0">
                <a:latin typeface="Arial"/>
                <a:cs typeface="Arial"/>
              </a:rPr>
              <a:t>C</a:t>
            </a:r>
            <a:r>
              <a:rPr sz="2700" spc="-290" dirty="0">
                <a:latin typeface="Arial"/>
                <a:cs typeface="Arial"/>
              </a:rPr>
              <a:t> </a:t>
            </a:r>
            <a:r>
              <a:rPr lang="en-IN" sz="2700" spc="-290" dirty="0">
                <a:latin typeface="Arial"/>
                <a:cs typeface="Arial"/>
              </a:rPr>
              <a:t> </a:t>
            </a:r>
            <a:r>
              <a:rPr sz="2700" spc="-190" dirty="0">
                <a:latin typeface="Arial"/>
                <a:cs typeface="Arial"/>
              </a:rPr>
              <a:t>Language.</a:t>
            </a: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515" dirty="0">
                <a:latin typeface="Arial"/>
                <a:cs typeface="Arial"/>
              </a:rPr>
              <a:t>C </a:t>
            </a:r>
            <a:r>
              <a:rPr lang="en-IN" sz="2700" spc="-515" dirty="0">
                <a:latin typeface="Arial"/>
                <a:cs typeface="Arial"/>
              </a:rPr>
              <a:t> </a:t>
            </a:r>
            <a:r>
              <a:rPr sz="2700" spc="40" dirty="0">
                <a:latin typeface="Arial"/>
                <a:cs typeface="Arial"/>
              </a:rPr>
              <a:t>&amp;</a:t>
            </a:r>
            <a:r>
              <a:rPr sz="27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u="heavy" spc="-3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C++</a:t>
            </a:r>
            <a:r>
              <a:rPr sz="2700" spc="-32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700" spc="-160" dirty="0">
                <a:latin typeface="Arial"/>
                <a:cs typeface="Arial"/>
              </a:rPr>
              <a:t>used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105" dirty="0">
                <a:latin typeface="Arial"/>
                <a:cs typeface="Arial"/>
              </a:rPr>
              <a:t>developing </a:t>
            </a:r>
            <a:r>
              <a:rPr sz="2700" spc="-390" dirty="0">
                <a:latin typeface="Arial"/>
                <a:cs typeface="Arial"/>
              </a:rPr>
              <a:t>VLC</a:t>
            </a:r>
            <a:r>
              <a:rPr sz="2700" spc="-425" dirty="0">
                <a:latin typeface="Arial"/>
                <a:cs typeface="Arial"/>
              </a:rPr>
              <a:t> </a:t>
            </a:r>
            <a:r>
              <a:rPr lang="en-IN" sz="2700" spc="-425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player.</a:t>
            </a:r>
            <a:endParaRPr sz="2700" dirty="0">
              <a:latin typeface="Arial"/>
              <a:cs typeface="Arial"/>
            </a:endParaRPr>
          </a:p>
          <a:p>
            <a:pPr marL="355600" marR="1508760" indent="-342900">
              <a:lnSpc>
                <a:spcPts val="259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09" dirty="0">
                <a:latin typeface="Arial"/>
                <a:cs typeface="Arial"/>
              </a:rPr>
              <a:t>C </a:t>
            </a:r>
            <a:r>
              <a:rPr lang="en-IN" sz="2700" spc="-509" dirty="0">
                <a:latin typeface="Arial"/>
                <a:cs typeface="Arial"/>
              </a:rPr>
              <a:t> </a:t>
            </a:r>
            <a:r>
              <a:rPr sz="2700" spc="-155" dirty="0">
                <a:latin typeface="Arial"/>
                <a:cs typeface="Arial"/>
              </a:rPr>
              <a:t>language </a:t>
            </a:r>
            <a:r>
              <a:rPr sz="2700" spc="-140" dirty="0">
                <a:latin typeface="Arial"/>
                <a:cs typeface="Arial"/>
              </a:rPr>
              <a:t>is also </a:t>
            </a:r>
            <a:r>
              <a:rPr sz="2700" spc="-160" dirty="0">
                <a:latin typeface="Arial"/>
                <a:cs typeface="Arial"/>
              </a:rPr>
              <a:t>used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145" dirty="0">
                <a:latin typeface="Arial"/>
                <a:cs typeface="Arial"/>
              </a:rPr>
              <a:t>database </a:t>
            </a:r>
            <a:r>
              <a:rPr sz="2700" spc="-140" dirty="0">
                <a:latin typeface="Arial"/>
                <a:cs typeface="Arial"/>
              </a:rPr>
              <a:t>engines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160" dirty="0">
                <a:latin typeface="Arial"/>
                <a:cs typeface="Arial"/>
              </a:rPr>
              <a:t>Device </a:t>
            </a:r>
            <a:r>
              <a:rPr sz="2700" spc="-50" dirty="0">
                <a:latin typeface="Arial"/>
                <a:cs typeface="Arial"/>
              </a:rPr>
              <a:t>driver  </a:t>
            </a:r>
            <a:r>
              <a:rPr sz="2700" spc="-85" dirty="0">
                <a:latin typeface="Arial"/>
                <a:cs typeface="Arial"/>
              </a:rPr>
              <a:t>development.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23066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886" y="5913831"/>
            <a:ext cx="1121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Note: </a:t>
            </a:r>
            <a:r>
              <a:rPr sz="1800" b="1" i="1" dirty="0">
                <a:latin typeface="Carlito"/>
                <a:cs typeface="Carlito"/>
              </a:rPr>
              <a:t>C does not include </a:t>
            </a:r>
            <a:r>
              <a:rPr sz="1800" b="1" i="1" spc="-5" dirty="0">
                <a:latin typeface="Carlito"/>
                <a:cs typeface="Carlito"/>
              </a:rPr>
              <a:t>some </a:t>
            </a:r>
            <a:r>
              <a:rPr sz="1800" b="1" i="1" spc="-10" dirty="0">
                <a:latin typeface="Carlito"/>
                <a:cs typeface="Carlito"/>
              </a:rPr>
              <a:t>features found </a:t>
            </a:r>
            <a:r>
              <a:rPr sz="1800" b="1" i="1" spc="5" dirty="0">
                <a:latin typeface="Carlito"/>
                <a:cs typeface="Carlito"/>
              </a:rPr>
              <a:t>in </a:t>
            </a:r>
            <a:r>
              <a:rPr sz="1800" b="1" i="1" spc="-5" dirty="0">
                <a:latin typeface="Carlito"/>
                <a:cs typeface="Carlito"/>
              </a:rPr>
              <a:t>other languages, </a:t>
            </a:r>
            <a:r>
              <a:rPr sz="1800" b="1" i="1" spc="-15" dirty="0">
                <a:latin typeface="Carlito"/>
                <a:cs typeface="Carlito"/>
              </a:rPr>
              <a:t>like </a:t>
            </a:r>
            <a:r>
              <a:rPr sz="1800" b="1" i="1" spc="-5" dirty="0">
                <a:latin typeface="Carlito"/>
                <a:cs typeface="Carlito"/>
              </a:rPr>
              <a:t>object orientation or garbage collection, such  features</a:t>
            </a:r>
            <a:r>
              <a:rPr sz="1800" b="1" i="1" spc="50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can</a:t>
            </a:r>
            <a:r>
              <a:rPr sz="1800" b="1" i="1" spc="50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be</a:t>
            </a:r>
            <a:r>
              <a:rPr sz="1800" b="1" i="1" spc="40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implemented</a:t>
            </a:r>
            <a:r>
              <a:rPr sz="1800" b="1" i="1" spc="40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or</a:t>
            </a:r>
            <a:r>
              <a:rPr sz="1800" b="1" i="1" spc="4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emulated</a:t>
            </a:r>
            <a:r>
              <a:rPr sz="1800" b="1" i="1" spc="5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in</a:t>
            </a:r>
            <a:r>
              <a:rPr sz="1800" b="1" i="1" spc="3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C,</a:t>
            </a:r>
            <a:r>
              <a:rPr sz="1800" b="1" i="1" spc="40" dirty="0">
                <a:latin typeface="Carlito"/>
                <a:cs typeface="Carlito"/>
              </a:rPr>
              <a:t> </a:t>
            </a:r>
            <a:r>
              <a:rPr sz="1800" b="1" i="1" spc="-10" dirty="0">
                <a:latin typeface="Carlito"/>
                <a:cs typeface="Carlito"/>
              </a:rPr>
              <a:t>often</a:t>
            </a:r>
            <a:r>
              <a:rPr sz="1800" b="1" i="1" spc="65" dirty="0">
                <a:latin typeface="Carlito"/>
                <a:cs typeface="Carlito"/>
              </a:rPr>
              <a:t> </a:t>
            </a:r>
            <a:r>
              <a:rPr sz="1800" b="1" i="1" spc="-10" dirty="0">
                <a:latin typeface="Carlito"/>
                <a:cs typeface="Carlito"/>
              </a:rPr>
              <a:t>by</a:t>
            </a:r>
            <a:r>
              <a:rPr sz="1800" b="1" i="1" spc="6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way</a:t>
            </a:r>
            <a:r>
              <a:rPr sz="1800" b="1" i="1" spc="4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of</a:t>
            </a:r>
            <a:r>
              <a:rPr sz="1800" b="1" i="1" spc="40" dirty="0">
                <a:latin typeface="Carlito"/>
                <a:cs typeface="Carlito"/>
              </a:rPr>
              <a:t> </a:t>
            </a:r>
            <a:r>
              <a:rPr sz="1800" b="1" i="1" spc="-10" dirty="0">
                <a:latin typeface="Carlito"/>
                <a:cs typeface="Carlito"/>
              </a:rPr>
              <a:t>external</a:t>
            </a:r>
            <a:r>
              <a:rPr sz="1800" b="1" i="1" spc="5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libraries</a:t>
            </a:r>
            <a:r>
              <a:rPr sz="1800" b="1" i="1" spc="3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(e.g.,</a:t>
            </a:r>
            <a:r>
              <a:rPr sz="1800" b="1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GLib</a:t>
            </a:r>
            <a:r>
              <a:rPr sz="1800" b="1" i="1" u="heavy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800" b="1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Object</a:t>
            </a:r>
            <a:r>
              <a:rPr sz="1800" b="1" i="1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800" b="1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System</a:t>
            </a:r>
            <a:r>
              <a:rPr sz="1800" b="1" i="1" spc="6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886" y="6462471"/>
            <a:ext cx="2952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rlito"/>
                <a:cs typeface="Carlito"/>
              </a:rPr>
              <a:t>the </a:t>
            </a:r>
            <a:r>
              <a:rPr sz="1800" b="1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Boehm </a:t>
            </a:r>
            <a:r>
              <a:rPr sz="1800" b="1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garbage </a:t>
            </a:r>
            <a:r>
              <a:rPr sz="1800" b="1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collector</a:t>
            </a:r>
            <a:r>
              <a:rPr sz="1800" b="1" i="1" spc="-10" dirty="0">
                <a:solidFill>
                  <a:srgbClr val="0000FF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1800" b="1" i="1" dirty="0">
                <a:latin typeface="Carlito"/>
                <a:cs typeface="Carlito"/>
              </a:rPr>
              <a:t>).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585" y="206451"/>
            <a:ext cx="8924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0" dirty="0">
                <a:latin typeface="Arial"/>
                <a:cs typeface="Arial"/>
              </a:rPr>
              <a:t>C </a:t>
            </a:r>
            <a:r>
              <a:rPr lang="en-IN" spc="-850" dirty="0">
                <a:latin typeface="Arial"/>
                <a:cs typeface="Arial"/>
              </a:rPr>
              <a:t> </a:t>
            </a:r>
            <a:r>
              <a:rPr spc="-210" dirty="0">
                <a:latin typeface="Arial"/>
                <a:cs typeface="Arial"/>
              </a:rPr>
              <a:t>‘main’ </a:t>
            </a:r>
            <a:r>
              <a:rPr spc="-265" dirty="0">
                <a:latin typeface="Arial"/>
                <a:cs typeface="Arial"/>
              </a:rPr>
              <a:t>function </a:t>
            </a:r>
            <a:r>
              <a:rPr spc="-310" dirty="0">
                <a:latin typeface="Arial"/>
                <a:cs typeface="Arial"/>
              </a:rPr>
              <a:t>and </a:t>
            </a:r>
            <a:r>
              <a:rPr spc="-325" dirty="0">
                <a:latin typeface="Arial"/>
                <a:cs typeface="Arial"/>
              </a:rPr>
              <a:t>Standard</a:t>
            </a:r>
            <a:r>
              <a:rPr spc="-295" dirty="0">
                <a:latin typeface="Arial"/>
                <a:cs typeface="Arial"/>
              </a:rPr>
              <a:t> </a:t>
            </a:r>
            <a:r>
              <a:rPr spc="-330" dirty="0">
                <a:latin typeface="Arial"/>
                <a:cs typeface="Arial"/>
              </a:rPr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" y="1203705"/>
            <a:ext cx="1157478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15" dirty="0">
                <a:latin typeface="Arial"/>
                <a:cs typeface="Arial"/>
              </a:rPr>
              <a:t>Every </a:t>
            </a:r>
            <a:r>
              <a:rPr sz="3000" spc="-570" dirty="0">
                <a:latin typeface="Arial"/>
                <a:cs typeface="Arial"/>
              </a:rPr>
              <a:t>C </a:t>
            </a:r>
            <a:r>
              <a:rPr lang="en-IN" sz="3000" spc="-57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program </a:t>
            </a:r>
            <a:r>
              <a:rPr sz="3000" spc="-165" dirty="0">
                <a:latin typeface="Arial"/>
                <a:cs typeface="Arial"/>
              </a:rPr>
              <a:t>consists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25" dirty="0">
                <a:latin typeface="Arial"/>
                <a:cs typeface="Arial"/>
              </a:rPr>
              <a:t>one </a:t>
            </a:r>
            <a:r>
              <a:rPr sz="3000" spc="-20" dirty="0">
                <a:latin typeface="Arial"/>
                <a:cs typeface="Arial"/>
              </a:rPr>
              <a:t>or </a:t>
            </a:r>
            <a:r>
              <a:rPr sz="3000" spc="-90" dirty="0">
                <a:latin typeface="Arial"/>
                <a:cs typeface="Arial"/>
              </a:rPr>
              <a:t>more </a:t>
            </a:r>
            <a:r>
              <a:rPr sz="3000" spc="-125" dirty="0">
                <a:latin typeface="Arial"/>
                <a:cs typeface="Arial"/>
              </a:rPr>
              <a:t>modules called</a:t>
            </a:r>
            <a:r>
              <a:rPr sz="3000" spc="-630" dirty="0">
                <a:latin typeface="Arial"/>
                <a:cs typeface="Arial"/>
              </a:rPr>
              <a:t> </a:t>
            </a:r>
            <a:r>
              <a:rPr sz="3000" b="1" spc="-5" dirty="0">
                <a:latin typeface="Carlito"/>
                <a:cs typeface="Carlito"/>
              </a:rPr>
              <a:t>functions.</a:t>
            </a:r>
            <a:endParaRPr sz="3000" dirty="0">
              <a:latin typeface="Carlito"/>
              <a:cs typeface="Carlito"/>
            </a:endParaRPr>
          </a:p>
          <a:p>
            <a:pPr marL="354965" marR="8255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70" dirty="0">
                <a:latin typeface="Arial"/>
                <a:cs typeface="Arial"/>
              </a:rPr>
              <a:t>A </a:t>
            </a:r>
            <a:r>
              <a:rPr sz="3000" spc="-50" dirty="0">
                <a:latin typeface="Arial"/>
                <a:cs typeface="Arial"/>
              </a:rPr>
              <a:t>function </a:t>
            </a:r>
            <a:r>
              <a:rPr sz="3000" spc="-125" dirty="0">
                <a:latin typeface="Arial"/>
                <a:cs typeface="Arial"/>
              </a:rPr>
              <a:t>contains </a:t>
            </a:r>
            <a:r>
              <a:rPr sz="3000" i="1" spc="-20" dirty="0">
                <a:latin typeface="Carlito"/>
                <a:cs typeface="Carlito"/>
              </a:rPr>
              <a:t>statements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130" dirty="0">
                <a:latin typeface="Arial"/>
                <a:cs typeface="Arial"/>
              </a:rPr>
              <a:t>specify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95" dirty="0">
                <a:latin typeface="Arial"/>
                <a:cs typeface="Arial"/>
              </a:rPr>
              <a:t>computing </a:t>
            </a:r>
            <a:r>
              <a:rPr sz="3000" spc="-100" dirty="0">
                <a:latin typeface="Arial"/>
                <a:cs typeface="Arial"/>
              </a:rPr>
              <a:t>operations </a:t>
            </a:r>
            <a:r>
              <a:rPr sz="3000" spc="15" dirty="0">
                <a:latin typeface="Arial"/>
                <a:cs typeface="Arial"/>
              </a:rPr>
              <a:t>to  </a:t>
            </a:r>
            <a:r>
              <a:rPr sz="3000" spc="-140" dirty="0">
                <a:latin typeface="Arial"/>
                <a:cs typeface="Arial"/>
              </a:rPr>
              <a:t>be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done.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b="1" dirty="0">
                <a:latin typeface="Carlito"/>
                <a:cs typeface="Carlito"/>
              </a:rPr>
              <a:t>C </a:t>
            </a:r>
            <a:r>
              <a:rPr sz="3000" b="1" spc="-10" dirty="0">
                <a:latin typeface="Carlito"/>
                <a:cs typeface="Carlito"/>
              </a:rPr>
              <a:t>Standard Library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70" dirty="0">
                <a:latin typeface="Arial"/>
                <a:cs typeface="Arial"/>
              </a:rPr>
              <a:t>rich </a:t>
            </a:r>
            <a:r>
              <a:rPr sz="3000" spc="-75" dirty="0">
                <a:latin typeface="Arial"/>
                <a:cs typeface="Arial"/>
              </a:rPr>
              <a:t>collection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20" dirty="0">
                <a:latin typeface="Arial"/>
                <a:cs typeface="Arial"/>
              </a:rPr>
              <a:t>existing</a:t>
            </a:r>
            <a:r>
              <a:rPr sz="3000" spc="-39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functions.</a:t>
            </a:r>
            <a:endParaRPr sz="3000" dirty="0">
              <a:latin typeface="Arial"/>
              <a:cs typeface="Arial"/>
            </a:endParaRPr>
          </a:p>
          <a:p>
            <a:pPr marL="354965" marR="5080" indent="-342900">
              <a:lnSpc>
                <a:spcPts val="288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1099185" algn="l"/>
                <a:tab pos="1824355" algn="l"/>
                <a:tab pos="2630805" algn="l"/>
                <a:tab pos="4138295" algn="l"/>
                <a:tab pos="4681220" algn="l"/>
                <a:tab pos="5382260" algn="l"/>
                <a:tab pos="7008495" algn="l"/>
                <a:tab pos="7827009" algn="l"/>
                <a:tab pos="8581390" algn="l"/>
                <a:tab pos="9544685" algn="l"/>
                <a:tab pos="10056495" algn="l"/>
                <a:tab pos="10989310" algn="l"/>
                <a:tab pos="11358245" algn="l"/>
              </a:tabLst>
            </a:pPr>
            <a:r>
              <a:rPr sz="3000" spc="-770" dirty="0">
                <a:latin typeface="Arial"/>
                <a:cs typeface="Arial"/>
              </a:rPr>
              <a:t>Y</a:t>
            </a:r>
            <a:r>
              <a:rPr sz="3000" spc="-95" dirty="0">
                <a:latin typeface="Arial"/>
                <a:cs typeface="Arial"/>
              </a:rPr>
              <a:t>o</a:t>
            </a:r>
            <a:r>
              <a:rPr sz="3000" spc="-90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60" dirty="0">
                <a:latin typeface="Arial"/>
                <a:cs typeface="Arial"/>
              </a:rPr>
              <a:t>c</a:t>
            </a:r>
            <a:r>
              <a:rPr sz="3000" spc="-165" dirty="0">
                <a:latin typeface="Arial"/>
                <a:cs typeface="Arial"/>
              </a:rPr>
              <a:t>an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60" dirty="0">
                <a:latin typeface="Arial"/>
                <a:cs typeface="Arial"/>
              </a:rPr>
              <a:t>also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35" dirty="0">
                <a:latin typeface="Arial"/>
                <a:cs typeface="Arial"/>
              </a:rPr>
              <a:t>p</a:t>
            </a:r>
            <a:r>
              <a:rPr sz="3000" spc="-80" dirty="0">
                <a:latin typeface="Arial"/>
                <a:cs typeface="Arial"/>
              </a:rPr>
              <a:t>r</a:t>
            </a:r>
            <a:r>
              <a:rPr sz="3000" spc="-180" dirty="0">
                <a:latin typeface="Arial"/>
                <a:cs typeface="Arial"/>
              </a:rPr>
              <a:t>o</a:t>
            </a:r>
            <a:r>
              <a:rPr sz="3000" spc="-165" dirty="0">
                <a:latin typeface="Arial"/>
                <a:cs typeface="Arial"/>
              </a:rPr>
              <a:t>g</a:t>
            </a:r>
            <a:r>
              <a:rPr sz="3000" spc="-20" dirty="0">
                <a:latin typeface="Arial"/>
                <a:cs typeface="Arial"/>
              </a:rPr>
              <a:t>r</a:t>
            </a:r>
            <a:r>
              <a:rPr sz="3000" spc="-170" dirty="0">
                <a:latin typeface="Arial"/>
                <a:cs typeface="Arial"/>
              </a:rPr>
              <a:t>am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65" dirty="0">
                <a:latin typeface="Arial"/>
                <a:cs typeface="Arial"/>
              </a:rPr>
              <a:t>all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160" dirty="0">
                <a:latin typeface="Arial"/>
                <a:cs typeface="Arial"/>
              </a:rPr>
              <a:t>t</a:t>
            </a:r>
            <a:r>
              <a:rPr sz="3000" spc="-140" dirty="0">
                <a:latin typeface="Arial"/>
                <a:cs typeface="Arial"/>
              </a:rPr>
              <a:t>h</a:t>
            </a:r>
            <a:r>
              <a:rPr sz="3000" spc="-13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40" dirty="0">
                <a:latin typeface="Arial"/>
                <a:cs typeface="Arial"/>
              </a:rPr>
              <a:t>fu</a:t>
            </a:r>
            <a:r>
              <a:rPr sz="3000" spc="-55" dirty="0">
                <a:latin typeface="Arial"/>
                <a:cs typeface="Arial"/>
              </a:rPr>
              <a:t>n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spc="-25" dirty="0">
                <a:latin typeface="Arial"/>
                <a:cs typeface="Arial"/>
              </a:rPr>
              <a:t>i</a:t>
            </a:r>
            <a:r>
              <a:rPr sz="3000" spc="-180" dirty="0">
                <a:latin typeface="Arial"/>
                <a:cs typeface="Arial"/>
              </a:rPr>
              <a:t>on</a:t>
            </a:r>
            <a:r>
              <a:rPr sz="3000" spc="-160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0" dirty="0">
                <a:latin typeface="Arial"/>
                <a:cs typeface="Arial"/>
              </a:rPr>
              <a:t>th</a:t>
            </a:r>
            <a:r>
              <a:rPr sz="3000" spc="-100" dirty="0">
                <a:latin typeface="Arial"/>
                <a:cs typeface="Arial"/>
              </a:rPr>
              <a:t>a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85" dirty="0">
                <a:latin typeface="Arial"/>
                <a:cs typeface="Arial"/>
              </a:rPr>
              <a:t>y</a:t>
            </a:r>
            <a:r>
              <a:rPr sz="3000" spc="-95" dirty="0">
                <a:latin typeface="Arial"/>
                <a:cs typeface="Arial"/>
              </a:rPr>
              <a:t>o</a:t>
            </a:r>
            <a:r>
              <a:rPr sz="3000" spc="-90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40" dirty="0">
                <a:latin typeface="Arial"/>
                <a:cs typeface="Arial"/>
              </a:rPr>
              <a:t>n</a:t>
            </a:r>
            <a:r>
              <a:rPr sz="3000" spc="-150" dirty="0">
                <a:latin typeface="Arial"/>
                <a:cs typeface="Arial"/>
              </a:rPr>
              <a:t>e</a:t>
            </a:r>
            <a:r>
              <a:rPr sz="3000" spc="-135" dirty="0">
                <a:latin typeface="Arial"/>
                <a:cs typeface="Arial"/>
              </a:rPr>
              <a:t>ed</a:t>
            </a:r>
            <a:r>
              <a:rPr sz="3000" dirty="0">
                <a:latin typeface="Arial"/>
                <a:cs typeface="Arial"/>
              </a:rPr>
              <a:t>	t</a:t>
            </a:r>
            <a:r>
              <a:rPr sz="3000" spc="5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15" dirty="0">
                <a:latin typeface="Arial"/>
                <a:cs typeface="Arial"/>
              </a:rPr>
              <a:t>f</a:t>
            </a:r>
            <a:r>
              <a:rPr sz="3000" spc="-45" dirty="0">
                <a:latin typeface="Arial"/>
                <a:cs typeface="Arial"/>
              </a:rPr>
              <a:t>or</a:t>
            </a:r>
            <a:r>
              <a:rPr sz="3000" spc="-7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335" dirty="0">
                <a:latin typeface="Arial"/>
                <a:cs typeface="Arial"/>
              </a:rPr>
              <a:t>C  </a:t>
            </a:r>
            <a:r>
              <a:rPr sz="3000" spc="-110" dirty="0">
                <a:latin typeface="Arial"/>
                <a:cs typeface="Arial"/>
              </a:rPr>
              <a:t>program.</a:t>
            </a:r>
            <a:endParaRPr sz="3000" dirty="0">
              <a:latin typeface="Arial"/>
              <a:cs typeface="Arial"/>
            </a:endParaRPr>
          </a:p>
          <a:p>
            <a:pPr marL="354965" marR="5080" indent="-342900">
              <a:lnSpc>
                <a:spcPts val="288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90" dirty="0">
                <a:latin typeface="Arial"/>
                <a:cs typeface="Arial"/>
              </a:rPr>
              <a:t>Normally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50" dirty="0">
                <a:latin typeface="Arial"/>
                <a:cs typeface="Arial"/>
              </a:rPr>
              <a:t>at </a:t>
            </a:r>
            <a:r>
              <a:rPr sz="3000" spc="-30" dirty="0">
                <a:latin typeface="Arial"/>
                <a:cs typeface="Arial"/>
              </a:rPr>
              <a:t>liberty </a:t>
            </a:r>
            <a:r>
              <a:rPr sz="3000" spc="25" dirty="0">
                <a:latin typeface="Arial"/>
                <a:cs typeface="Arial"/>
              </a:rPr>
              <a:t>to </a:t>
            </a:r>
            <a:r>
              <a:rPr sz="3000" spc="-150" dirty="0">
                <a:latin typeface="Arial"/>
                <a:cs typeface="Arial"/>
              </a:rPr>
              <a:t>give </a:t>
            </a:r>
            <a:r>
              <a:rPr sz="3000" spc="-80" dirty="0">
                <a:latin typeface="Arial"/>
                <a:cs typeface="Arial"/>
              </a:rPr>
              <a:t>functions </a:t>
            </a:r>
            <a:r>
              <a:rPr sz="3000" spc="-95" dirty="0">
                <a:latin typeface="Arial"/>
                <a:cs typeface="Arial"/>
              </a:rPr>
              <a:t>whatever </a:t>
            </a:r>
            <a:r>
              <a:rPr sz="3000" spc="-190" dirty="0">
                <a:latin typeface="Arial"/>
                <a:cs typeface="Arial"/>
              </a:rPr>
              <a:t>names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95" dirty="0">
                <a:latin typeface="Arial"/>
                <a:cs typeface="Arial"/>
              </a:rPr>
              <a:t>like,  </a:t>
            </a:r>
            <a:r>
              <a:rPr sz="3000" spc="-10" dirty="0">
                <a:latin typeface="Arial"/>
                <a:cs typeface="Arial"/>
              </a:rPr>
              <a:t>but </a:t>
            </a:r>
            <a:r>
              <a:rPr sz="3000" spc="-25" dirty="0">
                <a:latin typeface="Arial"/>
                <a:cs typeface="Arial"/>
              </a:rPr>
              <a:t>"main" </a:t>
            </a:r>
            <a:r>
              <a:rPr sz="3000" spc="-155" dirty="0">
                <a:latin typeface="Arial"/>
                <a:cs typeface="Arial"/>
              </a:rPr>
              <a:t>is</a:t>
            </a:r>
            <a:r>
              <a:rPr sz="3000" spc="-4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special.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spc="-120" dirty="0">
                <a:latin typeface="Arial"/>
                <a:cs typeface="Arial"/>
              </a:rPr>
              <a:t>program </a:t>
            </a:r>
            <a:r>
              <a:rPr sz="3000" spc="10" dirty="0">
                <a:latin typeface="Arial"/>
                <a:cs typeface="Arial"/>
              </a:rPr>
              <a:t>will </a:t>
            </a:r>
            <a:r>
              <a:rPr sz="3000" spc="-180" dirty="0">
                <a:latin typeface="Arial"/>
                <a:cs typeface="Arial"/>
              </a:rPr>
              <a:t>always </a:t>
            </a:r>
            <a:r>
              <a:rPr sz="3000" spc="-125" dirty="0">
                <a:latin typeface="Arial"/>
                <a:cs typeface="Arial"/>
              </a:rPr>
              <a:t>begin </a:t>
            </a:r>
            <a:r>
              <a:rPr sz="3000" spc="-130" dirty="0">
                <a:latin typeface="Arial"/>
                <a:cs typeface="Arial"/>
              </a:rPr>
              <a:t>by </a:t>
            </a:r>
            <a:r>
              <a:rPr sz="3000" spc="-135" dirty="0">
                <a:latin typeface="Arial"/>
                <a:cs typeface="Arial"/>
              </a:rPr>
              <a:t>executing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Carlito"/>
                <a:cs typeface="Carlito"/>
              </a:rPr>
              <a:t>main</a:t>
            </a:r>
            <a:r>
              <a:rPr sz="3000" b="1" spc="-310" dirty="0">
                <a:latin typeface="Carlito"/>
                <a:cs typeface="Carlito"/>
              </a:rPr>
              <a:t> </a:t>
            </a:r>
            <a:r>
              <a:rPr sz="3000" spc="-50" dirty="0">
                <a:latin typeface="Arial"/>
                <a:cs typeface="Arial"/>
              </a:rPr>
              <a:t>function.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200" dirty="0">
                <a:latin typeface="Arial"/>
                <a:cs typeface="Arial"/>
              </a:rPr>
              <a:t>This </a:t>
            </a:r>
            <a:r>
              <a:rPr sz="3000" spc="-190" dirty="0">
                <a:latin typeface="Arial"/>
                <a:cs typeface="Arial"/>
              </a:rPr>
              <a:t>means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130" dirty="0">
                <a:latin typeface="Arial"/>
                <a:cs typeface="Arial"/>
              </a:rPr>
              <a:t>every </a:t>
            </a:r>
            <a:r>
              <a:rPr sz="3000" spc="-120" dirty="0">
                <a:latin typeface="Arial"/>
                <a:cs typeface="Arial"/>
              </a:rPr>
              <a:t>program </a:t>
            </a:r>
            <a:r>
              <a:rPr sz="3000" spc="-100" dirty="0">
                <a:latin typeface="Arial"/>
                <a:cs typeface="Arial"/>
              </a:rPr>
              <a:t>must </a:t>
            </a:r>
            <a:r>
              <a:rPr sz="3000" spc="-185" dirty="0">
                <a:latin typeface="Arial"/>
                <a:cs typeface="Arial"/>
              </a:rPr>
              <a:t>have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05" dirty="0">
                <a:latin typeface="Arial"/>
                <a:cs typeface="Arial"/>
              </a:rPr>
              <a:t>main</a:t>
            </a:r>
            <a:r>
              <a:rPr sz="3000" spc="-28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somewhere.</a:t>
            </a:r>
            <a:endParaRPr sz="3000" dirty="0">
              <a:latin typeface="Arial"/>
              <a:cs typeface="Arial"/>
            </a:endParaRPr>
          </a:p>
          <a:p>
            <a:pPr marL="354965" marR="5715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rlito"/>
                <a:cs typeface="Carlito"/>
              </a:rPr>
              <a:t>main </a:t>
            </a:r>
            <a:r>
              <a:rPr sz="3000" spc="5" dirty="0">
                <a:latin typeface="Arial"/>
                <a:cs typeface="Arial"/>
              </a:rPr>
              <a:t>will </a:t>
            </a:r>
            <a:r>
              <a:rPr sz="3000" spc="-125" dirty="0">
                <a:latin typeface="Arial"/>
                <a:cs typeface="Arial"/>
              </a:rPr>
              <a:t>usually </a:t>
            </a:r>
            <a:r>
              <a:rPr sz="3000" spc="-114" dirty="0">
                <a:latin typeface="Arial"/>
                <a:cs typeface="Arial"/>
              </a:rPr>
              <a:t>call </a:t>
            </a:r>
            <a:r>
              <a:rPr sz="3000" spc="-35" dirty="0">
                <a:latin typeface="Arial"/>
                <a:cs typeface="Arial"/>
              </a:rPr>
              <a:t>other </a:t>
            </a:r>
            <a:r>
              <a:rPr sz="3000" spc="-75" dirty="0">
                <a:latin typeface="Arial"/>
                <a:cs typeface="Arial"/>
              </a:rPr>
              <a:t>functions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90" dirty="0">
                <a:latin typeface="Arial"/>
                <a:cs typeface="Arial"/>
              </a:rPr>
              <a:t>help </a:t>
            </a:r>
            <a:r>
              <a:rPr sz="3000" spc="-55" dirty="0">
                <a:latin typeface="Arial"/>
                <a:cs typeface="Arial"/>
              </a:rPr>
              <a:t>perform </a:t>
            </a:r>
            <a:r>
              <a:rPr sz="3000" spc="-45" dirty="0">
                <a:latin typeface="Arial"/>
                <a:cs typeface="Arial"/>
              </a:rPr>
              <a:t>its </a:t>
            </a:r>
            <a:r>
              <a:rPr sz="3000" spc="-60" dirty="0">
                <a:latin typeface="Arial"/>
                <a:cs typeface="Arial"/>
              </a:rPr>
              <a:t>job, </a:t>
            </a:r>
            <a:r>
              <a:rPr sz="3000" spc="-175" dirty="0">
                <a:latin typeface="Arial"/>
                <a:cs typeface="Arial"/>
              </a:rPr>
              <a:t>some </a:t>
            </a:r>
            <a:r>
              <a:rPr sz="3000" spc="-10" dirty="0">
                <a:latin typeface="Arial"/>
                <a:cs typeface="Arial"/>
              </a:rPr>
              <a:t>that  </a:t>
            </a:r>
            <a:r>
              <a:rPr sz="3000" spc="-125" dirty="0">
                <a:latin typeface="Arial"/>
                <a:cs typeface="Arial"/>
              </a:rPr>
              <a:t>you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wrote,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others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from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libraries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are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provided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for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you.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06451"/>
            <a:ext cx="8208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Why </a:t>
            </a:r>
            <a:r>
              <a:rPr spc="-5" dirty="0"/>
              <a:t>Should </a:t>
            </a:r>
            <a:r>
              <a:rPr spc="-120" dirty="0"/>
              <a:t>You </a:t>
            </a:r>
            <a:r>
              <a:rPr spc="-5" dirty="0"/>
              <a:t>Learn </a:t>
            </a:r>
            <a:r>
              <a:rPr dirty="0"/>
              <a:t>C</a:t>
            </a:r>
            <a:r>
              <a:rPr spc="140" dirty="0"/>
              <a:t> </a:t>
            </a:r>
            <a:r>
              <a:rPr spc="-10" dirty="0"/>
              <a:t>Language?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" y="1187551"/>
            <a:ext cx="5655310" cy="35785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 </a:t>
            </a:r>
            <a:r>
              <a:rPr lang="en-IN" sz="3200" spc="-60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versatile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 </a:t>
            </a:r>
            <a:r>
              <a:rPr lang="en-IN" sz="3200" spc="-60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45" dirty="0">
                <a:latin typeface="Arial"/>
                <a:cs typeface="Arial"/>
              </a:rPr>
              <a:t>mother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70" dirty="0">
                <a:latin typeface="Arial"/>
                <a:cs typeface="Arial"/>
              </a:rPr>
              <a:t>all</a:t>
            </a:r>
            <a:r>
              <a:rPr sz="3200" spc="-455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languages.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 </a:t>
            </a:r>
            <a:r>
              <a:rPr lang="en-IN" sz="3200" spc="-60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55" dirty="0">
                <a:latin typeface="Arial"/>
                <a:cs typeface="Arial"/>
              </a:rPr>
              <a:t>old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language.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</a:t>
            </a:r>
            <a:r>
              <a:rPr lang="en-IN" sz="3200" spc="-605" dirty="0">
                <a:latin typeface="Arial"/>
                <a:cs typeface="Arial"/>
              </a:rPr>
              <a:t> 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portable.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</a:t>
            </a:r>
            <a:r>
              <a:rPr lang="en-IN" sz="3200" spc="-605" dirty="0">
                <a:latin typeface="Arial"/>
                <a:cs typeface="Arial"/>
              </a:rPr>
              <a:t> 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simple.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</a:t>
            </a:r>
            <a:r>
              <a:rPr lang="en-IN" sz="3200" spc="-605" dirty="0">
                <a:latin typeface="Arial"/>
                <a:cs typeface="Arial"/>
              </a:rPr>
              <a:t> 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'free'.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64980" y="62484"/>
            <a:ext cx="2017776" cy="1106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52" y="275335"/>
            <a:ext cx="11373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Running a C </a:t>
            </a:r>
            <a:r>
              <a:rPr sz="3600" spc="-20" dirty="0"/>
              <a:t>Program </a:t>
            </a:r>
            <a:r>
              <a:rPr sz="3600" dirty="0"/>
              <a:t>Using </a:t>
            </a:r>
            <a:r>
              <a:rPr sz="3600" spc="-5" dirty="0"/>
              <a:t>GNU </a:t>
            </a:r>
            <a:r>
              <a:rPr sz="3600" dirty="0"/>
              <a:t>C </a:t>
            </a:r>
            <a:r>
              <a:rPr sz="3600" spc="-5" dirty="0"/>
              <a:t>Compiler </a:t>
            </a:r>
            <a:r>
              <a:rPr sz="3600" dirty="0"/>
              <a:t>(gcc) </a:t>
            </a:r>
            <a:r>
              <a:rPr sz="3600" spc="-5" dirty="0"/>
              <a:t>with</a:t>
            </a:r>
            <a:r>
              <a:rPr sz="3600" spc="-15" dirty="0"/>
              <a:t> </a:t>
            </a:r>
            <a:r>
              <a:rPr sz="3600" dirty="0"/>
              <a:t>Linux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4965" marR="5715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0" dirty="0"/>
              <a:t>Write </a:t>
            </a:r>
            <a:r>
              <a:rPr spc="-80" dirty="0"/>
              <a:t>your </a:t>
            </a:r>
            <a:r>
              <a:rPr spc="-114" dirty="0"/>
              <a:t>program </a:t>
            </a:r>
            <a:r>
              <a:rPr spc="-40" dirty="0"/>
              <a:t>in </a:t>
            </a:r>
            <a:r>
              <a:rPr spc="-180" dirty="0"/>
              <a:t>any </a:t>
            </a:r>
            <a:r>
              <a:rPr spc="-30" dirty="0"/>
              <a:t>editor </a:t>
            </a:r>
            <a:r>
              <a:rPr spc="-80" dirty="0"/>
              <a:t>(vi, gedit) </a:t>
            </a:r>
            <a:r>
              <a:rPr spc="-145" dirty="0"/>
              <a:t>and </a:t>
            </a:r>
            <a:r>
              <a:rPr spc="-245" dirty="0"/>
              <a:t>save </a:t>
            </a:r>
            <a:r>
              <a:rPr spc="-85" dirty="0"/>
              <a:t>your </a:t>
            </a:r>
            <a:r>
              <a:rPr spc="-20" dirty="0"/>
              <a:t>file </a:t>
            </a:r>
            <a:r>
              <a:rPr spc="15" dirty="0"/>
              <a:t>with </a:t>
            </a:r>
            <a:r>
              <a:rPr spc="-160" dirty="0"/>
              <a:t>.c  </a:t>
            </a:r>
            <a:r>
              <a:rPr spc="-120" dirty="0"/>
              <a:t>extension</a:t>
            </a: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pc="-365" dirty="0"/>
              <a:t>To </a:t>
            </a:r>
            <a:r>
              <a:rPr spc="-100" dirty="0"/>
              <a:t>compile,</a:t>
            </a:r>
            <a:r>
              <a:rPr spc="-420" dirty="0"/>
              <a:t> </a:t>
            </a:r>
            <a:r>
              <a:rPr spc="-60" dirty="0"/>
              <a:t>type</a:t>
            </a:r>
          </a:p>
          <a:p>
            <a:pPr marL="927100">
              <a:lnSpc>
                <a:spcPct val="100000"/>
              </a:lnSpc>
              <a:tabLst>
                <a:tab pos="5584825" algn="l"/>
              </a:tabLst>
            </a:pPr>
            <a:r>
              <a:rPr b="1" spc="-10" dirty="0">
                <a:latin typeface="Carlito"/>
                <a:cs typeface="Carlito"/>
              </a:rPr>
              <a:t>gcc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filename	</a:t>
            </a:r>
            <a:r>
              <a:rPr spc="-10" dirty="0"/>
              <a:t>for </a:t>
            </a:r>
            <a:r>
              <a:rPr spc="-155" dirty="0"/>
              <a:t>eg., </a:t>
            </a:r>
            <a:r>
              <a:rPr b="1" spc="-10" dirty="0">
                <a:latin typeface="Carlito"/>
                <a:cs typeface="Carlito"/>
              </a:rPr>
              <a:t>gcc</a:t>
            </a:r>
            <a:r>
              <a:rPr b="1" spc="-155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test.c</a:t>
            </a:r>
          </a:p>
          <a:p>
            <a:pPr marL="440690">
              <a:lnSpc>
                <a:spcPct val="100000"/>
              </a:lnSpc>
              <a:tabLst>
                <a:tab pos="4331970" algn="l"/>
              </a:tabLst>
            </a:pPr>
            <a:r>
              <a:rPr spc="-60" dirty="0"/>
              <a:t>this </a:t>
            </a:r>
            <a:r>
              <a:rPr spc="10" dirty="0"/>
              <a:t>will </a:t>
            </a:r>
            <a:r>
              <a:rPr spc="-120" dirty="0"/>
              <a:t>create</a:t>
            </a:r>
            <a:r>
              <a:rPr spc="-425" dirty="0"/>
              <a:t> </a:t>
            </a:r>
            <a:r>
              <a:rPr b="1" spc="-5" dirty="0">
                <a:latin typeface="Carlito"/>
                <a:cs typeface="Carlito"/>
              </a:rPr>
              <a:t>a.out</a:t>
            </a:r>
            <a:r>
              <a:rPr b="1" spc="5" dirty="0">
                <a:latin typeface="Carlito"/>
                <a:cs typeface="Carlito"/>
              </a:rPr>
              <a:t> </a:t>
            </a:r>
            <a:r>
              <a:rPr spc="-20" dirty="0"/>
              <a:t>file	</a:t>
            </a:r>
            <a:r>
              <a:rPr dirty="0"/>
              <a:t>(if </a:t>
            </a:r>
            <a:r>
              <a:rPr spc="-95" dirty="0"/>
              <a:t>no </a:t>
            </a:r>
            <a:r>
              <a:rPr spc="-165" dirty="0"/>
              <a:t>syntax</a:t>
            </a:r>
            <a:r>
              <a:rPr spc="-395" dirty="0"/>
              <a:t> </a:t>
            </a:r>
            <a:r>
              <a:rPr spc="-50" dirty="0"/>
              <a:t>error)</a:t>
            </a: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spc="-365" dirty="0"/>
              <a:t>OR</a:t>
            </a:r>
            <a:endParaRPr sz="2400" dirty="0"/>
          </a:p>
          <a:p>
            <a:pPr marL="783590">
              <a:lnSpc>
                <a:spcPct val="100000"/>
              </a:lnSpc>
              <a:spcBef>
                <a:spcPts val="120"/>
              </a:spcBef>
              <a:tabLst>
                <a:tab pos="3971925" algn="l"/>
              </a:tabLst>
            </a:pPr>
            <a:r>
              <a:rPr b="1" spc="-10" dirty="0">
                <a:latin typeface="Carlito"/>
                <a:cs typeface="Carlito"/>
              </a:rPr>
              <a:t>gcc </a:t>
            </a:r>
            <a:r>
              <a:rPr b="1" spc="-15" dirty="0">
                <a:latin typeface="Carlito"/>
                <a:cs typeface="Carlito"/>
              </a:rPr>
              <a:t>test.c</a:t>
            </a:r>
            <a:r>
              <a:rPr b="1" spc="-1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-o</a:t>
            </a:r>
            <a:r>
              <a:rPr b="1" spc="-5" dirty="0">
                <a:latin typeface="Carlito"/>
                <a:cs typeface="Carlito"/>
              </a:rPr>
              <a:t> output	</a:t>
            </a:r>
            <a:r>
              <a:rPr spc="-20" dirty="0"/>
              <a:t>or </a:t>
            </a:r>
            <a:r>
              <a:rPr b="1" spc="-10" dirty="0">
                <a:latin typeface="Carlito"/>
                <a:cs typeface="Carlito"/>
              </a:rPr>
              <a:t>gcc </a:t>
            </a:r>
            <a:r>
              <a:rPr b="1" dirty="0">
                <a:latin typeface="Carlito"/>
                <a:cs typeface="Carlito"/>
              </a:rPr>
              <a:t>-o </a:t>
            </a:r>
            <a:r>
              <a:rPr b="1" spc="-5" dirty="0">
                <a:latin typeface="Carlito"/>
                <a:cs typeface="Carlito"/>
              </a:rPr>
              <a:t>output</a:t>
            </a:r>
            <a:r>
              <a:rPr b="1" spc="-180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test.c</a:t>
            </a:r>
          </a:p>
          <a:p>
            <a:pPr marL="354965" marR="5080" indent="-342900">
              <a:lnSpc>
                <a:spcPct val="8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  <a:tab pos="8201659" algn="l"/>
              </a:tabLst>
            </a:pPr>
            <a:r>
              <a:rPr spc="-200" dirty="0"/>
              <a:t>This </a:t>
            </a:r>
            <a:r>
              <a:rPr spc="-65" dirty="0"/>
              <a:t>line </a:t>
            </a:r>
            <a:r>
              <a:rPr spc="-165" dirty="0"/>
              <a:t>invokes </a:t>
            </a:r>
            <a:r>
              <a:rPr spc="-35" dirty="0"/>
              <a:t>the </a:t>
            </a:r>
            <a:r>
              <a:rPr spc="-570" dirty="0"/>
              <a:t>C </a:t>
            </a:r>
            <a:r>
              <a:rPr lang="en-IN" spc="-570" dirty="0"/>
              <a:t> </a:t>
            </a:r>
            <a:r>
              <a:rPr spc="-85" dirty="0"/>
              <a:t>compiler </a:t>
            </a:r>
            <a:r>
              <a:rPr spc="-125" dirty="0"/>
              <a:t>called </a:t>
            </a:r>
            <a:r>
              <a:rPr spc="-210" dirty="0"/>
              <a:t>gcc, </a:t>
            </a:r>
            <a:r>
              <a:rPr spc="-265" dirty="0"/>
              <a:t>asks </a:t>
            </a:r>
            <a:r>
              <a:rPr spc="90" dirty="0"/>
              <a:t>it </a:t>
            </a:r>
            <a:r>
              <a:rPr spc="30" dirty="0"/>
              <a:t>to </a:t>
            </a:r>
            <a:r>
              <a:rPr spc="-105" dirty="0"/>
              <a:t>compile </a:t>
            </a:r>
            <a:r>
              <a:rPr spc="-95" dirty="0"/>
              <a:t>test.c </a:t>
            </a:r>
            <a:r>
              <a:rPr spc="-140" dirty="0"/>
              <a:t>and  </a:t>
            </a:r>
            <a:r>
              <a:rPr spc="-260" dirty="0"/>
              <a:t>asks</a:t>
            </a:r>
            <a:r>
              <a:rPr spc="-160" dirty="0"/>
              <a:t> </a:t>
            </a:r>
            <a:r>
              <a:rPr spc="90" dirty="0"/>
              <a:t>it</a:t>
            </a:r>
            <a:r>
              <a:rPr spc="-145" dirty="0"/>
              <a:t> </a:t>
            </a:r>
            <a:r>
              <a:rPr spc="30" dirty="0"/>
              <a:t>to</a:t>
            </a:r>
            <a:r>
              <a:rPr spc="-155" dirty="0"/>
              <a:t> </a:t>
            </a:r>
            <a:r>
              <a:rPr spc="-120" dirty="0"/>
              <a:t>create</a:t>
            </a:r>
            <a:r>
              <a:rPr spc="-165" dirty="0"/>
              <a:t> </a:t>
            </a:r>
            <a:r>
              <a:rPr spc="-35" dirty="0"/>
              <a:t>the</a:t>
            </a:r>
            <a:r>
              <a:rPr spc="-150" dirty="0"/>
              <a:t> </a:t>
            </a:r>
            <a:r>
              <a:rPr spc="-140" dirty="0"/>
              <a:t>executable</a:t>
            </a:r>
            <a:r>
              <a:rPr spc="-160" dirty="0"/>
              <a:t> </a:t>
            </a:r>
            <a:r>
              <a:rPr spc="-20" dirty="0"/>
              <a:t>file</a:t>
            </a:r>
            <a:r>
              <a:rPr spc="-140" dirty="0"/>
              <a:t> </a:t>
            </a:r>
            <a:r>
              <a:rPr spc="15" dirty="0"/>
              <a:t>with</a:t>
            </a:r>
            <a:r>
              <a:rPr spc="-150" dirty="0"/>
              <a:t> </a:t>
            </a:r>
            <a:r>
              <a:rPr spc="-35" dirty="0"/>
              <a:t>the</a:t>
            </a:r>
            <a:r>
              <a:rPr spc="-150" dirty="0"/>
              <a:t> </a:t>
            </a:r>
            <a:r>
              <a:rPr spc="-155" dirty="0"/>
              <a:t>name	</a:t>
            </a:r>
            <a:r>
              <a:rPr b="1" spc="-5" dirty="0">
                <a:latin typeface="Carlito"/>
                <a:cs typeface="Carlito"/>
              </a:rPr>
              <a:t>output</a:t>
            </a: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pc="-365" dirty="0"/>
              <a:t>To </a:t>
            </a:r>
            <a:r>
              <a:rPr spc="-50" dirty="0"/>
              <a:t>run </a:t>
            </a:r>
            <a:r>
              <a:rPr spc="-35" dirty="0"/>
              <a:t>the </a:t>
            </a:r>
            <a:r>
              <a:rPr spc="-114" dirty="0"/>
              <a:t>program,</a:t>
            </a:r>
            <a:r>
              <a:rPr spc="-175" dirty="0"/>
              <a:t> </a:t>
            </a:r>
            <a:r>
              <a:rPr spc="-60" dirty="0"/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8270" y="5593791"/>
            <a:ext cx="1365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latin typeface="Carlito"/>
                <a:cs typeface="Carlito"/>
              </a:rPr>
              <a:t>./a.out</a:t>
            </a:r>
            <a:endParaRPr sz="3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latin typeface="Carlito"/>
                <a:cs typeface="Carlito"/>
              </a:rPr>
              <a:t>.</a:t>
            </a:r>
            <a:r>
              <a:rPr sz="3000" b="1" spc="-70" dirty="0">
                <a:latin typeface="Carlito"/>
                <a:cs typeface="Carlito"/>
              </a:rPr>
              <a:t>/</a:t>
            </a:r>
            <a:r>
              <a:rPr sz="3000" b="1" dirty="0">
                <a:latin typeface="Carlito"/>
                <a:cs typeface="Carlito"/>
              </a:rPr>
              <a:t>o</a:t>
            </a:r>
            <a:r>
              <a:rPr sz="3000" b="1" spc="-10" dirty="0">
                <a:latin typeface="Carlito"/>
                <a:cs typeface="Carlito"/>
              </a:rPr>
              <a:t>u</a:t>
            </a:r>
            <a:r>
              <a:rPr sz="3000" b="1" dirty="0">
                <a:latin typeface="Carlito"/>
                <a:cs typeface="Carlito"/>
              </a:rPr>
              <a:t>tput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1826" y="5644083"/>
            <a:ext cx="4254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85" dirty="0"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704" y="206451"/>
            <a:ext cx="8533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How </a:t>
            </a:r>
            <a:r>
              <a:rPr spc="-30" dirty="0"/>
              <a:t>to </a:t>
            </a:r>
            <a:r>
              <a:rPr spc="-5" dirty="0"/>
              <a:t>compile </a:t>
            </a:r>
            <a:r>
              <a:rPr dirty="0"/>
              <a:t>and </a:t>
            </a:r>
            <a:r>
              <a:rPr spc="-5" dirty="0"/>
              <a:t>run </a:t>
            </a:r>
            <a:r>
              <a:rPr dirty="0"/>
              <a:t>a C</a:t>
            </a:r>
            <a:r>
              <a:rPr spc="-35" dirty="0"/>
              <a:t> </a:t>
            </a:r>
            <a:r>
              <a:rPr spc="-2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2775204" y="1040891"/>
            <a:ext cx="5974080" cy="5817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4829" y="461899"/>
            <a:ext cx="3481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85" dirty="0">
                <a:latin typeface="Arial"/>
                <a:cs typeface="Arial"/>
              </a:rPr>
              <a:t>First </a:t>
            </a:r>
            <a:r>
              <a:rPr b="0" spc="-830" dirty="0">
                <a:latin typeface="Arial"/>
                <a:cs typeface="Arial"/>
              </a:rPr>
              <a:t>C</a:t>
            </a:r>
            <a:r>
              <a:rPr b="0" spc="-730" dirty="0">
                <a:latin typeface="Arial"/>
                <a:cs typeface="Arial"/>
              </a:rPr>
              <a:t> </a:t>
            </a:r>
            <a:r>
              <a:rPr b="0" spc="-240" dirty="0">
                <a:latin typeface="Arial"/>
                <a:cs typeface="Arial"/>
              </a:rPr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14450"/>
            <a:ext cx="117983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1320">
              <a:lnSpc>
                <a:spcPct val="100000"/>
              </a:lnSpc>
              <a:spcBef>
                <a:spcPts val="100"/>
              </a:spcBef>
            </a:pPr>
            <a:r>
              <a:rPr sz="2100" spc="225" dirty="0">
                <a:latin typeface="Arial"/>
                <a:cs typeface="Arial"/>
              </a:rPr>
              <a:t>/*</a:t>
            </a:r>
            <a:r>
              <a:rPr sz="2100" spc="-19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First  </a:t>
            </a:r>
            <a:r>
              <a:rPr sz="2100" spc="-400" dirty="0">
                <a:latin typeface="Arial"/>
                <a:cs typeface="Arial"/>
              </a:rPr>
              <a:t>C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45" dirty="0">
                <a:latin typeface="Arial"/>
                <a:cs typeface="Arial"/>
              </a:rPr>
              <a:t>Program*/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975" y="1954784"/>
            <a:ext cx="27425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0" dirty="0">
                <a:latin typeface="Arial"/>
                <a:cs typeface="Arial"/>
              </a:rPr>
              <a:t>/*multi-line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comments*/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594864"/>
            <a:ext cx="23761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25" dirty="0">
                <a:latin typeface="Arial"/>
                <a:cs typeface="Arial"/>
              </a:rPr>
              <a:t>//</a:t>
            </a:r>
            <a:r>
              <a:rPr sz="2100" spc="-270" dirty="0">
                <a:latin typeface="Arial"/>
                <a:cs typeface="Arial"/>
              </a:rPr>
              <a:t> </a:t>
            </a:r>
            <a:r>
              <a:rPr sz="2100" spc="-190" dirty="0">
                <a:latin typeface="Arial"/>
                <a:cs typeface="Arial"/>
              </a:rPr>
              <a:t>A </a:t>
            </a:r>
            <a:r>
              <a:rPr sz="2100" spc="-20" dirty="0">
                <a:latin typeface="Arial"/>
                <a:cs typeface="Arial"/>
              </a:rPr>
              <a:t>first </a:t>
            </a:r>
            <a:r>
              <a:rPr sz="2100" spc="-85" dirty="0">
                <a:latin typeface="Arial"/>
                <a:cs typeface="Arial"/>
              </a:rPr>
              <a:t>program </a:t>
            </a:r>
            <a:r>
              <a:rPr sz="2100" spc="-25" dirty="0">
                <a:latin typeface="Arial"/>
                <a:cs typeface="Arial"/>
              </a:rPr>
              <a:t>in </a:t>
            </a:r>
            <a:r>
              <a:rPr sz="2100" spc="-400" dirty="0">
                <a:latin typeface="Arial"/>
                <a:cs typeface="Arial"/>
              </a:rPr>
              <a:t>C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975" y="2594864"/>
            <a:ext cx="24892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" dirty="0">
                <a:latin typeface="Arial"/>
                <a:cs typeface="Arial"/>
              </a:rPr>
              <a:t>//Single </a:t>
            </a:r>
            <a:r>
              <a:rPr sz="2100" spc="-40" dirty="0">
                <a:latin typeface="Arial"/>
                <a:cs typeface="Arial"/>
              </a:rPr>
              <a:t>line</a:t>
            </a:r>
            <a:r>
              <a:rPr sz="2100" spc="26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comment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462273"/>
            <a:ext cx="23387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#include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&lt;stdio.h&gt;  </a:t>
            </a:r>
            <a:r>
              <a:rPr sz="2400" b="1" spc="-5" dirty="0">
                <a:latin typeface="Carlito"/>
                <a:cs typeface="Carlito"/>
              </a:rPr>
              <a:t>main()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575" y="3462273"/>
            <a:ext cx="2252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Arial"/>
                <a:cs typeface="Arial"/>
              </a:rPr>
              <a:t>//first </a:t>
            </a:r>
            <a:r>
              <a:rPr sz="2400" spc="-45" dirty="0">
                <a:latin typeface="Arial"/>
                <a:cs typeface="Arial"/>
              </a:rPr>
              <a:t>line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4559249"/>
            <a:ext cx="663067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latin typeface="Carlito"/>
                <a:cs typeface="Carlito"/>
              </a:rPr>
              <a:t>printf</a:t>
            </a:r>
            <a:r>
              <a:rPr sz="2400" b="1" spc="-100" dirty="0">
                <a:latin typeface="Arial"/>
                <a:cs typeface="Arial"/>
              </a:rPr>
              <a:t>(“Welcome </a:t>
            </a:r>
            <a:r>
              <a:rPr sz="2400" b="1" spc="-90" dirty="0">
                <a:latin typeface="Arial"/>
                <a:cs typeface="Arial"/>
              </a:rPr>
              <a:t>to </a:t>
            </a:r>
            <a:r>
              <a:rPr sz="2400" b="1" spc="-95" dirty="0">
                <a:latin typeface="Arial"/>
                <a:cs typeface="Arial"/>
              </a:rPr>
              <a:t>the </a:t>
            </a:r>
            <a:r>
              <a:rPr sz="2400" b="1" spc="-125" dirty="0">
                <a:latin typeface="Arial"/>
                <a:cs typeface="Arial"/>
              </a:rPr>
              <a:t>world </a:t>
            </a:r>
            <a:r>
              <a:rPr sz="2400" b="1" spc="-110" dirty="0">
                <a:latin typeface="Arial"/>
                <a:cs typeface="Arial"/>
              </a:rPr>
              <a:t>of</a:t>
            </a:r>
            <a:r>
              <a:rPr sz="2400" b="1" spc="-195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Programming</a:t>
            </a:r>
            <a:r>
              <a:rPr sz="2400" b="1" spc="-140" dirty="0">
                <a:latin typeface="Carlito"/>
                <a:cs typeface="Carlito"/>
              </a:rPr>
              <a:t>\n");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6373" y="173812"/>
            <a:ext cx="3157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80" dirty="0">
                <a:latin typeface="Arial"/>
                <a:cs typeface="Arial"/>
              </a:rPr>
              <a:t>First </a:t>
            </a:r>
            <a:r>
              <a:rPr sz="4000" b="0" spc="-760" dirty="0">
                <a:latin typeface="Arial"/>
                <a:cs typeface="Arial"/>
              </a:rPr>
              <a:t>C</a:t>
            </a:r>
            <a:r>
              <a:rPr lang="en-IN" sz="4000" b="0" spc="-760" dirty="0">
                <a:latin typeface="Arial"/>
                <a:cs typeface="Arial"/>
              </a:rPr>
              <a:t> </a:t>
            </a:r>
            <a:r>
              <a:rPr sz="4000" b="0" spc="-625" dirty="0">
                <a:latin typeface="Arial"/>
                <a:cs typeface="Arial"/>
              </a:rPr>
              <a:t> </a:t>
            </a:r>
            <a:r>
              <a:rPr sz="4000" b="0" spc="-225" dirty="0">
                <a:latin typeface="Arial"/>
                <a:cs typeface="Arial"/>
              </a:rPr>
              <a:t>Program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870" y="980312"/>
            <a:ext cx="3307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rlito"/>
                <a:cs typeface="Carlito"/>
              </a:rPr>
              <a:t>Line 1: </a:t>
            </a:r>
            <a:r>
              <a:rPr sz="2200" b="1" spc="-10" dirty="0">
                <a:latin typeface="Carlito"/>
                <a:cs typeface="Carlito"/>
              </a:rPr>
              <a:t>#include</a:t>
            </a:r>
            <a:r>
              <a:rPr sz="2200" b="1" spc="1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&lt;stdio.h&gt;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7461" y="1004696"/>
            <a:ext cx="2533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Carlito"/>
                <a:cs typeface="Carlito"/>
              </a:rPr>
              <a:t>(Preprocessor</a:t>
            </a:r>
            <a:r>
              <a:rPr sz="2000" b="1" i="1" spc="-8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Directive)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7785" y="5749163"/>
            <a:ext cx="990600" cy="21590"/>
          </a:xfrm>
          <a:custGeom>
            <a:avLst/>
            <a:gdLst/>
            <a:ahLst/>
            <a:cxnLst/>
            <a:rect l="l" t="t" r="r" b="b"/>
            <a:pathLst>
              <a:path w="990600" h="21589">
                <a:moveTo>
                  <a:pt x="990600" y="0"/>
                </a:moveTo>
                <a:lnTo>
                  <a:pt x="0" y="0"/>
                </a:lnTo>
                <a:lnTo>
                  <a:pt x="0" y="21336"/>
                </a:lnTo>
                <a:lnTo>
                  <a:pt x="990600" y="21336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673" y="6430390"/>
            <a:ext cx="713740" cy="18415"/>
          </a:xfrm>
          <a:custGeom>
            <a:avLst/>
            <a:gdLst/>
            <a:ahLst/>
            <a:cxnLst/>
            <a:rect l="l" t="t" r="r" b="b"/>
            <a:pathLst>
              <a:path w="713739" h="18414">
                <a:moveTo>
                  <a:pt x="713231" y="0"/>
                </a:moveTo>
                <a:lnTo>
                  <a:pt x="0" y="0"/>
                </a:lnTo>
                <a:lnTo>
                  <a:pt x="0" y="18288"/>
                </a:lnTo>
                <a:lnTo>
                  <a:pt x="713231" y="18288"/>
                </a:lnTo>
                <a:lnTo>
                  <a:pt x="713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3870" y="1649044"/>
            <a:ext cx="11669395" cy="4826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500" spc="-165" dirty="0">
                <a:latin typeface="Arial"/>
                <a:cs typeface="Arial"/>
              </a:rPr>
              <a:t>This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line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includes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the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"standard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I/O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library"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into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your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program.</a:t>
            </a:r>
            <a:endParaRPr sz="2500" dirty="0">
              <a:latin typeface="Arial"/>
              <a:cs typeface="Arial"/>
            </a:endParaRPr>
          </a:p>
          <a:p>
            <a:pPr marL="354965" marR="6985" indent="-342900" algn="just">
              <a:lnSpc>
                <a:spcPts val="2400"/>
              </a:lnSpc>
              <a:spcBef>
                <a:spcPts val="585"/>
              </a:spcBef>
              <a:buChar char="•"/>
              <a:tabLst>
                <a:tab pos="355600" algn="l"/>
              </a:tabLst>
            </a:pPr>
            <a:r>
              <a:rPr sz="2500" spc="-185" dirty="0">
                <a:latin typeface="Arial"/>
                <a:cs typeface="Arial"/>
              </a:rPr>
              <a:t>The </a:t>
            </a:r>
            <a:r>
              <a:rPr sz="2500" spc="-105" dirty="0">
                <a:latin typeface="Arial"/>
                <a:cs typeface="Arial"/>
              </a:rPr>
              <a:t>standard </a:t>
            </a:r>
            <a:r>
              <a:rPr sz="2500" spc="-35" dirty="0">
                <a:latin typeface="Arial"/>
                <a:cs typeface="Arial"/>
              </a:rPr>
              <a:t>I/O </a:t>
            </a:r>
            <a:r>
              <a:rPr sz="2500" spc="-50" dirty="0">
                <a:latin typeface="Arial"/>
                <a:cs typeface="Arial"/>
              </a:rPr>
              <a:t>library </a:t>
            </a:r>
            <a:r>
              <a:rPr sz="2500" spc="-70" dirty="0">
                <a:latin typeface="Arial"/>
                <a:cs typeface="Arial"/>
              </a:rPr>
              <a:t>lets </a:t>
            </a:r>
            <a:r>
              <a:rPr sz="2500" spc="-105" dirty="0">
                <a:latin typeface="Arial"/>
                <a:cs typeface="Arial"/>
              </a:rPr>
              <a:t>you read </a:t>
            </a:r>
            <a:r>
              <a:rPr sz="2500" spc="-20" dirty="0">
                <a:latin typeface="Arial"/>
                <a:cs typeface="Arial"/>
              </a:rPr>
              <a:t>input </a:t>
            </a:r>
            <a:r>
              <a:rPr sz="2500" spc="-25" dirty="0">
                <a:latin typeface="Arial"/>
                <a:cs typeface="Arial"/>
              </a:rPr>
              <a:t>from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114" dirty="0">
                <a:latin typeface="Arial"/>
                <a:cs typeface="Arial"/>
              </a:rPr>
              <a:t>keyboard </a:t>
            </a:r>
            <a:r>
              <a:rPr sz="2500" spc="-95" dirty="0">
                <a:latin typeface="Arial"/>
                <a:cs typeface="Arial"/>
              </a:rPr>
              <a:t>(called </a:t>
            </a:r>
            <a:r>
              <a:rPr sz="2500" spc="-80" dirty="0">
                <a:latin typeface="Arial"/>
                <a:cs typeface="Arial"/>
              </a:rPr>
              <a:t>"standard </a:t>
            </a:r>
            <a:r>
              <a:rPr sz="2500" spc="-20" dirty="0">
                <a:latin typeface="Arial"/>
                <a:cs typeface="Arial"/>
              </a:rPr>
              <a:t>in"),  </a:t>
            </a:r>
            <a:r>
              <a:rPr sz="2500" dirty="0">
                <a:latin typeface="Arial"/>
                <a:cs typeface="Arial"/>
              </a:rPr>
              <a:t>write </a:t>
            </a:r>
            <a:r>
              <a:rPr sz="2500" spc="-10" dirty="0">
                <a:latin typeface="Arial"/>
                <a:cs typeface="Arial"/>
              </a:rPr>
              <a:t>output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145" dirty="0">
                <a:latin typeface="Arial"/>
                <a:cs typeface="Arial"/>
              </a:rPr>
              <a:t>screen </a:t>
            </a:r>
            <a:r>
              <a:rPr sz="2500" spc="-100" dirty="0">
                <a:latin typeface="Arial"/>
                <a:cs typeface="Arial"/>
              </a:rPr>
              <a:t>(called </a:t>
            </a:r>
            <a:r>
              <a:rPr sz="2500" spc="-80" dirty="0">
                <a:latin typeface="Arial"/>
                <a:cs typeface="Arial"/>
              </a:rPr>
              <a:t>"standard </a:t>
            </a:r>
            <a:r>
              <a:rPr sz="2500" spc="-15" dirty="0">
                <a:latin typeface="Arial"/>
                <a:cs typeface="Arial"/>
              </a:rPr>
              <a:t>out"), </a:t>
            </a:r>
            <a:r>
              <a:rPr sz="2500" spc="-155" dirty="0">
                <a:latin typeface="Arial"/>
                <a:cs typeface="Arial"/>
              </a:rPr>
              <a:t>process </a:t>
            </a:r>
            <a:r>
              <a:rPr sz="2500" spc="-20" dirty="0">
                <a:latin typeface="Arial"/>
                <a:cs typeface="Arial"/>
              </a:rPr>
              <a:t>text </a:t>
            </a:r>
            <a:r>
              <a:rPr sz="2500" spc="-70" dirty="0">
                <a:latin typeface="Arial"/>
                <a:cs typeface="Arial"/>
              </a:rPr>
              <a:t>files </a:t>
            </a:r>
            <a:r>
              <a:rPr sz="2500" spc="-80" dirty="0">
                <a:latin typeface="Arial"/>
                <a:cs typeface="Arial"/>
              </a:rPr>
              <a:t>stored on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110" dirty="0">
                <a:latin typeface="Arial"/>
                <a:cs typeface="Arial"/>
              </a:rPr>
              <a:t>disk,  </a:t>
            </a:r>
            <a:r>
              <a:rPr sz="2500" spc="-120" dirty="0">
                <a:latin typeface="Arial"/>
                <a:cs typeface="Arial"/>
              </a:rPr>
              <a:t>and </a:t>
            </a:r>
            <a:r>
              <a:rPr sz="2500" spc="-180" dirty="0">
                <a:latin typeface="Arial"/>
                <a:cs typeface="Arial"/>
              </a:rPr>
              <a:t>so </a:t>
            </a:r>
            <a:r>
              <a:rPr sz="2500" spc="-75" dirty="0">
                <a:latin typeface="Arial"/>
                <a:cs typeface="Arial"/>
              </a:rPr>
              <a:t>on. </a:t>
            </a:r>
            <a:r>
              <a:rPr sz="2500" spc="35" dirty="0">
                <a:latin typeface="Arial"/>
                <a:cs typeface="Arial"/>
              </a:rPr>
              <a:t>It </a:t>
            </a:r>
            <a:r>
              <a:rPr sz="2500" spc="-130" dirty="0">
                <a:latin typeface="Arial"/>
                <a:cs typeface="Arial"/>
              </a:rPr>
              <a:t>is </a:t>
            </a:r>
            <a:r>
              <a:rPr sz="2500" spc="-140" dirty="0">
                <a:latin typeface="Arial"/>
                <a:cs typeface="Arial"/>
              </a:rPr>
              <a:t>an </a:t>
            </a:r>
            <a:r>
              <a:rPr sz="2500" spc="-80" dirty="0">
                <a:latin typeface="Arial"/>
                <a:cs typeface="Arial"/>
              </a:rPr>
              <a:t>extremely </a:t>
            </a:r>
            <a:r>
              <a:rPr sz="2500" spc="-95" dirty="0">
                <a:latin typeface="Arial"/>
                <a:cs typeface="Arial"/>
              </a:rPr>
              <a:t>useful</a:t>
            </a:r>
            <a:r>
              <a:rPr sz="2500" spc="-33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library.</a:t>
            </a:r>
            <a:endParaRPr sz="2500" dirty="0">
              <a:latin typeface="Arial"/>
              <a:cs typeface="Arial"/>
            </a:endParaRPr>
          </a:p>
          <a:p>
            <a:pPr marL="354965" marR="6985" indent="-342900" algn="just">
              <a:lnSpc>
                <a:spcPts val="24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475" dirty="0">
                <a:latin typeface="Arial"/>
                <a:cs typeface="Arial"/>
              </a:rPr>
              <a:t>C </a:t>
            </a:r>
            <a:r>
              <a:rPr sz="2500" spc="-190" dirty="0">
                <a:latin typeface="Arial"/>
                <a:cs typeface="Arial"/>
              </a:rPr>
              <a:t>has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110" dirty="0">
                <a:latin typeface="Arial"/>
                <a:cs typeface="Arial"/>
              </a:rPr>
              <a:t>large </a:t>
            </a:r>
            <a:r>
              <a:rPr sz="2500" spc="-75" dirty="0">
                <a:latin typeface="Arial"/>
                <a:cs typeface="Arial"/>
              </a:rPr>
              <a:t>number </a:t>
            </a:r>
            <a:r>
              <a:rPr sz="2500" spc="-5" dirty="0">
                <a:latin typeface="Arial"/>
                <a:cs typeface="Arial"/>
              </a:rPr>
              <a:t>of </a:t>
            </a:r>
            <a:r>
              <a:rPr sz="2500" spc="-105" dirty="0">
                <a:latin typeface="Arial"/>
                <a:cs typeface="Arial"/>
              </a:rPr>
              <a:t>standard </a:t>
            </a:r>
            <a:r>
              <a:rPr sz="2500" spc="-70" dirty="0">
                <a:latin typeface="Arial"/>
                <a:cs typeface="Arial"/>
              </a:rPr>
              <a:t>libraries </a:t>
            </a:r>
            <a:r>
              <a:rPr sz="2500" spc="-80" dirty="0">
                <a:latin typeface="Arial"/>
                <a:cs typeface="Arial"/>
              </a:rPr>
              <a:t>like </a:t>
            </a:r>
            <a:r>
              <a:rPr sz="2500" spc="-75" dirty="0">
                <a:latin typeface="Arial"/>
                <a:cs typeface="Arial"/>
              </a:rPr>
              <a:t>stdio, </a:t>
            </a:r>
            <a:r>
              <a:rPr sz="2500" spc="-80" dirty="0">
                <a:latin typeface="Arial"/>
                <a:cs typeface="Arial"/>
              </a:rPr>
              <a:t>including </a:t>
            </a:r>
            <a:r>
              <a:rPr sz="2500" spc="-65" dirty="0">
                <a:latin typeface="Arial"/>
                <a:cs typeface="Arial"/>
              </a:rPr>
              <a:t>string, </a:t>
            </a:r>
            <a:r>
              <a:rPr sz="2500" spc="-20" dirty="0">
                <a:latin typeface="Arial"/>
                <a:cs typeface="Arial"/>
              </a:rPr>
              <a:t>time </a:t>
            </a:r>
            <a:r>
              <a:rPr sz="2500" spc="-114" dirty="0">
                <a:latin typeface="Arial"/>
                <a:cs typeface="Arial"/>
              </a:rPr>
              <a:t>and </a:t>
            </a:r>
            <a:r>
              <a:rPr sz="2500" spc="-60" dirty="0">
                <a:latin typeface="Arial"/>
                <a:cs typeface="Arial"/>
              </a:rPr>
              <a:t>math  </a:t>
            </a:r>
            <a:r>
              <a:rPr sz="2500" spc="-70" dirty="0">
                <a:latin typeface="Arial"/>
                <a:cs typeface="Arial"/>
              </a:rPr>
              <a:t>libraries.</a:t>
            </a:r>
            <a:endParaRPr sz="2500" dirty="0">
              <a:latin typeface="Arial"/>
              <a:cs typeface="Arial"/>
            </a:endParaRPr>
          </a:p>
          <a:p>
            <a:pPr marL="354965" marR="7620" indent="-342900" algn="just">
              <a:lnSpc>
                <a:spcPts val="24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225" dirty="0">
                <a:latin typeface="Arial"/>
                <a:cs typeface="Arial"/>
              </a:rPr>
              <a:t>A </a:t>
            </a:r>
            <a:r>
              <a:rPr sz="2500" b="1" spc="-10" dirty="0">
                <a:latin typeface="Carlito"/>
                <a:cs typeface="Carlito"/>
              </a:rPr>
              <a:t>library </a:t>
            </a:r>
            <a:r>
              <a:rPr sz="2500" spc="-130" dirty="0">
                <a:latin typeface="Arial"/>
                <a:cs typeface="Arial"/>
              </a:rPr>
              <a:t>is </a:t>
            </a:r>
            <a:r>
              <a:rPr sz="2500" spc="-95" dirty="0">
                <a:latin typeface="Arial"/>
                <a:cs typeface="Arial"/>
              </a:rPr>
              <a:t>simply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175" dirty="0">
                <a:latin typeface="Arial"/>
                <a:cs typeface="Arial"/>
              </a:rPr>
              <a:t>package </a:t>
            </a:r>
            <a:r>
              <a:rPr sz="2500" spc="-5" dirty="0">
                <a:latin typeface="Arial"/>
                <a:cs typeface="Arial"/>
              </a:rPr>
              <a:t>of </a:t>
            </a:r>
            <a:r>
              <a:rPr sz="2500" spc="-130" dirty="0">
                <a:latin typeface="Arial"/>
                <a:cs typeface="Arial"/>
              </a:rPr>
              <a:t>code </a:t>
            </a:r>
            <a:r>
              <a:rPr sz="2500" spc="-5" dirty="0">
                <a:latin typeface="Arial"/>
                <a:cs typeface="Arial"/>
              </a:rPr>
              <a:t>that </a:t>
            </a:r>
            <a:r>
              <a:rPr sz="2500" spc="-130" dirty="0">
                <a:latin typeface="Arial"/>
                <a:cs typeface="Arial"/>
              </a:rPr>
              <a:t>someone </a:t>
            </a:r>
            <a:r>
              <a:rPr sz="2500" spc="-140" dirty="0">
                <a:latin typeface="Arial"/>
                <a:cs typeface="Arial"/>
              </a:rPr>
              <a:t>else </a:t>
            </a:r>
            <a:r>
              <a:rPr sz="2500" spc="-190" dirty="0">
                <a:latin typeface="Arial"/>
                <a:cs typeface="Arial"/>
              </a:rPr>
              <a:t>has </a:t>
            </a:r>
            <a:r>
              <a:rPr sz="2500" spc="5" dirty="0">
                <a:latin typeface="Arial"/>
                <a:cs typeface="Arial"/>
              </a:rPr>
              <a:t>written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160" dirty="0">
                <a:latin typeface="Arial"/>
                <a:cs typeface="Arial"/>
              </a:rPr>
              <a:t>make </a:t>
            </a:r>
            <a:r>
              <a:rPr sz="2500" spc="-70" dirty="0">
                <a:latin typeface="Arial"/>
                <a:cs typeface="Arial"/>
              </a:rPr>
              <a:t>your </a:t>
            </a:r>
            <a:r>
              <a:rPr sz="2500" spc="-30" dirty="0">
                <a:latin typeface="Arial"/>
                <a:cs typeface="Arial"/>
              </a:rPr>
              <a:t>life  </a:t>
            </a:r>
            <a:r>
              <a:rPr sz="2500" spc="-150" dirty="0">
                <a:latin typeface="Arial"/>
                <a:cs typeface="Arial"/>
              </a:rPr>
              <a:t>easier.</a:t>
            </a:r>
            <a:endParaRPr sz="2500" dirty="0">
              <a:latin typeface="Arial"/>
              <a:cs typeface="Arial"/>
            </a:endParaRPr>
          </a:p>
          <a:p>
            <a:pPr marL="354965" marR="8255" indent="-342900" algn="just">
              <a:lnSpc>
                <a:spcPts val="24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254" dirty="0">
                <a:latin typeface="Arial"/>
                <a:cs typeface="Arial"/>
              </a:rPr>
              <a:t>As </a:t>
            </a:r>
            <a:r>
              <a:rPr sz="2500" spc="-30" dirty="0">
                <a:latin typeface="Arial"/>
                <a:cs typeface="Arial"/>
              </a:rPr>
              <a:t>part </a:t>
            </a:r>
            <a:r>
              <a:rPr sz="2500" spc="-5" dirty="0">
                <a:latin typeface="Arial"/>
                <a:cs typeface="Arial"/>
              </a:rPr>
              <a:t>of </a:t>
            </a:r>
            <a:r>
              <a:rPr sz="2500" spc="-65" dirty="0">
                <a:latin typeface="Arial"/>
                <a:cs typeface="Arial"/>
              </a:rPr>
              <a:t>compilation,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475" dirty="0">
                <a:latin typeface="Arial"/>
                <a:cs typeface="Arial"/>
              </a:rPr>
              <a:t>C </a:t>
            </a:r>
            <a:r>
              <a:rPr sz="2500" spc="-70" dirty="0">
                <a:latin typeface="Arial"/>
                <a:cs typeface="Arial"/>
              </a:rPr>
              <a:t>compiler </a:t>
            </a:r>
            <a:r>
              <a:rPr sz="2500" spc="-100" dirty="0">
                <a:latin typeface="Arial"/>
                <a:cs typeface="Arial"/>
              </a:rPr>
              <a:t>runs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100" dirty="0">
                <a:latin typeface="Arial"/>
                <a:cs typeface="Arial"/>
              </a:rPr>
              <a:t>program </a:t>
            </a:r>
            <a:r>
              <a:rPr sz="2500" spc="-105" dirty="0">
                <a:latin typeface="Arial"/>
                <a:cs typeface="Arial"/>
              </a:rPr>
              <a:t>called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 </a:t>
            </a:r>
            <a:r>
              <a:rPr sz="25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preprocessor</a:t>
            </a:r>
            <a:r>
              <a:rPr sz="2500" spc="-15" dirty="0">
                <a:latin typeface="Arial"/>
                <a:cs typeface="Arial"/>
              </a:rPr>
              <a:t>. </a:t>
            </a:r>
            <a:r>
              <a:rPr sz="2500" spc="-185" dirty="0">
                <a:latin typeface="Arial"/>
                <a:cs typeface="Arial"/>
              </a:rPr>
              <a:t>The  </a:t>
            </a:r>
            <a:r>
              <a:rPr sz="2500" spc="-114" dirty="0">
                <a:latin typeface="Arial"/>
                <a:cs typeface="Arial"/>
              </a:rPr>
              <a:t>preprocessor </a:t>
            </a:r>
            <a:r>
              <a:rPr sz="2500" spc="-130" dirty="0">
                <a:latin typeface="Arial"/>
                <a:cs typeface="Arial"/>
              </a:rPr>
              <a:t>is </a:t>
            </a:r>
            <a:r>
              <a:rPr sz="2500" spc="-105" dirty="0">
                <a:latin typeface="Arial"/>
                <a:cs typeface="Arial"/>
              </a:rPr>
              <a:t>able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120" dirty="0">
                <a:latin typeface="Arial"/>
                <a:cs typeface="Arial"/>
              </a:rPr>
              <a:t>add and </a:t>
            </a:r>
            <a:r>
              <a:rPr sz="2500" spc="-105" dirty="0">
                <a:latin typeface="Arial"/>
                <a:cs typeface="Arial"/>
              </a:rPr>
              <a:t>remove </a:t>
            </a:r>
            <a:r>
              <a:rPr sz="2500" spc="-135" dirty="0">
                <a:latin typeface="Arial"/>
                <a:cs typeface="Arial"/>
              </a:rPr>
              <a:t>code </a:t>
            </a:r>
            <a:r>
              <a:rPr sz="2500" spc="-30" dirty="0">
                <a:latin typeface="Arial"/>
                <a:cs typeface="Arial"/>
              </a:rPr>
              <a:t>from </a:t>
            </a:r>
            <a:r>
              <a:rPr sz="2500" spc="-70" dirty="0">
                <a:latin typeface="Arial"/>
                <a:cs typeface="Arial"/>
              </a:rPr>
              <a:t>your </a:t>
            </a:r>
            <a:r>
              <a:rPr sz="2500" spc="-135" dirty="0">
                <a:latin typeface="Arial"/>
                <a:cs typeface="Arial"/>
              </a:rPr>
              <a:t>source</a:t>
            </a:r>
            <a:r>
              <a:rPr sz="2500" spc="-495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file.</a:t>
            </a:r>
            <a:endParaRPr sz="2500" dirty="0">
              <a:latin typeface="Arial"/>
              <a:cs typeface="Arial"/>
            </a:endParaRPr>
          </a:p>
          <a:p>
            <a:pPr marL="354965" marR="7620" indent="-342900" algn="just">
              <a:lnSpc>
                <a:spcPts val="2400"/>
              </a:lnSpc>
              <a:spcBef>
                <a:spcPts val="605"/>
              </a:spcBef>
              <a:buChar char="•"/>
              <a:tabLst>
                <a:tab pos="355600" algn="l"/>
              </a:tabLst>
            </a:pPr>
            <a:r>
              <a:rPr sz="2500" spc="-75" dirty="0">
                <a:latin typeface="Arial"/>
                <a:cs typeface="Arial"/>
              </a:rPr>
              <a:t>In </a:t>
            </a:r>
            <a:r>
              <a:rPr sz="2500" spc="-50" dirty="0">
                <a:latin typeface="Arial"/>
                <a:cs typeface="Arial"/>
              </a:rPr>
              <a:t>this </a:t>
            </a:r>
            <a:r>
              <a:rPr sz="2500" spc="-180" dirty="0">
                <a:latin typeface="Arial"/>
                <a:cs typeface="Arial"/>
              </a:rPr>
              <a:t>case,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directive </a:t>
            </a: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#include</a:t>
            </a:r>
            <a:r>
              <a:rPr sz="2500" b="1" spc="-5" dirty="0">
                <a:latin typeface="Carlito"/>
                <a:cs typeface="Carlito"/>
              </a:rPr>
              <a:t> </a:t>
            </a:r>
            <a:r>
              <a:rPr sz="2500" spc="-55" dirty="0">
                <a:latin typeface="Arial"/>
                <a:cs typeface="Arial"/>
              </a:rPr>
              <a:t>tells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110" dirty="0">
                <a:latin typeface="Arial"/>
                <a:cs typeface="Arial"/>
              </a:rPr>
              <a:t>preprocessor </a:t>
            </a:r>
            <a:r>
              <a:rPr sz="2500" spc="15" dirty="0">
                <a:latin typeface="Arial"/>
                <a:cs typeface="Arial"/>
              </a:rPr>
              <a:t>to </a:t>
            </a:r>
            <a:r>
              <a:rPr sz="2500" spc="-80" dirty="0">
                <a:latin typeface="Arial"/>
                <a:cs typeface="Arial"/>
              </a:rPr>
              <a:t>include </a:t>
            </a:r>
            <a:r>
              <a:rPr sz="2500" spc="-135" dirty="0">
                <a:latin typeface="Arial"/>
                <a:cs typeface="Arial"/>
              </a:rPr>
              <a:t>code </a:t>
            </a:r>
            <a:r>
              <a:rPr sz="2500" spc="-25" dirty="0">
                <a:latin typeface="Arial"/>
                <a:cs typeface="Arial"/>
              </a:rPr>
              <a:t>from </a:t>
            </a:r>
            <a:r>
              <a:rPr sz="2500" spc="-30" dirty="0">
                <a:latin typeface="Arial"/>
                <a:cs typeface="Arial"/>
              </a:rPr>
              <a:t>the  </a:t>
            </a:r>
            <a:r>
              <a:rPr sz="2500" spc="-105" dirty="0">
                <a:latin typeface="Arial"/>
                <a:cs typeface="Arial"/>
              </a:rPr>
              <a:t>header </a:t>
            </a:r>
            <a:r>
              <a:rPr sz="2500" spc="-20" dirty="0">
                <a:latin typeface="Arial"/>
                <a:cs typeface="Arial"/>
              </a:rPr>
              <a:t>file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stdio.h.</a:t>
            </a:r>
            <a:endParaRPr sz="2500" dirty="0">
              <a:latin typeface="Carlito"/>
              <a:cs typeface="Carlito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170" dirty="0">
                <a:latin typeface="Arial"/>
                <a:cs typeface="Arial"/>
              </a:rPr>
              <a:t>This </a:t>
            </a:r>
            <a:r>
              <a:rPr sz="2500" spc="-20" dirty="0">
                <a:latin typeface="Arial"/>
                <a:cs typeface="Arial"/>
              </a:rPr>
              <a:t>file </a:t>
            </a:r>
            <a:r>
              <a:rPr sz="2500" spc="-105" dirty="0">
                <a:latin typeface="Arial"/>
                <a:cs typeface="Arial"/>
              </a:rPr>
              <a:t>contains </a:t>
            </a:r>
            <a:r>
              <a:rPr sz="2500" spc="-90" dirty="0">
                <a:latin typeface="Arial"/>
                <a:cs typeface="Arial"/>
              </a:rPr>
              <a:t>declarations</a:t>
            </a:r>
            <a:r>
              <a:rPr sz="2500" spc="509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for </a:t>
            </a:r>
            <a:r>
              <a:rPr sz="2500" spc="-70" dirty="0">
                <a:latin typeface="Arial"/>
                <a:cs typeface="Arial"/>
              </a:rPr>
              <a:t>functions </a:t>
            </a:r>
            <a:r>
              <a:rPr sz="2500" spc="-5" dirty="0">
                <a:latin typeface="Arial"/>
                <a:cs typeface="Arial"/>
              </a:rPr>
              <a:t>that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100" dirty="0">
                <a:latin typeface="Arial"/>
                <a:cs typeface="Arial"/>
              </a:rPr>
              <a:t>program </a:t>
            </a:r>
            <a:r>
              <a:rPr sz="2500" spc="-150" dirty="0">
                <a:latin typeface="Arial"/>
                <a:cs typeface="Arial"/>
              </a:rPr>
              <a:t>needs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145" dirty="0">
                <a:latin typeface="Arial"/>
                <a:cs typeface="Arial"/>
              </a:rPr>
              <a:t>use. </a:t>
            </a:r>
            <a:r>
              <a:rPr sz="2500" spc="-225" dirty="0">
                <a:latin typeface="Arial"/>
                <a:cs typeface="Arial"/>
              </a:rPr>
              <a:t>A  </a:t>
            </a:r>
            <a:r>
              <a:rPr sz="2500" spc="-80" dirty="0">
                <a:latin typeface="Arial"/>
                <a:cs typeface="Arial"/>
              </a:rPr>
              <a:t>declaration </a:t>
            </a:r>
            <a:r>
              <a:rPr sz="2500" spc="-10" dirty="0">
                <a:latin typeface="Arial"/>
                <a:cs typeface="Arial"/>
              </a:rPr>
              <a:t>for</a:t>
            </a:r>
            <a:r>
              <a:rPr sz="2500" spc="-50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200" b="1" spc="-10" dirty="0">
                <a:latin typeface="Carlito"/>
                <a:cs typeface="Carlito"/>
              </a:rPr>
              <a:t>printf </a:t>
            </a:r>
            <a:r>
              <a:rPr sz="2500" spc="-40" dirty="0">
                <a:latin typeface="Arial"/>
                <a:cs typeface="Arial"/>
              </a:rPr>
              <a:t>function </a:t>
            </a:r>
            <a:r>
              <a:rPr sz="2500" spc="-130" dirty="0">
                <a:latin typeface="Arial"/>
                <a:cs typeface="Arial"/>
              </a:rPr>
              <a:t>is </a:t>
            </a:r>
            <a:r>
              <a:rPr sz="2500" spc="-35" dirty="0">
                <a:latin typeface="Arial"/>
                <a:cs typeface="Arial"/>
              </a:rPr>
              <a:t>in </a:t>
            </a:r>
            <a:r>
              <a:rPr sz="2500" spc="-50" dirty="0">
                <a:latin typeface="Arial"/>
                <a:cs typeface="Arial"/>
              </a:rPr>
              <a:t>this </a:t>
            </a:r>
            <a:r>
              <a:rPr sz="2500" spc="-25" dirty="0">
                <a:latin typeface="Arial"/>
                <a:cs typeface="Arial"/>
              </a:rPr>
              <a:t>file.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4829" y="461899"/>
            <a:ext cx="3481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85" dirty="0">
                <a:latin typeface="Arial"/>
                <a:cs typeface="Arial"/>
              </a:rPr>
              <a:t>First </a:t>
            </a:r>
            <a:r>
              <a:rPr b="0" spc="-830" dirty="0">
                <a:latin typeface="Arial"/>
                <a:cs typeface="Arial"/>
              </a:rPr>
              <a:t>C</a:t>
            </a:r>
            <a:r>
              <a:rPr b="0" spc="-730" dirty="0">
                <a:latin typeface="Arial"/>
                <a:cs typeface="Arial"/>
              </a:rPr>
              <a:t> </a:t>
            </a:r>
            <a:r>
              <a:rPr b="0" spc="-240" dirty="0">
                <a:latin typeface="Arial"/>
                <a:cs typeface="Arial"/>
              </a:rPr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358" y="1540509"/>
            <a:ext cx="11351260" cy="426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rlito"/>
                <a:cs typeface="Carlito"/>
              </a:rPr>
              <a:t>Line </a:t>
            </a:r>
            <a:r>
              <a:rPr sz="2600" b="1" dirty="0">
                <a:latin typeface="Carlito"/>
                <a:cs typeface="Carlito"/>
              </a:rPr>
              <a:t>2: </a:t>
            </a:r>
            <a:r>
              <a:rPr sz="2600" b="1" spc="-5" dirty="0">
                <a:latin typeface="Carlito"/>
                <a:cs typeface="Carlito"/>
              </a:rPr>
              <a:t>void</a:t>
            </a:r>
            <a:r>
              <a:rPr sz="2600" b="1" spc="-2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main()</a:t>
            </a:r>
            <a:endParaRPr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200" dirty="0">
                <a:latin typeface="Arial"/>
                <a:cs typeface="Arial"/>
              </a:rPr>
              <a:t>This </a:t>
            </a:r>
            <a:r>
              <a:rPr sz="3000" spc="-85" dirty="0">
                <a:latin typeface="Arial"/>
                <a:cs typeface="Arial"/>
              </a:rPr>
              <a:t>statement </a:t>
            </a:r>
            <a:r>
              <a:rPr sz="3000" spc="-155" dirty="0">
                <a:latin typeface="Arial"/>
                <a:cs typeface="Arial"/>
              </a:rPr>
              <a:t>declares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Carlito"/>
                <a:cs typeface="Carlito"/>
              </a:rPr>
              <a:t>main</a:t>
            </a:r>
            <a:r>
              <a:rPr sz="3000" b="1" spc="-220" dirty="0">
                <a:latin typeface="Carlito"/>
                <a:cs typeface="Carlito"/>
              </a:rPr>
              <a:t> </a:t>
            </a:r>
            <a:r>
              <a:rPr sz="3000" b="1" spc="-15" dirty="0">
                <a:latin typeface="Carlito"/>
                <a:cs typeface="Carlito"/>
              </a:rPr>
              <a:t>function</a:t>
            </a:r>
            <a:r>
              <a:rPr sz="3000" spc="-15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70" dirty="0">
                <a:latin typeface="Arial"/>
                <a:cs typeface="Arial"/>
              </a:rPr>
              <a:t>C</a:t>
            </a:r>
            <a:r>
              <a:rPr lang="en-IN" sz="3000" spc="-570" dirty="0">
                <a:latin typeface="Arial"/>
                <a:cs typeface="Arial"/>
              </a:rPr>
              <a:t> </a:t>
            </a:r>
            <a:r>
              <a:rPr sz="3000" spc="-57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program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95" dirty="0">
                <a:latin typeface="Arial"/>
                <a:cs typeface="Arial"/>
              </a:rPr>
              <a:t>contain </a:t>
            </a:r>
            <a:r>
              <a:rPr sz="3000" spc="-160" dirty="0">
                <a:latin typeface="Arial"/>
                <a:cs typeface="Arial"/>
              </a:rPr>
              <a:t>many </a:t>
            </a:r>
            <a:r>
              <a:rPr sz="3000" spc="-80" dirty="0">
                <a:latin typeface="Arial"/>
                <a:cs typeface="Arial"/>
              </a:rPr>
              <a:t>functions </a:t>
            </a:r>
            <a:r>
              <a:rPr sz="3000" spc="-10" dirty="0">
                <a:latin typeface="Arial"/>
                <a:cs typeface="Arial"/>
              </a:rPr>
              <a:t>but </a:t>
            </a:r>
            <a:r>
              <a:rPr sz="3000" spc="-100" dirty="0">
                <a:latin typeface="Arial"/>
                <a:cs typeface="Arial"/>
              </a:rPr>
              <a:t>must </a:t>
            </a:r>
            <a:r>
              <a:rPr sz="3000" spc="-180" dirty="0">
                <a:latin typeface="Arial"/>
                <a:cs typeface="Arial"/>
              </a:rPr>
              <a:t>always </a:t>
            </a:r>
            <a:r>
              <a:rPr sz="3000" spc="-185" dirty="0">
                <a:latin typeface="Arial"/>
                <a:cs typeface="Arial"/>
              </a:rPr>
              <a:t>have </a:t>
            </a:r>
            <a:r>
              <a:rPr sz="3000" spc="-120" dirty="0">
                <a:latin typeface="Arial"/>
                <a:cs typeface="Arial"/>
              </a:rPr>
              <a:t>one  </a:t>
            </a:r>
            <a:r>
              <a:rPr sz="3000" spc="-100" dirty="0">
                <a:latin typeface="Arial"/>
                <a:cs typeface="Arial"/>
              </a:rPr>
              <a:t>main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function.</a:t>
            </a:r>
            <a:endParaRPr sz="3000" dirty="0">
              <a:latin typeface="Arial"/>
              <a:cs typeface="Arial"/>
            </a:endParaRPr>
          </a:p>
          <a:p>
            <a:pPr marL="355600" marR="530225" indent="-342900">
              <a:lnSpc>
                <a:spcPts val="288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spc="-145" dirty="0">
                <a:latin typeface="Arial"/>
                <a:cs typeface="Arial"/>
              </a:rPr>
              <a:t>parentheses </a:t>
            </a:r>
            <a:r>
              <a:rPr sz="3000" spc="-35" dirty="0">
                <a:latin typeface="Arial"/>
                <a:cs typeface="Arial"/>
              </a:rPr>
              <a:t>after </a:t>
            </a:r>
            <a:r>
              <a:rPr sz="3000" spc="-105" dirty="0">
                <a:latin typeface="Arial"/>
                <a:cs typeface="Arial"/>
              </a:rPr>
              <a:t>main </a:t>
            </a:r>
            <a:r>
              <a:rPr sz="3000" spc="-95" dirty="0">
                <a:latin typeface="Arial"/>
                <a:cs typeface="Arial"/>
              </a:rPr>
              <a:t>indicate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105" dirty="0">
                <a:latin typeface="Arial"/>
                <a:cs typeface="Arial"/>
              </a:rPr>
              <a:t>main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20" dirty="0">
                <a:latin typeface="Arial"/>
                <a:cs typeface="Arial"/>
              </a:rPr>
              <a:t>program</a:t>
            </a:r>
            <a:r>
              <a:rPr sz="3000" spc="-44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building  </a:t>
            </a:r>
            <a:r>
              <a:rPr sz="3000" spc="-114" dirty="0">
                <a:latin typeface="Arial"/>
                <a:cs typeface="Arial"/>
              </a:rPr>
              <a:t>block </a:t>
            </a:r>
            <a:r>
              <a:rPr sz="3000" spc="-120" dirty="0">
                <a:latin typeface="Arial"/>
                <a:cs typeface="Arial"/>
              </a:rPr>
              <a:t>called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b="1" spc="-5" dirty="0">
                <a:latin typeface="Carlito"/>
                <a:cs typeface="Carlito"/>
              </a:rPr>
              <a:t>function.</a:t>
            </a:r>
            <a:endParaRPr sz="3000" dirty="0">
              <a:latin typeface="Carlito"/>
              <a:cs typeface="Carlito"/>
            </a:endParaRPr>
          </a:p>
          <a:p>
            <a:pPr marL="355600" marR="6350" indent="-342900">
              <a:lnSpc>
                <a:spcPts val="288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  <a:tab pos="748665" algn="l"/>
                <a:tab pos="2210435" algn="l"/>
                <a:tab pos="2617470" algn="l"/>
                <a:tab pos="2970530" algn="l"/>
                <a:tab pos="5334635" algn="l"/>
                <a:tab pos="6688455" algn="l"/>
                <a:tab pos="7174230" algn="l"/>
                <a:tab pos="8093709" algn="l"/>
                <a:tab pos="8896985" algn="l"/>
                <a:tab pos="9608820" algn="l"/>
              </a:tabLst>
            </a:pPr>
            <a:r>
              <a:rPr sz="3000" spc="-270" dirty="0">
                <a:latin typeface="Arial"/>
                <a:cs typeface="Arial"/>
              </a:rPr>
              <a:t>A	</a:t>
            </a:r>
            <a:r>
              <a:rPr sz="3000" spc="-40" dirty="0">
                <a:latin typeface="Arial"/>
                <a:cs typeface="Arial"/>
              </a:rPr>
              <a:t>fu</a:t>
            </a:r>
            <a:r>
              <a:rPr sz="3000" spc="-70" dirty="0">
                <a:latin typeface="Arial"/>
                <a:cs typeface="Arial"/>
              </a:rPr>
              <a:t>n</a:t>
            </a:r>
            <a:r>
              <a:rPr sz="3000" spc="-30" dirty="0">
                <a:latin typeface="Arial"/>
                <a:cs typeface="Arial"/>
              </a:rPr>
              <a:t>cti</a:t>
            </a:r>
            <a:r>
              <a:rPr sz="3000" spc="-55" dirty="0">
                <a:latin typeface="Arial"/>
                <a:cs typeface="Arial"/>
              </a:rPr>
              <a:t>o</a:t>
            </a:r>
            <a:r>
              <a:rPr sz="3000" spc="-9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00" dirty="0">
                <a:latin typeface="Arial"/>
                <a:cs typeface="Arial"/>
              </a:rPr>
              <a:t>i</a:t>
            </a:r>
            <a:r>
              <a:rPr sz="3000" spc="-21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04" dirty="0">
                <a:latin typeface="Arial"/>
                <a:cs typeface="Arial"/>
              </a:rPr>
              <a:t>se</a:t>
            </a:r>
            <a:r>
              <a:rPr sz="3000" spc="-110" dirty="0">
                <a:latin typeface="Arial"/>
                <a:cs typeface="Arial"/>
              </a:rPr>
              <a:t>l</a:t>
            </a:r>
            <a:r>
              <a:rPr sz="3000" spc="80" dirty="0">
                <a:latin typeface="Arial"/>
                <a:cs typeface="Arial"/>
              </a:rPr>
              <a:t>f</a:t>
            </a:r>
            <a:r>
              <a:rPr sz="3000" spc="-95" dirty="0">
                <a:latin typeface="Arial"/>
                <a:cs typeface="Arial"/>
              </a:rPr>
              <a:t>-</a:t>
            </a:r>
            <a:r>
              <a:rPr sz="3000" spc="-254" dirty="0">
                <a:latin typeface="Arial"/>
                <a:cs typeface="Arial"/>
              </a:rPr>
              <a:t>c</a:t>
            </a:r>
            <a:r>
              <a:rPr sz="3000" spc="-95" dirty="0">
                <a:latin typeface="Arial"/>
                <a:cs typeface="Arial"/>
              </a:rPr>
              <a:t>o</a:t>
            </a:r>
            <a:r>
              <a:rPr sz="3000" spc="-110" dirty="0">
                <a:latin typeface="Arial"/>
                <a:cs typeface="Arial"/>
              </a:rPr>
              <a:t>n</a:t>
            </a:r>
            <a:r>
              <a:rPr sz="3000" spc="125" dirty="0">
                <a:latin typeface="Arial"/>
                <a:cs typeface="Arial"/>
              </a:rPr>
              <a:t>t</a:t>
            </a:r>
            <a:r>
              <a:rPr sz="3000" spc="-114" dirty="0">
                <a:latin typeface="Arial"/>
                <a:cs typeface="Arial"/>
              </a:rPr>
              <a:t>ained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90" dirty="0">
                <a:latin typeface="Arial"/>
                <a:cs typeface="Arial"/>
              </a:rPr>
              <a:t>module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60" dirty="0">
                <a:latin typeface="Arial"/>
                <a:cs typeface="Arial"/>
              </a:rPr>
              <a:t>c</a:t>
            </a:r>
            <a:r>
              <a:rPr sz="3000" spc="-125" dirty="0">
                <a:latin typeface="Arial"/>
                <a:cs typeface="Arial"/>
              </a:rPr>
              <a:t>od</a:t>
            </a:r>
            <a:r>
              <a:rPr sz="3000" spc="-12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0" dirty="0">
                <a:latin typeface="Arial"/>
                <a:cs typeface="Arial"/>
              </a:rPr>
              <a:t>th</a:t>
            </a:r>
            <a:r>
              <a:rPr sz="3000" spc="-100" dirty="0">
                <a:latin typeface="Arial"/>
                <a:cs typeface="Arial"/>
              </a:rPr>
              <a:t>a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60" dirty="0">
                <a:latin typeface="Arial"/>
                <a:cs typeface="Arial"/>
              </a:rPr>
              <a:t>c</a:t>
            </a:r>
            <a:r>
              <a:rPr sz="3000" spc="-165" dirty="0">
                <a:latin typeface="Arial"/>
                <a:cs typeface="Arial"/>
              </a:rPr>
              <a:t>an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45" dirty="0">
                <a:latin typeface="Arial"/>
                <a:cs typeface="Arial"/>
              </a:rPr>
              <a:t>a</a:t>
            </a:r>
            <a:r>
              <a:rPr sz="3000" spc="-240" dirty="0">
                <a:latin typeface="Arial"/>
                <a:cs typeface="Arial"/>
              </a:rPr>
              <a:t>c</a:t>
            </a:r>
            <a:r>
              <a:rPr sz="3000" spc="-260" dirty="0">
                <a:latin typeface="Arial"/>
                <a:cs typeface="Arial"/>
              </a:rPr>
              <a:t>c</a:t>
            </a:r>
            <a:r>
              <a:rPr sz="3000" spc="-60" dirty="0">
                <a:latin typeface="Arial"/>
                <a:cs typeface="Arial"/>
              </a:rPr>
              <a:t>ompl</a:t>
            </a:r>
            <a:r>
              <a:rPr sz="3000" spc="-35" dirty="0">
                <a:latin typeface="Arial"/>
                <a:cs typeface="Arial"/>
              </a:rPr>
              <a:t>i</a:t>
            </a:r>
            <a:r>
              <a:rPr sz="3000" spc="-165" dirty="0">
                <a:latin typeface="Arial"/>
                <a:cs typeface="Arial"/>
              </a:rPr>
              <a:t>sh  </a:t>
            </a:r>
            <a:r>
              <a:rPr sz="3000" spc="-175" dirty="0">
                <a:latin typeface="Arial"/>
                <a:cs typeface="Arial"/>
              </a:rPr>
              <a:t>some </a:t>
            </a:r>
            <a:r>
              <a:rPr sz="3000" spc="-125" dirty="0">
                <a:latin typeface="Arial"/>
                <a:cs typeface="Arial"/>
              </a:rPr>
              <a:t>task.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15" dirty="0">
                <a:latin typeface="Arial"/>
                <a:cs typeface="Arial"/>
              </a:rPr>
              <a:t>Every </a:t>
            </a:r>
            <a:r>
              <a:rPr sz="3000" spc="-114" dirty="0">
                <a:latin typeface="Arial"/>
                <a:cs typeface="Arial"/>
              </a:rPr>
              <a:t>program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570" dirty="0">
                <a:latin typeface="Arial"/>
                <a:cs typeface="Arial"/>
              </a:rPr>
              <a:t>C</a:t>
            </a:r>
            <a:r>
              <a:rPr lang="en-IN" sz="3000" spc="-570" dirty="0">
                <a:latin typeface="Arial"/>
                <a:cs typeface="Arial"/>
              </a:rPr>
              <a:t> </a:t>
            </a:r>
            <a:r>
              <a:rPr sz="3000" spc="-57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begins </a:t>
            </a:r>
            <a:r>
              <a:rPr sz="3000" spc="-135" dirty="0">
                <a:latin typeface="Arial"/>
                <a:cs typeface="Arial"/>
              </a:rPr>
              <a:t>executing </a:t>
            </a:r>
            <a:r>
              <a:rPr sz="3000" spc="-40" dirty="0">
                <a:latin typeface="Arial"/>
                <a:cs typeface="Arial"/>
              </a:rPr>
              <a:t>at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45" dirty="0">
                <a:latin typeface="Arial"/>
                <a:cs typeface="Arial"/>
              </a:rPr>
              <a:t>function</a:t>
            </a:r>
            <a:r>
              <a:rPr sz="3000" spc="-39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main.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4829" y="461899"/>
            <a:ext cx="3481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85" dirty="0">
                <a:latin typeface="Arial"/>
                <a:cs typeface="Arial"/>
              </a:rPr>
              <a:t>First </a:t>
            </a:r>
            <a:r>
              <a:rPr b="0" spc="-830" dirty="0">
                <a:latin typeface="Arial"/>
                <a:cs typeface="Arial"/>
              </a:rPr>
              <a:t>C</a:t>
            </a:r>
            <a:r>
              <a:rPr b="0" spc="-730" dirty="0">
                <a:latin typeface="Arial"/>
                <a:cs typeface="Arial"/>
              </a:rPr>
              <a:t> </a:t>
            </a:r>
            <a:r>
              <a:rPr b="0" spc="-240" dirty="0">
                <a:latin typeface="Arial"/>
                <a:cs typeface="Arial"/>
              </a:rPr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10309"/>
            <a:ext cx="154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rlito"/>
                <a:cs typeface="Carlito"/>
              </a:rPr>
              <a:t>Line 3:</a:t>
            </a:r>
            <a:r>
              <a:rPr sz="2800" b="1" spc="-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131986"/>
            <a:ext cx="8540115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A </a:t>
            </a:r>
            <a:r>
              <a:rPr sz="3200" b="1" spc="-10" dirty="0">
                <a:latin typeface="Carlito"/>
                <a:cs typeface="Carlito"/>
              </a:rPr>
              <a:t>left </a:t>
            </a:r>
            <a:r>
              <a:rPr sz="3200" b="1" spc="-30" dirty="0">
                <a:latin typeface="Carlito"/>
                <a:cs typeface="Carlito"/>
              </a:rPr>
              <a:t>brace</a:t>
            </a:r>
            <a:r>
              <a:rPr sz="3200" spc="-30" dirty="0">
                <a:latin typeface="Arial"/>
                <a:cs typeface="Arial"/>
              </a:rPr>
              <a:t>, </a:t>
            </a:r>
            <a:r>
              <a:rPr sz="3200" b="1" spc="-45" dirty="0">
                <a:latin typeface="Carlito"/>
                <a:cs typeface="Carlito"/>
              </a:rPr>
              <a:t>{</a:t>
            </a:r>
            <a:r>
              <a:rPr sz="3200" spc="-45" dirty="0">
                <a:latin typeface="Arial"/>
                <a:cs typeface="Arial"/>
              </a:rPr>
              <a:t>, </a:t>
            </a:r>
            <a:r>
              <a:rPr sz="3200" spc="-170" dirty="0">
                <a:latin typeface="Arial"/>
                <a:cs typeface="Arial"/>
              </a:rPr>
              <a:t>begins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b="1" dirty="0">
                <a:latin typeface="Carlito"/>
                <a:cs typeface="Carlito"/>
              </a:rPr>
              <a:t>body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9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every </a:t>
            </a:r>
            <a:r>
              <a:rPr sz="3200" spc="-50" dirty="0">
                <a:latin typeface="Arial"/>
                <a:cs typeface="Arial"/>
              </a:rPr>
              <a:t>function.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corresponding </a:t>
            </a:r>
            <a:r>
              <a:rPr sz="3200" b="1" spc="-10" dirty="0">
                <a:latin typeface="Carlito"/>
                <a:cs typeface="Carlito"/>
              </a:rPr>
              <a:t>right </a:t>
            </a:r>
            <a:r>
              <a:rPr sz="3200" b="1" spc="-15" dirty="0">
                <a:latin typeface="Carlito"/>
                <a:cs typeface="Carlito"/>
              </a:rPr>
              <a:t>brace </a:t>
            </a:r>
            <a:r>
              <a:rPr sz="3200" b="1" dirty="0">
                <a:latin typeface="Carlito"/>
                <a:cs typeface="Carlito"/>
              </a:rPr>
              <a:t>} </a:t>
            </a:r>
            <a:r>
              <a:rPr sz="3200" spc="-185" dirty="0">
                <a:latin typeface="Arial"/>
                <a:cs typeface="Arial"/>
              </a:rPr>
              <a:t>ends </a:t>
            </a:r>
            <a:r>
              <a:rPr sz="3200" spc="-195" dirty="0">
                <a:latin typeface="Arial"/>
                <a:cs typeface="Arial"/>
              </a:rPr>
              <a:t>each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function.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4829" y="461899"/>
            <a:ext cx="3481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85" dirty="0">
                <a:latin typeface="Arial"/>
                <a:cs typeface="Arial"/>
              </a:rPr>
              <a:t>First </a:t>
            </a:r>
            <a:r>
              <a:rPr b="0" spc="-830" dirty="0">
                <a:latin typeface="Arial"/>
                <a:cs typeface="Arial"/>
              </a:rPr>
              <a:t>C</a:t>
            </a:r>
            <a:r>
              <a:rPr b="0" spc="-730" dirty="0">
                <a:latin typeface="Arial"/>
                <a:cs typeface="Arial"/>
              </a:rPr>
              <a:t> </a:t>
            </a:r>
            <a:r>
              <a:rPr lang="en-IN" b="0" spc="-730" dirty="0">
                <a:latin typeface="Arial"/>
                <a:cs typeface="Arial"/>
              </a:rPr>
              <a:t> </a:t>
            </a:r>
            <a:r>
              <a:rPr b="0" spc="-240" dirty="0">
                <a:latin typeface="Arial"/>
                <a:cs typeface="Arial"/>
              </a:rPr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21994"/>
            <a:ext cx="11995785" cy="491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b="1" spc="-5" dirty="0">
                <a:latin typeface="Carlito"/>
                <a:cs typeface="Carlito"/>
              </a:rPr>
              <a:t>Line </a:t>
            </a:r>
            <a:r>
              <a:rPr sz="2600" b="1" dirty="0">
                <a:latin typeface="Carlito"/>
                <a:cs typeface="Carlito"/>
              </a:rPr>
              <a:t>4: </a:t>
            </a:r>
            <a:r>
              <a:rPr sz="3000" b="1" spc="-120" dirty="0">
                <a:latin typeface="Carlito"/>
                <a:cs typeface="Carlito"/>
              </a:rPr>
              <a:t>printf</a:t>
            </a:r>
            <a:r>
              <a:rPr sz="3000" b="1" spc="-120" dirty="0">
                <a:latin typeface="Arial"/>
                <a:cs typeface="Arial"/>
              </a:rPr>
              <a:t>(“Welcome </a:t>
            </a:r>
            <a:r>
              <a:rPr sz="3000" b="1" spc="-105" dirty="0">
                <a:latin typeface="Arial"/>
                <a:cs typeface="Arial"/>
              </a:rPr>
              <a:t>to </a:t>
            </a:r>
            <a:r>
              <a:rPr sz="3000" b="1" spc="-114" dirty="0">
                <a:latin typeface="Arial"/>
                <a:cs typeface="Arial"/>
              </a:rPr>
              <a:t>the </a:t>
            </a:r>
            <a:r>
              <a:rPr sz="3000" b="1" spc="-160" dirty="0">
                <a:latin typeface="Arial"/>
                <a:cs typeface="Arial"/>
              </a:rPr>
              <a:t>world </a:t>
            </a:r>
            <a:r>
              <a:rPr sz="3000" b="1" spc="-135" dirty="0">
                <a:latin typeface="Arial"/>
                <a:cs typeface="Arial"/>
              </a:rPr>
              <a:t>of</a:t>
            </a:r>
            <a:r>
              <a:rPr sz="3000" b="1" spc="-310" dirty="0">
                <a:latin typeface="Arial"/>
                <a:cs typeface="Arial"/>
              </a:rPr>
              <a:t> </a:t>
            </a:r>
            <a:r>
              <a:rPr sz="3000" b="1" spc="-175" dirty="0">
                <a:latin typeface="Arial"/>
                <a:cs typeface="Arial"/>
              </a:rPr>
              <a:t>Programming</a:t>
            </a:r>
            <a:r>
              <a:rPr sz="3000" b="1" spc="-175" dirty="0">
                <a:latin typeface="Carlito"/>
                <a:cs typeface="Carlito"/>
              </a:rPr>
              <a:t>\n");</a:t>
            </a:r>
            <a:endParaRPr sz="3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600" dirty="0">
              <a:latin typeface="Carlito"/>
              <a:cs typeface="Carlito"/>
            </a:endParaRPr>
          </a:p>
          <a:p>
            <a:pPr marL="355600" marR="10160" indent="-342900" algn="just">
              <a:lnSpc>
                <a:spcPts val="2880"/>
              </a:lnSpc>
              <a:buFont typeface="Arial"/>
              <a:buChar char="•"/>
              <a:tabLst>
                <a:tab pos="355600" algn="l"/>
              </a:tabLst>
            </a:pP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printf</a:t>
            </a:r>
            <a:r>
              <a:rPr sz="3000" b="1" spc="-10" dirty="0">
                <a:latin typeface="Carlito"/>
                <a:cs typeface="Carlito"/>
              </a:rPr>
              <a:t>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45" dirty="0">
                <a:latin typeface="Arial"/>
                <a:cs typeface="Arial"/>
              </a:rPr>
              <a:t>function </a:t>
            </a:r>
            <a:r>
              <a:rPr sz="3000" spc="-35" dirty="0">
                <a:latin typeface="Arial"/>
                <a:cs typeface="Arial"/>
              </a:rPr>
              <a:t>from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25" dirty="0">
                <a:latin typeface="Arial"/>
                <a:cs typeface="Arial"/>
              </a:rPr>
              <a:t>standard </a:t>
            </a:r>
            <a:r>
              <a:rPr sz="3000" spc="-570" dirty="0">
                <a:latin typeface="Arial"/>
                <a:cs typeface="Arial"/>
              </a:rPr>
              <a:t>C </a:t>
            </a:r>
            <a:r>
              <a:rPr sz="3000" spc="-60" dirty="0">
                <a:latin typeface="Arial"/>
                <a:cs typeface="Arial"/>
              </a:rPr>
              <a:t>library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80" dirty="0">
                <a:latin typeface="Arial"/>
                <a:cs typeface="Arial"/>
              </a:rPr>
              <a:t>used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print </a:t>
            </a:r>
            <a:r>
              <a:rPr sz="3000" spc="-120" dirty="0">
                <a:latin typeface="Arial"/>
                <a:cs typeface="Arial"/>
              </a:rPr>
              <a:t>strings </a:t>
            </a:r>
            <a:r>
              <a:rPr sz="3000" spc="15" dirty="0">
                <a:latin typeface="Arial"/>
                <a:cs typeface="Arial"/>
              </a:rPr>
              <a:t>to 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20" dirty="0">
                <a:latin typeface="Arial"/>
                <a:cs typeface="Arial"/>
              </a:rPr>
              <a:t>standard </a:t>
            </a:r>
            <a:r>
              <a:rPr sz="3000" spc="-20" dirty="0">
                <a:latin typeface="Arial"/>
                <a:cs typeface="Arial"/>
              </a:rPr>
              <a:t>output, </a:t>
            </a:r>
            <a:r>
              <a:rPr sz="3000" spc="-80" dirty="0">
                <a:latin typeface="Arial"/>
                <a:cs typeface="Arial"/>
              </a:rPr>
              <a:t>normally </a:t>
            </a:r>
            <a:r>
              <a:rPr sz="3000" spc="-85" dirty="0">
                <a:latin typeface="Arial"/>
                <a:cs typeface="Arial"/>
              </a:rPr>
              <a:t>your</a:t>
            </a:r>
            <a:r>
              <a:rPr sz="3000" spc="-53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screen.</a:t>
            </a:r>
            <a:endParaRPr sz="30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Char char="•"/>
              <a:tabLst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spc="-190" dirty="0">
                <a:latin typeface="Arial"/>
                <a:cs typeface="Arial"/>
              </a:rPr>
              <a:t>backslash </a:t>
            </a:r>
            <a:r>
              <a:rPr sz="3000" spc="50" dirty="0">
                <a:latin typeface="Arial"/>
                <a:cs typeface="Arial"/>
              </a:rPr>
              <a:t>(\)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20" dirty="0">
                <a:latin typeface="Arial"/>
                <a:cs typeface="Arial"/>
              </a:rPr>
              <a:t>called </a:t>
            </a:r>
            <a:r>
              <a:rPr sz="3000" spc="-165" dirty="0">
                <a:latin typeface="Arial"/>
                <a:cs typeface="Arial"/>
              </a:rPr>
              <a:t>an </a:t>
            </a:r>
            <a:r>
              <a:rPr sz="3000" b="1" spc="-10" dirty="0">
                <a:latin typeface="Carlito"/>
                <a:cs typeface="Carlito"/>
              </a:rPr>
              <a:t>escape</a:t>
            </a:r>
            <a:r>
              <a:rPr sz="3000" b="1" spc="-215" dirty="0">
                <a:latin typeface="Carlito"/>
                <a:cs typeface="Carlito"/>
              </a:rPr>
              <a:t> </a:t>
            </a:r>
            <a:r>
              <a:rPr sz="3000" b="1" spc="-20" dirty="0">
                <a:latin typeface="Carlito"/>
                <a:cs typeface="Carlito"/>
              </a:rPr>
              <a:t>character</a:t>
            </a:r>
            <a:r>
              <a:rPr sz="3000" spc="-20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spc="-135" dirty="0">
                <a:latin typeface="Arial"/>
                <a:cs typeface="Arial"/>
              </a:rPr>
              <a:t>When </a:t>
            </a:r>
            <a:r>
              <a:rPr sz="3000" spc="-100" dirty="0">
                <a:latin typeface="Arial"/>
                <a:cs typeface="Arial"/>
              </a:rPr>
              <a:t>encountering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95" dirty="0">
                <a:latin typeface="Arial"/>
                <a:cs typeface="Arial"/>
              </a:rPr>
              <a:t>backslash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80" dirty="0">
                <a:latin typeface="Arial"/>
                <a:cs typeface="Arial"/>
              </a:rPr>
              <a:t>string,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85" dirty="0">
                <a:latin typeface="Arial"/>
                <a:cs typeface="Arial"/>
              </a:rPr>
              <a:t>compiler </a:t>
            </a:r>
            <a:r>
              <a:rPr sz="3000" spc="-125" dirty="0">
                <a:latin typeface="Arial"/>
                <a:cs typeface="Arial"/>
              </a:rPr>
              <a:t>looks </a:t>
            </a:r>
            <a:r>
              <a:rPr sz="3000" spc="-170" dirty="0">
                <a:latin typeface="Arial"/>
                <a:cs typeface="Arial"/>
              </a:rPr>
              <a:t>ahead </a:t>
            </a:r>
            <a:r>
              <a:rPr sz="3000" spc="-50" dirty="0">
                <a:latin typeface="Arial"/>
                <a:cs typeface="Arial"/>
              </a:rPr>
              <a:t>at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95" dirty="0">
                <a:latin typeface="Arial"/>
                <a:cs typeface="Arial"/>
              </a:rPr>
              <a:t>next </a:t>
            </a:r>
            <a:r>
              <a:rPr sz="3000" spc="-114" dirty="0">
                <a:latin typeface="Arial"/>
                <a:cs typeface="Arial"/>
              </a:rPr>
              <a:t>character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45" dirty="0">
                <a:latin typeface="Arial"/>
                <a:cs typeface="Arial"/>
              </a:rPr>
              <a:t>combines </a:t>
            </a:r>
            <a:r>
              <a:rPr sz="3000" spc="90" dirty="0">
                <a:latin typeface="Arial"/>
                <a:cs typeface="Arial"/>
              </a:rPr>
              <a:t>it </a:t>
            </a:r>
            <a:r>
              <a:rPr sz="3000" spc="15" dirty="0">
                <a:latin typeface="Arial"/>
                <a:cs typeface="Arial"/>
              </a:rPr>
              <a:t>with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95" dirty="0">
                <a:latin typeface="Arial"/>
                <a:cs typeface="Arial"/>
              </a:rPr>
              <a:t>backslash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35" dirty="0">
                <a:latin typeface="Arial"/>
                <a:cs typeface="Arial"/>
              </a:rPr>
              <a:t>form </a:t>
            </a:r>
            <a:r>
              <a:rPr sz="3000" spc="-165" dirty="0">
                <a:latin typeface="Arial"/>
                <a:cs typeface="Arial"/>
              </a:rPr>
              <a:t>an </a:t>
            </a:r>
            <a:r>
              <a:rPr sz="3000" b="1" spc="-10" dirty="0">
                <a:latin typeface="Carlito"/>
                <a:cs typeface="Carlito"/>
              </a:rPr>
              <a:t>escape  sequence</a:t>
            </a:r>
            <a:r>
              <a:rPr sz="3000" spc="-1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355600" marR="10160" indent="-342900" algn="just">
              <a:lnSpc>
                <a:spcPct val="8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spc="-215" dirty="0">
                <a:latin typeface="Arial"/>
                <a:cs typeface="Arial"/>
              </a:rPr>
              <a:t>escape </a:t>
            </a:r>
            <a:r>
              <a:rPr sz="3000" spc="-175" dirty="0">
                <a:latin typeface="Arial"/>
                <a:cs typeface="Arial"/>
              </a:rPr>
              <a:t>sequence </a:t>
            </a:r>
            <a:r>
              <a:rPr sz="3000" b="1" spc="-5" dirty="0">
                <a:latin typeface="Carlito"/>
                <a:cs typeface="Carlito"/>
              </a:rPr>
              <a:t>\n </a:t>
            </a:r>
            <a:r>
              <a:rPr sz="3000" spc="-190" dirty="0">
                <a:latin typeface="Arial"/>
                <a:cs typeface="Arial"/>
              </a:rPr>
              <a:t>means </a:t>
            </a:r>
            <a:r>
              <a:rPr sz="3000" b="1" spc="-15" dirty="0">
                <a:latin typeface="Carlito"/>
                <a:cs typeface="Carlito"/>
              </a:rPr>
              <a:t>newline</a:t>
            </a:r>
            <a:r>
              <a:rPr sz="3000" spc="-15" dirty="0">
                <a:latin typeface="Arial"/>
                <a:cs typeface="Arial"/>
              </a:rPr>
              <a:t>, </a:t>
            </a:r>
            <a:r>
              <a:rPr sz="3000" spc="-235" dirty="0">
                <a:latin typeface="Arial"/>
                <a:cs typeface="Arial"/>
              </a:rPr>
              <a:t>causes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20" dirty="0">
                <a:latin typeface="Arial"/>
                <a:cs typeface="Arial"/>
              </a:rPr>
              <a:t>cursor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65" dirty="0">
                <a:latin typeface="Arial"/>
                <a:cs typeface="Arial"/>
              </a:rPr>
              <a:t>position </a:t>
            </a:r>
            <a:r>
              <a:rPr sz="3000" spc="15" dirty="0">
                <a:latin typeface="Arial"/>
                <a:cs typeface="Arial"/>
              </a:rPr>
              <a:t>to 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beginning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next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line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on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screen.</a:t>
            </a:r>
            <a:endParaRPr sz="30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If </a:t>
            </a:r>
            <a:r>
              <a:rPr sz="3000" spc="-55" dirty="0">
                <a:latin typeface="Arial"/>
                <a:cs typeface="Arial"/>
              </a:rPr>
              <a:t>there </a:t>
            </a:r>
            <a:r>
              <a:rPr sz="3000" spc="-105" dirty="0">
                <a:latin typeface="Arial"/>
                <a:cs typeface="Arial"/>
              </a:rPr>
              <a:t>were </a:t>
            </a:r>
            <a:r>
              <a:rPr sz="3000" spc="-70" dirty="0">
                <a:latin typeface="Arial"/>
                <a:cs typeface="Arial"/>
              </a:rPr>
              <a:t>another </a:t>
            </a: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printf</a:t>
            </a:r>
            <a:r>
              <a:rPr sz="3000" b="1" spc="-10" dirty="0">
                <a:latin typeface="Carlito"/>
                <a:cs typeface="Carlito"/>
              </a:rPr>
              <a:t>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60" dirty="0">
                <a:latin typeface="Arial"/>
                <a:cs typeface="Arial"/>
              </a:rPr>
              <a:t>this </a:t>
            </a:r>
            <a:r>
              <a:rPr sz="3000" spc="-110" dirty="0">
                <a:latin typeface="Arial"/>
                <a:cs typeface="Arial"/>
              </a:rPr>
              <a:t>program, </a:t>
            </a:r>
            <a:r>
              <a:rPr sz="3000" spc="-45" dirty="0">
                <a:latin typeface="Arial"/>
                <a:cs typeface="Arial"/>
              </a:rPr>
              <a:t>its </a:t>
            </a:r>
            <a:r>
              <a:rPr sz="3000" spc="-80" dirty="0">
                <a:latin typeface="Arial"/>
                <a:cs typeface="Arial"/>
              </a:rPr>
              <a:t>string </a:t>
            </a:r>
            <a:r>
              <a:rPr sz="3000" spc="-65" dirty="0">
                <a:latin typeface="Arial"/>
                <a:cs typeface="Arial"/>
              </a:rPr>
              <a:t>would </a:t>
            </a:r>
            <a:r>
              <a:rPr sz="3000" dirty="0">
                <a:latin typeface="Arial"/>
                <a:cs typeface="Arial"/>
              </a:rPr>
              <a:t>print </a:t>
            </a:r>
            <a:r>
              <a:rPr sz="3000" spc="-90" dirty="0">
                <a:latin typeface="Arial"/>
                <a:cs typeface="Arial"/>
              </a:rPr>
              <a:t>on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95" dirty="0">
                <a:latin typeface="Arial"/>
                <a:cs typeface="Arial"/>
              </a:rPr>
              <a:t>next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line.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861" y="206451"/>
            <a:ext cx="5253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 </a:t>
            </a:r>
            <a:r>
              <a:rPr dirty="0"/>
              <a:t>is </a:t>
            </a:r>
            <a:r>
              <a:rPr spc="-5" dirty="0"/>
              <a:t>Compiler </a:t>
            </a:r>
            <a:r>
              <a:rPr dirty="0"/>
              <a:t>in</a:t>
            </a:r>
            <a:r>
              <a:rPr spc="-95" dirty="0"/>
              <a:t> </a:t>
            </a:r>
            <a:r>
              <a:rPr spc="-5" dirty="0"/>
              <a:t>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" y="1235709"/>
            <a:ext cx="11574145" cy="5293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marR="5080" indent="-342900" algn="just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85" dirty="0">
                <a:latin typeface="Arial"/>
                <a:cs typeface="Arial"/>
              </a:rPr>
              <a:t>compiler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5" dirty="0">
                <a:latin typeface="Arial"/>
                <a:cs typeface="Arial"/>
              </a:rPr>
              <a:t>computer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05" dirty="0">
                <a:latin typeface="Arial"/>
                <a:cs typeface="Arial"/>
              </a:rPr>
              <a:t>transforms </a:t>
            </a:r>
            <a:r>
              <a:rPr sz="3200" spc="-135" dirty="0">
                <a:latin typeface="Arial"/>
                <a:cs typeface="Arial"/>
              </a:rPr>
              <a:t>human </a:t>
            </a:r>
            <a:r>
              <a:rPr sz="3200" spc="-130" dirty="0">
                <a:latin typeface="Arial"/>
                <a:cs typeface="Arial"/>
              </a:rPr>
              <a:t>readable  </a:t>
            </a:r>
            <a:r>
              <a:rPr sz="3200" spc="-120" dirty="0">
                <a:latin typeface="Arial"/>
                <a:cs typeface="Arial"/>
              </a:rPr>
              <a:t>(programming </a:t>
            </a:r>
            <a:r>
              <a:rPr sz="3200" spc="-170" dirty="0">
                <a:latin typeface="Arial"/>
                <a:cs typeface="Arial"/>
              </a:rPr>
              <a:t>language) </a:t>
            </a:r>
            <a:r>
              <a:rPr sz="3200" spc="-165" dirty="0">
                <a:latin typeface="Arial"/>
                <a:cs typeface="Arial"/>
              </a:rPr>
              <a:t>source</a:t>
            </a:r>
            <a:r>
              <a:rPr sz="3200" spc="55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code  </a:t>
            </a:r>
            <a:r>
              <a:rPr sz="3200" spc="-15" dirty="0">
                <a:latin typeface="Arial"/>
                <a:cs typeface="Arial"/>
              </a:rPr>
              <a:t>into </a:t>
            </a:r>
            <a:r>
              <a:rPr sz="3200" spc="-70" dirty="0">
                <a:latin typeface="Arial"/>
                <a:cs typeface="Arial"/>
              </a:rPr>
              <a:t>another </a:t>
            </a:r>
            <a:r>
              <a:rPr sz="3200" spc="-85" dirty="0">
                <a:latin typeface="Arial"/>
                <a:cs typeface="Arial"/>
              </a:rPr>
              <a:t>computer  </a:t>
            </a:r>
            <a:r>
              <a:rPr sz="3200" spc="-180" dirty="0">
                <a:latin typeface="Arial"/>
                <a:cs typeface="Arial"/>
              </a:rPr>
              <a:t>language </a:t>
            </a:r>
            <a:r>
              <a:rPr sz="3200" spc="-95" dirty="0">
                <a:latin typeface="Arial"/>
                <a:cs typeface="Arial"/>
              </a:rPr>
              <a:t>(binary)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code.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Char char="•"/>
              <a:tabLst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90" dirty="0">
                <a:latin typeface="Arial"/>
                <a:cs typeface="Arial"/>
              </a:rPr>
              <a:t>compiler </a:t>
            </a:r>
            <a:r>
              <a:rPr sz="3200" spc="-20" dirty="0">
                <a:latin typeface="Arial"/>
                <a:cs typeface="Arial"/>
              </a:rPr>
              <a:t>or </a:t>
            </a:r>
            <a:r>
              <a:rPr sz="3200" spc="-40" dirty="0">
                <a:latin typeface="Arial"/>
                <a:cs typeface="Arial"/>
              </a:rPr>
              <a:t>interpreter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40" dirty="0">
                <a:latin typeface="Arial"/>
                <a:cs typeface="Arial"/>
              </a:rPr>
              <a:t>itself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5" dirty="0">
                <a:latin typeface="Arial"/>
                <a:cs typeface="Arial"/>
              </a:rPr>
              <a:t>computer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program.</a:t>
            </a:r>
            <a:endParaRPr sz="3200">
              <a:latin typeface="Arial"/>
              <a:cs typeface="Arial"/>
            </a:endParaRPr>
          </a:p>
          <a:p>
            <a:pPr marL="354965" marR="6350" indent="-342900" algn="just">
              <a:lnSpc>
                <a:spcPct val="9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45" dirty="0">
                <a:latin typeface="Arial"/>
                <a:cs typeface="Arial"/>
              </a:rPr>
              <a:t>It </a:t>
            </a:r>
            <a:r>
              <a:rPr sz="3200" spc="-170" dirty="0">
                <a:latin typeface="Arial"/>
                <a:cs typeface="Arial"/>
              </a:rPr>
              <a:t>accepts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dirty="0">
                <a:latin typeface="Arial"/>
                <a:cs typeface="Arial"/>
              </a:rPr>
              <a:t>written </a:t>
            </a:r>
            <a:r>
              <a:rPr sz="3200" spc="-35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high-level </a:t>
            </a:r>
            <a:r>
              <a:rPr sz="3200" spc="-175" dirty="0">
                <a:latin typeface="Arial"/>
                <a:cs typeface="Arial"/>
              </a:rPr>
              <a:t>language </a:t>
            </a:r>
            <a:r>
              <a:rPr sz="3200" spc="-130" dirty="0">
                <a:latin typeface="Arial"/>
                <a:cs typeface="Arial"/>
              </a:rPr>
              <a:t>(e.g., </a:t>
            </a:r>
            <a:r>
              <a:rPr sz="3200" spc="-355" dirty="0">
                <a:latin typeface="Arial"/>
                <a:cs typeface="Arial"/>
              </a:rPr>
              <a:t>C) </a:t>
            </a:r>
            <a:r>
              <a:rPr sz="3200" spc="-300" dirty="0">
                <a:latin typeface="Arial"/>
                <a:cs typeface="Arial"/>
              </a:rPr>
              <a:t>as  </a:t>
            </a:r>
            <a:r>
              <a:rPr sz="3200" spc="-30" dirty="0">
                <a:latin typeface="Arial"/>
                <a:cs typeface="Arial"/>
              </a:rPr>
              <a:t>input,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65" dirty="0">
                <a:latin typeface="Arial"/>
                <a:cs typeface="Arial"/>
              </a:rPr>
              <a:t>generates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5" dirty="0">
                <a:latin typeface="Arial"/>
                <a:cs typeface="Arial"/>
              </a:rPr>
              <a:t>corresponding </a:t>
            </a:r>
            <a:r>
              <a:rPr sz="3200" spc="-155" dirty="0">
                <a:latin typeface="Arial"/>
                <a:cs typeface="Arial"/>
              </a:rPr>
              <a:t>machine-language </a:t>
            </a:r>
            <a:r>
              <a:rPr sz="3200" spc="-125" dirty="0">
                <a:latin typeface="Arial"/>
                <a:cs typeface="Arial"/>
              </a:rPr>
              <a:t>program  </a:t>
            </a:r>
            <a:r>
              <a:rPr sz="3200" spc="-300" dirty="0">
                <a:latin typeface="Arial"/>
                <a:cs typeface="Arial"/>
              </a:rPr>
              <a:t>as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output.</a:t>
            </a:r>
            <a:endParaRPr sz="3200">
              <a:latin typeface="Arial"/>
              <a:cs typeface="Arial"/>
            </a:endParaRPr>
          </a:p>
          <a:p>
            <a:pPr marL="354965" marR="10160" indent="-342900" algn="just">
              <a:lnSpc>
                <a:spcPts val="3460"/>
              </a:lnSpc>
              <a:spcBef>
                <a:spcPts val="815"/>
              </a:spcBef>
              <a:buChar char="•"/>
              <a:tabLst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 </a:t>
            </a:r>
            <a:r>
              <a:rPr sz="3200" spc="-85" dirty="0">
                <a:latin typeface="Arial"/>
                <a:cs typeface="Arial"/>
              </a:rPr>
              <a:t>compiler </a:t>
            </a:r>
            <a:r>
              <a:rPr sz="3200" spc="-165" dirty="0">
                <a:latin typeface="Arial"/>
                <a:cs typeface="Arial"/>
              </a:rPr>
              <a:t>is 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5" dirty="0">
                <a:latin typeface="Arial"/>
                <a:cs typeface="Arial"/>
              </a:rPr>
              <a:t>software application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05" dirty="0">
                <a:latin typeface="Arial"/>
                <a:cs typeface="Arial"/>
              </a:rPr>
              <a:t>transforms </a:t>
            </a:r>
            <a:r>
              <a:rPr sz="3200" spc="-135" dirty="0">
                <a:latin typeface="Arial"/>
                <a:cs typeface="Arial"/>
              </a:rPr>
              <a:t>human  </a:t>
            </a:r>
            <a:r>
              <a:rPr sz="3200" spc="-130" dirty="0">
                <a:latin typeface="Arial"/>
                <a:cs typeface="Arial"/>
              </a:rPr>
              <a:t>readable </a:t>
            </a:r>
            <a:r>
              <a:rPr sz="3200" spc="-605" dirty="0">
                <a:latin typeface="Arial"/>
                <a:cs typeface="Arial"/>
              </a:rPr>
              <a:t>C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40" dirty="0">
                <a:latin typeface="Arial"/>
                <a:cs typeface="Arial"/>
              </a:rPr>
              <a:t>machine </a:t>
            </a:r>
            <a:r>
              <a:rPr sz="3200" spc="-130" dirty="0">
                <a:latin typeface="Arial"/>
                <a:cs typeface="Arial"/>
              </a:rPr>
              <a:t>readable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code.</a:t>
            </a:r>
            <a:endParaRPr sz="3200">
              <a:latin typeface="Arial"/>
              <a:cs typeface="Arial"/>
            </a:endParaRPr>
          </a:p>
          <a:p>
            <a:pPr marL="354965" marR="13335" indent="-342900" algn="just">
              <a:lnSpc>
                <a:spcPts val="346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95" dirty="0">
                <a:latin typeface="Arial"/>
                <a:cs typeface="Arial"/>
              </a:rPr>
              <a:t>process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90" dirty="0">
                <a:latin typeface="Arial"/>
                <a:cs typeface="Arial"/>
              </a:rPr>
              <a:t>transforming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70" dirty="0">
                <a:latin typeface="Arial"/>
                <a:cs typeface="Arial"/>
              </a:rPr>
              <a:t>High </a:t>
            </a:r>
            <a:r>
              <a:rPr sz="3200" spc="-195" dirty="0">
                <a:latin typeface="Arial"/>
                <a:cs typeface="Arial"/>
              </a:rPr>
              <a:t>Level </a:t>
            </a:r>
            <a:r>
              <a:rPr sz="3200" spc="-235" dirty="0">
                <a:latin typeface="Arial"/>
                <a:cs typeface="Arial"/>
              </a:rPr>
              <a:t>Language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114" dirty="0">
                <a:latin typeface="Arial"/>
                <a:cs typeface="Arial"/>
              </a:rPr>
              <a:t>Machine </a:t>
            </a:r>
            <a:r>
              <a:rPr sz="3200" spc="-200" dirty="0">
                <a:latin typeface="Arial"/>
                <a:cs typeface="Arial"/>
              </a:rPr>
              <a:t>Level </a:t>
            </a:r>
            <a:r>
              <a:rPr sz="3200" spc="-240" dirty="0">
                <a:latin typeface="Arial"/>
                <a:cs typeface="Arial"/>
              </a:rPr>
              <a:t>Language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25" dirty="0">
                <a:latin typeface="Arial"/>
                <a:cs typeface="Arial"/>
              </a:rPr>
              <a:t>called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“Compilation”.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417" y="461899"/>
            <a:ext cx="857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</a:t>
            </a:r>
            <a:r>
              <a:rPr spc="-30" dirty="0"/>
              <a:t>to excecute </a:t>
            </a:r>
            <a:r>
              <a:rPr dirty="0"/>
              <a:t>the </a:t>
            </a:r>
            <a:r>
              <a:rPr spc="-10" dirty="0"/>
              <a:t>above</a:t>
            </a:r>
            <a:r>
              <a:rPr spc="-40" dirty="0"/>
              <a:t> </a:t>
            </a:r>
            <a:r>
              <a:rPr spc="-20" dirty="0"/>
              <a:t>program: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8785"/>
            <a:ext cx="1079563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922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70" dirty="0">
                <a:latin typeface="Arial"/>
                <a:cs typeface="Arial"/>
              </a:rPr>
              <a:t>Inorder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55" dirty="0">
                <a:latin typeface="Arial"/>
                <a:cs typeface="Arial"/>
              </a:rPr>
              <a:t>execute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55" dirty="0">
                <a:latin typeface="Arial"/>
                <a:cs typeface="Arial"/>
              </a:rPr>
              <a:t>above </a:t>
            </a:r>
            <a:r>
              <a:rPr sz="3000" spc="-114" dirty="0">
                <a:latin typeface="Arial"/>
                <a:cs typeface="Arial"/>
              </a:rPr>
              <a:t>program, </a:t>
            </a:r>
            <a:r>
              <a:rPr sz="3000" spc="-110" dirty="0">
                <a:latin typeface="Arial"/>
                <a:cs typeface="Arial"/>
              </a:rPr>
              <a:t>we </a:t>
            </a:r>
            <a:r>
              <a:rPr sz="3000" spc="-140" dirty="0">
                <a:latin typeface="Arial"/>
                <a:cs typeface="Arial"/>
              </a:rPr>
              <a:t>need </a:t>
            </a:r>
            <a:r>
              <a:rPr sz="3000" spc="25" dirty="0">
                <a:latin typeface="Arial"/>
                <a:cs typeface="Arial"/>
              </a:rPr>
              <a:t>to</a:t>
            </a:r>
            <a:r>
              <a:rPr sz="3000" spc="-615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have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85" dirty="0">
                <a:latin typeface="Arial"/>
                <a:cs typeface="Arial"/>
              </a:rPr>
              <a:t>compiler 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00" dirty="0">
                <a:latin typeface="Arial"/>
                <a:cs typeface="Arial"/>
              </a:rPr>
              <a:t>compile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50" dirty="0">
                <a:latin typeface="Arial"/>
                <a:cs typeface="Arial"/>
              </a:rPr>
              <a:t>run our</a:t>
            </a:r>
            <a:r>
              <a:rPr sz="3000" spc="-53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programs.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65" dirty="0">
                <a:latin typeface="Arial"/>
                <a:cs typeface="Arial"/>
              </a:rPr>
              <a:t>There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80" dirty="0">
                <a:latin typeface="Arial"/>
                <a:cs typeface="Arial"/>
              </a:rPr>
              <a:t>certain </a:t>
            </a:r>
            <a:r>
              <a:rPr sz="3000" spc="-75" dirty="0">
                <a:latin typeface="Arial"/>
                <a:cs typeface="Arial"/>
              </a:rPr>
              <a:t>online</a:t>
            </a:r>
            <a:r>
              <a:rPr sz="3000" spc="-27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compilers</a:t>
            </a:r>
            <a:endParaRPr sz="3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000" spc="-95" dirty="0">
                <a:latin typeface="Arial"/>
                <a:cs typeface="Arial"/>
                <a:hlinkClick r:id="rId2"/>
              </a:rPr>
              <a:t>like </a:t>
            </a:r>
            <a:r>
              <a:rPr sz="3000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https://ide.geeksforgeeks.org/</a:t>
            </a:r>
            <a:r>
              <a:rPr sz="3000" spc="-80" dirty="0">
                <a:latin typeface="Arial"/>
                <a:cs typeface="Arial"/>
                <a:hlinkClick r:id="rId2"/>
              </a:rPr>
              <a:t>, </a:t>
            </a:r>
            <a:r>
              <a:rPr sz="3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http://ideone.com/</a:t>
            </a:r>
            <a:r>
              <a:rPr sz="3000" spc="-1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3000" spc="-20" dirty="0">
                <a:latin typeface="Arial"/>
                <a:cs typeface="Arial"/>
                <a:hlinkClick r:id="rId2"/>
              </a:rPr>
              <a:t>or</a:t>
            </a:r>
            <a:r>
              <a:rPr sz="3000" spc="-409" dirty="0">
                <a:latin typeface="Arial"/>
                <a:cs typeface="Arial"/>
                <a:hlinkClick r:id="rId2"/>
              </a:rPr>
              <a:t> </a:t>
            </a:r>
            <a:r>
              <a:rPr sz="3000" u="heavy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http://co </a:t>
            </a:r>
            <a:r>
              <a:rPr sz="3000" spc="3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3000" u="heavy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depad.org/</a:t>
            </a:r>
            <a:r>
              <a:rPr sz="3000" spc="-7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3000" spc="-5" dirty="0">
                <a:latin typeface="Arial"/>
                <a:cs typeface="Arial"/>
                <a:hlinkClick r:id="rId2"/>
              </a:rPr>
              <a:t>that </a:t>
            </a:r>
            <a:r>
              <a:rPr sz="3000" spc="-195" dirty="0">
                <a:latin typeface="Arial"/>
                <a:cs typeface="Arial"/>
                <a:hlinkClick r:id="rId2"/>
              </a:rPr>
              <a:t>can </a:t>
            </a:r>
            <a:r>
              <a:rPr sz="3000" spc="-140" dirty="0">
                <a:latin typeface="Arial"/>
                <a:cs typeface="Arial"/>
                <a:hlinkClick r:id="rId2"/>
              </a:rPr>
              <a:t>be </a:t>
            </a:r>
            <a:r>
              <a:rPr sz="3000" spc="-180" dirty="0">
                <a:latin typeface="Arial"/>
                <a:cs typeface="Arial"/>
                <a:hlinkClick r:id="rId2"/>
              </a:rPr>
              <a:t>used </a:t>
            </a:r>
            <a:r>
              <a:rPr sz="3000" spc="30" dirty="0">
                <a:latin typeface="Arial"/>
                <a:cs typeface="Arial"/>
                <a:hlinkClick r:id="rId2"/>
              </a:rPr>
              <a:t>to </a:t>
            </a:r>
            <a:r>
              <a:rPr sz="3000" spc="-50" dirty="0">
                <a:latin typeface="Arial"/>
                <a:cs typeface="Arial"/>
                <a:hlinkClick r:id="rId2"/>
              </a:rPr>
              <a:t>start </a:t>
            </a:r>
            <a:r>
              <a:rPr sz="3000" spc="-570" dirty="0">
                <a:latin typeface="Arial"/>
                <a:cs typeface="Arial"/>
                <a:hlinkClick r:id="rId2"/>
              </a:rPr>
              <a:t>C </a:t>
            </a:r>
            <a:r>
              <a:rPr sz="3000" spc="10" dirty="0">
                <a:latin typeface="Arial"/>
                <a:cs typeface="Arial"/>
                <a:hlinkClick r:id="rId2"/>
              </a:rPr>
              <a:t>without</a:t>
            </a:r>
            <a:r>
              <a:rPr sz="3000" spc="-555" dirty="0">
                <a:latin typeface="Arial"/>
                <a:cs typeface="Arial"/>
                <a:hlinkClick r:id="rId2"/>
              </a:rPr>
              <a:t> </a:t>
            </a:r>
            <a:r>
              <a:rPr sz="3000" spc="-85" dirty="0">
                <a:latin typeface="Arial"/>
                <a:cs typeface="Arial"/>
                <a:hlinkClick r:id="rId2"/>
              </a:rPr>
              <a:t>installing </a:t>
            </a:r>
            <a:r>
              <a:rPr sz="3000" spc="-235" dirty="0">
                <a:latin typeface="Arial"/>
                <a:cs typeface="Arial"/>
                <a:hlinkClick r:id="rId2"/>
              </a:rPr>
              <a:t>a </a:t>
            </a:r>
            <a:r>
              <a:rPr sz="3000" spc="-120" dirty="0">
                <a:latin typeface="Arial"/>
                <a:cs typeface="Arial"/>
                <a:hlinkClick r:id="rId2"/>
              </a:rPr>
              <a:t>compiler.</a:t>
            </a:r>
            <a:endParaRPr sz="3000">
              <a:latin typeface="Arial"/>
              <a:cs typeface="Arial"/>
            </a:endParaRPr>
          </a:p>
          <a:p>
            <a:pPr marL="355600" marR="1603375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4965" algn="l"/>
                <a:tab pos="355600" algn="l"/>
                <a:tab pos="7160895" algn="l"/>
              </a:tabLst>
            </a:pPr>
            <a:r>
              <a:rPr sz="3000" b="1" i="1" dirty="0">
                <a:latin typeface="Carlito"/>
                <a:cs typeface="Carlito"/>
              </a:rPr>
              <a:t>Windows: </a:t>
            </a:r>
            <a:r>
              <a:rPr sz="3000" spc="-170" dirty="0">
                <a:latin typeface="Arial"/>
                <a:cs typeface="Arial"/>
              </a:rPr>
              <a:t>There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160" dirty="0">
                <a:latin typeface="Arial"/>
                <a:cs typeface="Arial"/>
              </a:rPr>
              <a:t>many </a:t>
            </a:r>
            <a:r>
              <a:rPr sz="3000" spc="-120" dirty="0">
                <a:latin typeface="Arial"/>
                <a:cs typeface="Arial"/>
              </a:rPr>
              <a:t>compilers </a:t>
            </a:r>
            <a:r>
              <a:rPr sz="3000" spc="-130" dirty="0">
                <a:latin typeface="Arial"/>
                <a:cs typeface="Arial"/>
              </a:rPr>
              <a:t>available </a:t>
            </a:r>
            <a:r>
              <a:rPr sz="3000" spc="-70" dirty="0">
                <a:latin typeface="Arial"/>
                <a:cs typeface="Arial"/>
              </a:rPr>
              <a:t>freely </a:t>
            </a:r>
            <a:r>
              <a:rPr sz="3000" spc="-10" dirty="0">
                <a:latin typeface="Arial"/>
                <a:cs typeface="Arial"/>
              </a:rPr>
              <a:t>for  </a:t>
            </a:r>
            <a:r>
              <a:rPr sz="3000" spc="-70" dirty="0">
                <a:latin typeface="Arial"/>
                <a:cs typeface="Arial"/>
              </a:rPr>
              <a:t>compilation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570" dirty="0">
                <a:latin typeface="Arial"/>
                <a:cs typeface="Arial"/>
              </a:rPr>
              <a:t>C </a:t>
            </a:r>
            <a:r>
              <a:rPr sz="3000" spc="-31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programs </a:t>
            </a:r>
            <a:r>
              <a:rPr sz="3000" spc="-95" dirty="0">
                <a:latin typeface="Arial"/>
                <a:cs typeface="Arial"/>
              </a:rPr>
              <a:t>like</a:t>
            </a:r>
            <a:r>
              <a:rPr sz="3000" spc="-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u="heavy" spc="-2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Code</a:t>
            </a:r>
            <a:r>
              <a:rPr sz="3000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3000" u="heavy" spc="-1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Blocks</a:t>
            </a:r>
            <a:r>
              <a:rPr sz="3000" spc="-19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22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3000" u="heavy" spc="-3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Dev-CPP</a:t>
            </a:r>
            <a:r>
              <a:rPr sz="3000" spc="-34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355600" marR="553720" indent="-342900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354965" algn="l"/>
                <a:tab pos="355600" algn="l"/>
                <a:tab pos="8377555" algn="l"/>
              </a:tabLst>
            </a:pPr>
            <a:r>
              <a:rPr sz="3000" b="1" i="1" dirty="0">
                <a:latin typeface="Carlito"/>
                <a:cs typeface="Carlito"/>
              </a:rPr>
              <a:t>Linux: </a:t>
            </a:r>
            <a:r>
              <a:rPr sz="3000" spc="-180" dirty="0">
                <a:latin typeface="Arial"/>
                <a:cs typeface="Arial"/>
              </a:rPr>
              <a:t>For </a:t>
            </a:r>
            <a:r>
              <a:rPr sz="3000" spc="-150" dirty="0">
                <a:latin typeface="Arial"/>
                <a:cs typeface="Arial"/>
              </a:rPr>
              <a:t>Linux,</a:t>
            </a:r>
            <a:r>
              <a:rPr sz="30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u="heavy" spc="-2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gcc</a:t>
            </a:r>
            <a:r>
              <a:rPr sz="3000" spc="-24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sz="3000" spc="-195" dirty="0">
                <a:latin typeface="Arial"/>
                <a:cs typeface="Arial"/>
              </a:rPr>
              <a:t>comes </a:t>
            </a:r>
            <a:r>
              <a:rPr sz="3000" spc="-95" dirty="0">
                <a:latin typeface="Arial"/>
                <a:cs typeface="Arial"/>
              </a:rPr>
              <a:t>bundled </a:t>
            </a:r>
            <a:r>
              <a:rPr sz="3000" spc="20" dirty="0">
                <a:latin typeface="Arial"/>
                <a:cs typeface="Arial"/>
              </a:rPr>
              <a:t>with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linux,	</a:t>
            </a:r>
            <a:r>
              <a:rPr sz="3000" spc="-235" dirty="0">
                <a:latin typeface="Arial"/>
                <a:cs typeface="Arial"/>
              </a:rPr>
              <a:t>Code </a:t>
            </a:r>
            <a:r>
              <a:rPr sz="3000" spc="-195" dirty="0">
                <a:latin typeface="Arial"/>
                <a:cs typeface="Arial"/>
              </a:rPr>
              <a:t>Blocks  can </a:t>
            </a:r>
            <a:r>
              <a:rPr sz="3000" spc="-160" dirty="0">
                <a:latin typeface="Arial"/>
                <a:cs typeface="Arial"/>
              </a:rPr>
              <a:t>also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180" dirty="0">
                <a:latin typeface="Arial"/>
                <a:cs typeface="Arial"/>
              </a:rPr>
              <a:t>used </a:t>
            </a:r>
            <a:r>
              <a:rPr sz="3000" spc="15" dirty="0">
                <a:latin typeface="Arial"/>
                <a:cs typeface="Arial"/>
              </a:rPr>
              <a:t>with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Linux.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9614" y="6335369"/>
            <a:ext cx="2114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Data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Structures </a:t>
            </a:r>
            <a:r>
              <a:rPr sz="1200" spc="-55" dirty="0">
                <a:solidFill>
                  <a:srgbClr val="888888"/>
                </a:solidFill>
                <a:latin typeface="Arial"/>
                <a:cs typeface="Arial"/>
              </a:rPr>
              <a:t>and </a:t>
            </a: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Algorithms </a:t>
            </a:r>
            <a:r>
              <a:rPr sz="1200" spc="-35" dirty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sz="1200" spc="-1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888888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Odd </a:t>
            </a:r>
            <a:r>
              <a:rPr sz="1200" spc="-125" dirty="0">
                <a:solidFill>
                  <a:srgbClr val="888888"/>
                </a:solidFill>
                <a:latin typeface="Arial"/>
                <a:cs typeface="Arial"/>
              </a:rPr>
              <a:t>Sem</a:t>
            </a:r>
            <a:r>
              <a:rPr sz="1200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2020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3066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097" y="461899"/>
            <a:ext cx="4528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dirty="0"/>
              <a:t>C </a:t>
            </a:r>
            <a:r>
              <a:rPr spc="-20" dirty="0"/>
              <a:t>Character</a:t>
            </a:r>
            <a:r>
              <a:rPr spc="-75" dirty="0"/>
              <a:t> </a:t>
            </a:r>
            <a:r>
              <a:rPr spc="-1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2029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Arial"/>
                <a:cs typeface="Arial"/>
              </a:rPr>
              <a:t>Alphabets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975" y="1509941"/>
            <a:ext cx="208661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180" dirty="0">
                <a:latin typeface="Arial"/>
                <a:cs typeface="Arial"/>
              </a:rPr>
              <a:t>A, </a:t>
            </a:r>
            <a:r>
              <a:rPr sz="3200" spc="-270" dirty="0">
                <a:latin typeface="Arial"/>
                <a:cs typeface="Arial"/>
              </a:rPr>
              <a:t>B, </a:t>
            </a:r>
            <a:r>
              <a:rPr sz="3200" spc="-315" dirty="0">
                <a:latin typeface="Arial"/>
                <a:cs typeface="Arial"/>
              </a:rPr>
              <a:t>….., </a:t>
            </a:r>
            <a:r>
              <a:rPr sz="3200" spc="-535" dirty="0">
                <a:latin typeface="Arial"/>
                <a:cs typeface="Arial"/>
              </a:rPr>
              <a:t>Y, 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455" dirty="0">
                <a:latin typeface="Arial"/>
                <a:cs typeface="Arial"/>
              </a:rPr>
              <a:t>Z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70" dirty="0">
                <a:latin typeface="Arial"/>
                <a:cs typeface="Arial"/>
              </a:rPr>
              <a:t>a, </a:t>
            </a:r>
            <a:r>
              <a:rPr sz="3200" spc="-100" dirty="0">
                <a:latin typeface="Arial"/>
                <a:cs typeface="Arial"/>
              </a:rPr>
              <a:t>b, </a:t>
            </a:r>
            <a:r>
              <a:rPr sz="3200" spc="-695" dirty="0">
                <a:latin typeface="Arial"/>
                <a:cs typeface="Arial"/>
              </a:rPr>
              <a:t>……,    </a:t>
            </a:r>
            <a:r>
              <a:rPr sz="3200" spc="-235" dirty="0">
                <a:latin typeface="Arial"/>
                <a:cs typeface="Arial"/>
              </a:rPr>
              <a:t>y,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335" dirty="0">
                <a:latin typeface="Arial"/>
                <a:cs typeface="Arial"/>
              </a:rPr>
              <a:t>z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3363290"/>
            <a:ext cx="1290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Digits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975" y="3363290"/>
            <a:ext cx="3832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Arial"/>
                <a:cs typeface="Arial"/>
              </a:rPr>
              <a:t>0, </a:t>
            </a:r>
            <a:r>
              <a:rPr sz="3200" spc="-130" dirty="0">
                <a:latin typeface="Arial"/>
                <a:cs typeface="Arial"/>
              </a:rPr>
              <a:t>1, </a:t>
            </a:r>
            <a:r>
              <a:rPr sz="3200" spc="-125" dirty="0">
                <a:latin typeface="Arial"/>
                <a:cs typeface="Arial"/>
              </a:rPr>
              <a:t>2, </a:t>
            </a:r>
            <a:r>
              <a:rPr sz="3200" spc="-130" dirty="0">
                <a:latin typeface="Arial"/>
                <a:cs typeface="Arial"/>
              </a:rPr>
              <a:t>3, </a:t>
            </a:r>
            <a:r>
              <a:rPr sz="3200" spc="-125" dirty="0">
                <a:latin typeface="Arial"/>
                <a:cs typeface="Arial"/>
              </a:rPr>
              <a:t>4, 5, 6, 7, </a:t>
            </a:r>
            <a:r>
              <a:rPr sz="3200" spc="-130" dirty="0">
                <a:latin typeface="Arial"/>
                <a:cs typeface="Arial"/>
              </a:rPr>
              <a:t>8,</a:t>
            </a:r>
            <a:r>
              <a:rPr sz="3200" spc="-50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534280"/>
            <a:ext cx="29616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0" dirty="0">
                <a:latin typeface="Arial"/>
                <a:cs typeface="Arial"/>
              </a:rPr>
              <a:t>Special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symbols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575" y="4436973"/>
            <a:ext cx="4789805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08915" algn="ctr">
              <a:lnSpc>
                <a:spcPct val="100000"/>
              </a:lnSpc>
              <a:spcBef>
                <a:spcPts val="869"/>
              </a:spcBef>
            </a:pPr>
            <a:r>
              <a:rPr sz="3200" spc="-275" dirty="0">
                <a:latin typeface="Arial"/>
                <a:cs typeface="Arial"/>
              </a:rPr>
              <a:t>~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85" dirty="0">
                <a:latin typeface="Arial"/>
                <a:cs typeface="Arial"/>
              </a:rPr>
              <a:t>‘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150" dirty="0">
                <a:latin typeface="Arial"/>
                <a:cs typeface="Arial"/>
              </a:rPr>
              <a:t>!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385" dirty="0">
                <a:latin typeface="Arial"/>
                <a:cs typeface="Arial"/>
              </a:rPr>
              <a:t>@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# </a:t>
            </a:r>
            <a:r>
              <a:rPr sz="3200" spc="-555" dirty="0">
                <a:latin typeface="Arial"/>
                <a:cs typeface="Arial"/>
              </a:rPr>
              <a:t>%</a:t>
            </a:r>
            <a:r>
              <a:rPr sz="3200" spc="-505" dirty="0">
                <a:latin typeface="Arial"/>
                <a:cs typeface="Arial"/>
              </a:rPr>
              <a:t> </a:t>
            </a:r>
            <a:r>
              <a:rPr sz="3200" spc="90" dirty="0">
                <a:latin typeface="Arial"/>
                <a:cs typeface="Arial"/>
              </a:rPr>
              <a:t>^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&amp;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350" dirty="0">
                <a:latin typeface="Arial"/>
                <a:cs typeface="Arial"/>
              </a:rPr>
              <a:t>*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(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200" spc="-185" dirty="0">
                <a:latin typeface="Arial"/>
                <a:cs typeface="Arial"/>
              </a:rPr>
              <a:t>_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-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+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=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640" dirty="0">
                <a:latin typeface="Arial"/>
                <a:cs typeface="Arial"/>
              </a:rPr>
              <a:t>|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345" dirty="0">
                <a:latin typeface="Arial"/>
                <a:cs typeface="Arial"/>
              </a:rPr>
              <a:t>\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{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}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90" dirty="0">
                <a:latin typeface="Arial"/>
                <a:cs typeface="Arial"/>
              </a:rPr>
              <a:t>[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90" dirty="0">
                <a:latin typeface="Arial"/>
                <a:cs typeface="Arial"/>
              </a:rPr>
              <a:t>]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: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;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145" dirty="0">
                <a:latin typeface="Arial"/>
                <a:cs typeface="Arial"/>
              </a:rPr>
              <a:t>"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95" dirty="0">
                <a:latin typeface="Arial"/>
                <a:cs typeface="Arial"/>
              </a:rPr>
              <a:t>'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&lt;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75" dirty="0">
                <a:latin typeface="Arial"/>
                <a:cs typeface="Arial"/>
              </a:rPr>
              <a:t>&gt;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,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.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295" dirty="0">
                <a:latin typeface="Arial"/>
                <a:cs typeface="Arial"/>
              </a:rPr>
              <a:t>?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345" dirty="0">
                <a:latin typeface="Arial"/>
                <a:cs typeface="Arial"/>
              </a:rPr>
              <a:t>/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017" y="461899"/>
            <a:ext cx="19964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830" dirty="0">
                <a:latin typeface="Arial"/>
                <a:cs typeface="Arial"/>
              </a:rPr>
              <a:t>C</a:t>
            </a:r>
            <a:r>
              <a:rPr b="0" spc="-700" dirty="0">
                <a:latin typeface="Arial"/>
                <a:cs typeface="Arial"/>
              </a:rPr>
              <a:t> </a:t>
            </a:r>
            <a:r>
              <a:rPr b="0" spc="-380" dirty="0">
                <a:latin typeface="Arial"/>
                <a:cs typeface="Arial"/>
              </a:rPr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749280" cy="4077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token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smallest </a:t>
            </a:r>
            <a:r>
              <a:rPr sz="3200" spc="-85" dirty="0">
                <a:latin typeface="Arial"/>
                <a:cs typeface="Arial"/>
              </a:rPr>
              <a:t>element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65" dirty="0">
                <a:latin typeface="Arial"/>
                <a:cs typeface="Arial"/>
              </a:rPr>
              <a:t>is  </a:t>
            </a:r>
            <a:r>
              <a:rPr sz="3200" spc="-100" dirty="0">
                <a:latin typeface="Arial"/>
                <a:cs typeface="Arial"/>
              </a:rPr>
              <a:t>meaningful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compiler. </a:t>
            </a:r>
            <a:r>
              <a:rPr sz="3200" spc="-280" dirty="0">
                <a:latin typeface="Arial"/>
                <a:cs typeface="Arial"/>
              </a:rPr>
              <a:t>Tokens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35" dirty="0">
                <a:latin typeface="Arial"/>
                <a:cs typeface="Arial"/>
              </a:rPr>
              <a:t>classified </a:t>
            </a:r>
            <a:r>
              <a:rPr sz="3200" spc="-300" dirty="0">
                <a:latin typeface="Arial"/>
                <a:cs typeface="Arial"/>
              </a:rPr>
              <a:t>as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follows: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65" dirty="0">
                <a:latin typeface="Arial"/>
                <a:cs typeface="Arial"/>
              </a:rPr>
              <a:t>Keywords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65" dirty="0">
                <a:latin typeface="Arial"/>
                <a:cs typeface="Arial"/>
              </a:rPr>
              <a:t>Identifiers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60" dirty="0">
                <a:latin typeface="Arial"/>
                <a:cs typeface="Arial"/>
              </a:rPr>
              <a:t>Constants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50" dirty="0">
                <a:latin typeface="Arial"/>
                <a:cs typeface="Arial"/>
              </a:rPr>
              <a:t>Strings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85" dirty="0">
                <a:latin typeface="Arial"/>
                <a:cs typeface="Arial"/>
              </a:rPr>
              <a:t>Special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Symbols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30" dirty="0"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23066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321" y="173812"/>
            <a:ext cx="2466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</a:t>
            </a:r>
            <a:r>
              <a:rPr sz="4000" spc="-60" dirty="0"/>
              <a:t> </a:t>
            </a:r>
            <a:r>
              <a:rPr sz="4000" spc="-30" dirty="0"/>
              <a:t>Keywords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77774" y="956818"/>
            <a:ext cx="11657965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553210" algn="l"/>
                <a:tab pos="2330450" algn="l"/>
                <a:tab pos="3722370" algn="l"/>
                <a:tab pos="5407660" algn="l"/>
                <a:tab pos="6764655" algn="l"/>
                <a:tab pos="7976234" algn="l"/>
                <a:tab pos="9934575" algn="l"/>
                <a:tab pos="10858500" algn="l"/>
              </a:tabLst>
            </a:pPr>
            <a:r>
              <a:rPr sz="3200" spc="-180" dirty="0">
                <a:latin typeface="Arial"/>
                <a:cs typeface="Arial"/>
              </a:rPr>
              <a:t>The</a:t>
            </a:r>
            <a:r>
              <a:rPr sz="3200" spc="-150" dirty="0">
                <a:latin typeface="Arial"/>
                <a:cs typeface="Arial"/>
              </a:rPr>
              <a:t>r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25" dirty="0">
                <a:latin typeface="Arial"/>
                <a:cs typeface="Arial"/>
              </a:rPr>
              <a:t>ar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5" dirty="0">
                <a:latin typeface="Arial"/>
                <a:cs typeface="Arial"/>
              </a:rPr>
              <a:t>cer</a:t>
            </a:r>
            <a:r>
              <a:rPr sz="3200" spc="-80" dirty="0">
                <a:latin typeface="Arial"/>
                <a:cs typeface="Arial"/>
              </a:rPr>
              <a:t>t</a:t>
            </a:r>
            <a:r>
              <a:rPr sz="3200" spc="-160" dirty="0">
                <a:latin typeface="Arial"/>
                <a:cs typeface="Arial"/>
              </a:rPr>
              <a:t>a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10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10" dirty="0">
                <a:latin typeface="Arial"/>
                <a:cs typeface="Arial"/>
              </a:rPr>
              <a:t>r</a:t>
            </a:r>
            <a:r>
              <a:rPr sz="3200" spc="-185" dirty="0">
                <a:latin typeface="Arial"/>
                <a:cs typeface="Arial"/>
              </a:rPr>
              <a:t>ese</a:t>
            </a:r>
            <a:r>
              <a:rPr sz="3200" spc="-95" dirty="0">
                <a:latin typeface="Arial"/>
                <a:cs typeface="Arial"/>
              </a:rPr>
              <a:t>r</a:t>
            </a:r>
            <a:r>
              <a:rPr sz="3200" spc="-185" dirty="0">
                <a:latin typeface="Arial"/>
                <a:cs typeface="Arial"/>
              </a:rPr>
              <a:t>v</a:t>
            </a:r>
            <a:r>
              <a:rPr sz="3200" spc="-145" dirty="0">
                <a:latin typeface="Arial"/>
                <a:cs typeface="Arial"/>
              </a:rPr>
              <a:t>ed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0" dirty="0">
                <a:latin typeface="Arial"/>
                <a:cs typeface="Arial"/>
              </a:rPr>
              <a:t>w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65" dirty="0">
                <a:latin typeface="Arial"/>
                <a:cs typeface="Arial"/>
              </a:rPr>
              <a:t>r</a:t>
            </a:r>
            <a:r>
              <a:rPr sz="3200" spc="-220" dirty="0">
                <a:latin typeface="Arial"/>
                <a:cs typeface="Arial"/>
              </a:rPr>
              <a:t>ds</a:t>
            </a:r>
            <a:r>
              <a:rPr sz="3200" spc="-114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5" dirty="0">
                <a:latin typeface="Arial"/>
                <a:cs typeface="Arial"/>
              </a:rPr>
              <a:t>c</a:t>
            </a:r>
            <a:r>
              <a:rPr sz="3200" spc="-100" dirty="0">
                <a:latin typeface="Arial"/>
                <a:cs typeface="Arial"/>
              </a:rPr>
              <a:t>alled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b="1" i="1" spc="-100" dirty="0">
                <a:latin typeface="Carlito"/>
                <a:cs typeface="Carlito"/>
              </a:rPr>
              <a:t>k</a:t>
            </a:r>
            <a:r>
              <a:rPr sz="3200" b="1" i="1" spc="-30" dirty="0">
                <a:latin typeface="Carlito"/>
                <a:cs typeface="Carlito"/>
              </a:rPr>
              <a:t>e</a:t>
            </a:r>
            <a:r>
              <a:rPr sz="3200" b="1" i="1" spc="15" dirty="0">
                <a:latin typeface="Carlito"/>
                <a:cs typeface="Carlito"/>
              </a:rPr>
              <a:t>y</a:t>
            </a:r>
            <a:r>
              <a:rPr sz="3200" b="1" i="1" spc="-5" dirty="0">
                <a:latin typeface="Carlito"/>
                <a:cs typeface="Carlito"/>
              </a:rPr>
              <a:t>words</a:t>
            </a:r>
            <a:r>
              <a:rPr sz="3200" b="1" i="1" dirty="0">
                <a:latin typeface="Carlito"/>
                <a:cs typeface="Carlito"/>
              </a:rPr>
              <a:t>,	</a:t>
            </a:r>
            <a:r>
              <a:rPr sz="3200" spc="-50" dirty="0">
                <a:latin typeface="Arial"/>
                <a:cs typeface="Arial"/>
              </a:rPr>
              <a:t>th</a:t>
            </a:r>
            <a:r>
              <a:rPr sz="3200" spc="-85" dirty="0">
                <a:latin typeface="Arial"/>
                <a:cs typeface="Arial"/>
              </a:rPr>
              <a:t>a</a:t>
            </a:r>
            <a:r>
              <a:rPr sz="3200" spc="18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80" dirty="0">
                <a:latin typeface="Arial"/>
                <a:cs typeface="Arial"/>
              </a:rPr>
              <a:t>h</a:t>
            </a:r>
            <a:r>
              <a:rPr sz="3200" spc="-225" dirty="0">
                <a:latin typeface="Arial"/>
                <a:cs typeface="Arial"/>
              </a:rPr>
              <a:t>a</a:t>
            </a:r>
            <a:r>
              <a:rPr sz="3200" spc="-190" dirty="0">
                <a:latin typeface="Arial"/>
                <a:cs typeface="Arial"/>
              </a:rPr>
              <a:t>v</a:t>
            </a:r>
            <a:r>
              <a:rPr sz="3200" spc="-125" dirty="0">
                <a:latin typeface="Arial"/>
                <a:cs typeface="Arial"/>
              </a:rPr>
              <a:t>e  </a:t>
            </a:r>
            <a:r>
              <a:rPr sz="3200" spc="-130" dirty="0">
                <a:latin typeface="Arial"/>
                <a:cs typeface="Arial"/>
              </a:rPr>
              <a:t>standard, </a:t>
            </a:r>
            <a:r>
              <a:rPr sz="3200" spc="-90" dirty="0">
                <a:latin typeface="Arial"/>
                <a:cs typeface="Arial"/>
              </a:rPr>
              <a:t>predefined </a:t>
            </a:r>
            <a:r>
              <a:rPr sz="3200" spc="-170" dirty="0">
                <a:latin typeface="Arial"/>
                <a:cs typeface="Arial"/>
              </a:rPr>
              <a:t>meanings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345" dirty="0">
                <a:latin typeface="Arial"/>
                <a:cs typeface="Arial"/>
              </a:rPr>
              <a:t>C.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50" dirty="0">
                <a:latin typeface="Arial"/>
                <a:cs typeface="Arial"/>
              </a:rPr>
              <a:t>These </a:t>
            </a:r>
            <a:r>
              <a:rPr sz="3200" spc="-150" dirty="0">
                <a:latin typeface="Arial"/>
                <a:cs typeface="Arial"/>
              </a:rPr>
              <a:t>keywords </a:t>
            </a:r>
            <a:r>
              <a:rPr sz="3200" spc="-210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85" dirty="0">
                <a:latin typeface="Arial"/>
                <a:cs typeface="Arial"/>
              </a:rPr>
              <a:t>only </a:t>
            </a:r>
            <a:r>
              <a:rPr sz="3200" spc="-10" dirty="0">
                <a:latin typeface="Arial"/>
                <a:cs typeface="Arial"/>
              </a:rPr>
              <a:t>for their </a:t>
            </a:r>
            <a:r>
              <a:rPr sz="3200" spc="-80" dirty="0">
                <a:latin typeface="Arial"/>
                <a:cs typeface="Arial"/>
              </a:rPr>
              <a:t>intended </a:t>
            </a:r>
            <a:r>
              <a:rPr sz="3200" spc="-114" dirty="0">
                <a:latin typeface="Arial"/>
                <a:cs typeface="Arial"/>
              </a:rPr>
              <a:t>purpose; </a:t>
            </a:r>
            <a:r>
              <a:rPr sz="3200" spc="-75" dirty="0">
                <a:latin typeface="Arial"/>
                <a:cs typeface="Arial"/>
              </a:rPr>
              <a:t>they  </a:t>
            </a:r>
            <a:r>
              <a:rPr sz="3200" spc="-105" dirty="0">
                <a:latin typeface="Arial"/>
                <a:cs typeface="Arial"/>
              </a:rPr>
              <a:t>cannot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100" dirty="0">
                <a:latin typeface="Arial"/>
                <a:cs typeface="Arial"/>
              </a:rPr>
              <a:t>programmer-defined </a:t>
            </a:r>
            <a:r>
              <a:rPr sz="3200" spc="-65" dirty="0">
                <a:latin typeface="Arial"/>
                <a:cs typeface="Arial"/>
              </a:rPr>
              <a:t>identifiers.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50" dirty="0">
                <a:latin typeface="Arial"/>
                <a:cs typeface="Arial"/>
              </a:rPr>
              <a:t>keywords </a:t>
            </a:r>
            <a:r>
              <a:rPr sz="3200" b="1" spc="-5" dirty="0">
                <a:latin typeface="Carlito"/>
                <a:cs typeface="Carlito"/>
              </a:rPr>
              <a:t>cannot be </a:t>
            </a:r>
            <a:r>
              <a:rPr sz="3200" b="1" dirty="0">
                <a:latin typeface="Carlito"/>
                <a:cs typeface="Carlito"/>
              </a:rPr>
              <a:t>used as </a:t>
            </a:r>
            <a:r>
              <a:rPr sz="3200" b="1" spc="-10" dirty="0">
                <a:latin typeface="Carlito"/>
                <a:cs typeface="Carlito"/>
              </a:rPr>
              <a:t>variable</a:t>
            </a:r>
            <a:r>
              <a:rPr sz="3200" b="1" spc="-3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names.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 </a:t>
            </a:r>
            <a:r>
              <a:rPr lang="en-US" sz="3200" spc="-60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supports </a:t>
            </a:r>
            <a:r>
              <a:rPr sz="3200" spc="-160" dirty="0">
                <a:latin typeface="Arial"/>
                <a:cs typeface="Arial"/>
              </a:rPr>
              <a:t>32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keywords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976" y="4178806"/>
            <a:ext cx="4572000" cy="255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346" y="461899"/>
            <a:ext cx="2848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IDENTIFIERS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776" y="1258570"/>
            <a:ext cx="11736705" cy="54673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i="1" spc="-5" dirty="0">
                <a:latin typeface="Carlito"/>
                <a:cs typeface="Carlito"/>
              </a:rPr>
              <a:t>Identifiers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190" dirty="0">
                <a:latin typeface="Arial"/>
                <a:cs typeface="Arial"/>
              </a:rPr>
              <a:t>names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135" dirty="0">
                <a:latin typeface="Arial"/>
                <a:cs typeface="Arial"/>
              </a:rPr>
              <a:t>are given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25" dirty="0">
                <a:latin typeface="Arial"/>
                <a:cs typeface="Arial"/>
              </a:rPr>
              <a:t>various </a:t>
            </a:r>
            <a:r>
              <a:rPr sz="3000" spc="-114" dirty="0">
                <a:latin typeface="Arial"/>
                <a:cs typeface="Arial"/>
              </a:rPr>
              <a:t>program </a:t>
            </a:r>
            <a:r>
              <a:rPr sz="3000" spc="-110" dirty="0">
                <a:latin typeface="Arial"/>
                <a:cs typeface="Arial"/>
              </a:rPr>
              <a:t>elements,</a:t>
            </a:r>
            <a:r>
              <a:rPr sz="3000" spc="-605" dirty="0">
                <a:latin typeface="Arial"/>
                <a:cs typeface="Arial"/>
              </a:rPr>
              <a:t> </a:t>
            </a:r>
            <a:r>
              <a:rPr sz="3000" spc="-190" dirty="0">
                <a:latin typeface="Arial"/>
                <a:cs typeface="Arial"/>
              </a:rPr>
              <a:t>such </a:t>
            </a:r>
            <a:r>
              <a:rPr sz="3000" spc="-280" dirty="0">
                <a:latin typeface="Arial"/>
                <a:cs typeface="Arial"/>
              </a:rPr>
              <a:t>as  </a:t>
            </a:r>
            <a:r>
              <a:rPr sz="3000" spc="-130" dirty="0">
                <a:latin typeface="Arial"/>
                <a:cs typeface="Arial"/>
              </a:rPr>
              <a:t>variables, </a:t>
            </a:r>
            <a:r>
              <a:rPr sz="3000" spc="-75" dirty="0">
                <a:latin typeface="Arial"/>
                <a:cs typeface="Arial"/>
              </a:rPr>
              <a:t>functions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280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arrays.</a:t>
            </a:r>
            <a:endParaRPr sz="3000">
              <a:latin typeface="Arial"/>
              <a:cs typeface="Arial"/>
            </a:endParaRPr>
          </a:p>
          <a:p>
            <a:pPr marL="355600" marR="358775" indent="-342900">
              <a:lnSpc>
                <a:spcPts val="324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65" dirty="0">
                <a:latin typeface="Arial"/>
                <a:cs typeface="Arial"/>
              </a:rPr>
              <a:t>Identifiers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consist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letters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digits,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in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any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order,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except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b="1" i="1" dirty="0">
                <a:latin typeface="Carlito"/>
                <a:cs typeface="Carlito"/>
              </a:rPr>
              <a:t>the</a:t>
            </a:r>
            <a:r>
              <a:rPr sz="3000" b="1" i="1" spc="10" dirty="0">
                <a:latin typeface="Carlito"/>
                <a:cs typeface="Carlito"/>
              </a:rPr>
              <a:t> </a:t>
            </a:r>
            <a:r>
              <a:rPr sz="3000" b="1" i="1" spc="-15" dirty="0">
                <a:latin typeface="Carlito"/>
                <a:cs typeface="Carlito"/>
              </a:rPr>
              <a:t>first  </a:t>
            </a:r>
            <a:r>
              <a:rPr sz="3000" b="1" i="1" spc="-5" dirty="0">
                <a:latin typeface="Carlito"/>
                <a:cs typeface="Carlito"/>
              </a:rPr>
              <a:t>character </a:t>
            </a:r>
            <a:r>
              <a:rPr sz="3000" b="1" i="1" spc="-10" dirty="0">
                <a:latin typeface="Carlito"/>
                <a:cs typeface="Carlito"/>
              </a:rPr>
              <a:t>must </a:t>
            </a:r>
            <a:r>
              <a:rPr sz="3000" b="1" i="1" dirty="0">
                <a:latin typeface="Carlito"/>
                <a:cs typeface="Carlito"/>
              </a:rPr>
              <a:t>be a</a:t>
            </a:r>
            <a:r>
              <a:rPr sz="3000" b="1" i="1" spc="5" dirty="0">
                <a:latin typeface="Carlito"/>
                <a:cs typeface="Carlito"/>
              </a:rPr>
              <a:t> </a:t>
            </a:r>
            <a:r>
              <a:rPr sz="3000" b="1" i="1" spc="-40" dirty="0">
                <a:latin typeface="Carlito"/>
                <a:cs typeface="Carlito"/>
              </a:rPr>
              <a:t>letter.</a:t>
            </a:r>
            <a:endParaRPr sz="3000">
              <a:latin typeface="Carlito"/>
              <a:cs typeface="Carlito"/>
            </a:endParaRPr>
          </a:p>
          <a:p>
            <a:pPr marL="355600" marR="188595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95" dirty="0">
                <a:latin typeface="Arial"/>
                <a:cs typeface="Arial"/>
              </a:rPr>
              <a:t>Both </a:t>
            </a:r>
            <a:r>
              <a:rPr sz="3000" spc="-90" dirty="0">
                <a:latin typeface="Arial"/>
                <a:cs typeface="Arial"/>
              </a:rPr>
              <a:t>upper-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50" dirty="0">
                <a:latin typeface="Arial"/>
                <a:cs typeface="Arial"/>
              </a:rPr>
              <a:t>lowercase </a:t>
            </a:r>
            <a:r>
              <a:rPr sz="3000" spc="-65" dirty="0">
                <a:latin typeface="Arial"/>
                <a:cs typeface="Arial"/>
              </a:rPr>
              <a:t>letters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45" dirty="0">
                <a:latin typeface="Arial"/>
                <a:cs typeface="Arial"/>
              </a:rPr>
              <a:t>permitted, </a:t>
            </a:r>
            <a:r>
              <a:rPr sz="3000" spc="-75" dirty="0">
                <a:latin typeface="Arial"/>
                <a:cs typeface="Arial"/>
              </a:rPr>
              <a:t>though </a:t>
            </a:r>
            <a:r>
              <a:rPr sz="3000" spc="-125" dirty="0">
                <a:latin typeface="Arial"/>
                <a:cs typeface="Arial"/>
              </a:rPr>
              <a:t>common</a:t>
            </a:r>
            <a:r>
              <a:rPr sz="3000" spc="-585" dirty="0">
                <a:latin typeface="Arial"/>
                <a:cs typeface="Arial"/>
              </a:rPr>
              <a:t> </a:t>
            </a:r>
            <a:r>
              <a:rPr sz="3000" spc="-229" dirty="0">
                <a:latin typeface="Arial"/>
                <a:cs typeface="Arial"/>
              </a:rPr>
              <a:t>usage  </a:t>
            </a:r>
            <a:r>
              <a:rPr sz="3000" spc="-145" dirty="0">
                <a:latin typeface="Arial"/>
                <a:cs typeface="Arial"/>
              </a:rPr>
              <a:t>favors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204" dirty="0">
                <a:latin typeface="Arial"/>
                <a:cs typeface="Arial"/>
              </a:rPr>
              <a:t>use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lowercase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letters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for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most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types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identifiers.</a:t>
            </a:r>
            <a:endParaRPr sz="3000">
              <a:latin typeface="Arial"/>
              <a:cs typeface="Arial"/>
            </a:endParaRPr>
          </a:p>
          <a:p>
            <a:pPr marL="355600" marR="22606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14" dirty="0">
                <a:latin typeface="Arial"/>
                <a:cs typeface="Arial"/>
              </a:rPr>
              <a:t>Upper-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50" dirty="0">
                <a:latin typeface="Arial"/>
                <a:cs typeface="Arial"/>
              </a:rPr>
              <a:t>lowercase </a:t>
            </a:r>
            <a:r>
              <a:rPr sz="3000" spc="-65" dirty="0">
                <a:latin typeface="Arial"/>
                <a:cs typeface="Arial"/>
              </a:rPr>
              <a:t>letters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10" dirty="0">
                <a:latin typeface="Arial"/>
                <a:cs typeface="Arial"/>
              </a:rPr>
              <a:t>not </a:t>
            </a:r>
            <a:r>
              <a:rPr sz="3000" spc="-120" dirty="0">
                <a:latin typeface="Arial"/>
                <a:cs typeface="Arial"/>
              </a:rPr>
              <a:t>interchangeable </a:t>
            </a:r>
            <a:r>
              <a:rPr sz="3000" spc="-90" dirty="0">
                <a:latin typeface="Arial"/>
                <a:cs typeface="Arial"/>
              </a:rPr>
              <a:t>(i.e., </a:t>
            </a:r>
            <a:r>
              <a:rPr sz="3000" spc="-165" dirty="0">
                <a:latin typeface="Arial"/>
                <a:cs typeface="Arial"/>
              </a:rPr>
              <a:t>an</a:t>
            </a:r>
            <a:r>
              <a:rPr sz="3000" spc="-484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uppercase  </a:t>
            </a:r>
            <a:r>
              <a:rPr sz="3000" spc="-10" dirty="0">
                <a:latin typeface="Arial"/>
                <a:cs typeface="Arial"/>
              </a:rPr>
              <a:t>letter </a:t>
            </a:r>
            <a:r>
              <a:rPr sz="3000" spc="-160" dirty="0">
                <a:latin typeface="Arial"/>
                <a:cs typeface="Arial"/>
              </a:rPr>
              <a:t>is </a:t>
            </a:r>
            <a:r>
              <a:rPr sz="3000" b="1" i="1" dirty="0">
                <a:latin typeface="Carlito"/>
                <a:cs typeface="Carlito"/>
              </a:rPr>
              <a:t>not </a:t>
            </a:r>
            <a:r>
              <a:rPr sz="3000" spc="-95" dirty="0">
                <a:latin typeface="Arial"/>
                <a:cs typeface="Arial"/>
              </a:rPr>
              <a:t>equivalent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59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corresponding </a:t>
            </a:r>
            <a:r>
              <a:rPr sz="3000" spc="-150" dirty="0">
                <a:latin typeface="Arial"/>
                <a:cs typeface="Arial"/>
              </a:rPr>
              <a:t>lowercase </a:t>
            </a:r>
            <a:r>
              <a:rPr sz="3000" spc="-70" dirty="0">
                <a:latin typeface="Arial"/>
                <a:cs typeface="Arial"/>
              </a:rPr>
              <a:t>letter.)</a:t>
            </a:r>
            <a:endParaRPr sz="3000">
              <a:latin typeface="Arial"/>
              <a:cs typeface="Arial"/>
            </a:endParaRPr>
          </a:p>
          <a:p>
            <a:pPr marL="355600" marR="24765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15" dirty="0">
                <a:latin typeface="Arial"/>
                <a:cs typeface="Arial"/>
              </a:rPr>
              <a:t>The </a:t>
            </a:r>
            <a:r>
              <a:rPr sz="3000" spc="-135" dirty="0">
                <a:latin typeface="Arial"/>
                <a:cs typeface="Arial"/>
              </a:rPr>
              <a:t>underscore </a:t>
            </a:r>
            <a:r>
              <a:rPr sz="3000" spc="-114" dirty="0">
                <a:latin typeface="Arial"/>
                <a:cs typeface="Arial"/>
              </a:rPr>
              <a:t>character </a:t>
            </a:r>
            <a:r>
              <a:rPr sz="3000" spc="-90" dirty="0">
                <a:latin typeface="Arial"/>
                <a:cs typeface="Arial"/>
              </a:rPr>
              <a:t>( </a:t>
            </a:r>
            <a:r>
              <a:rPr sz="3000" spc="-175" dirty="0">
                <a:latin typeface="Arial"/>
                <a:cs typeface="Arial"/>
              </a:rPr>
              <a:t>_ </a:t>
            </a:r>
            <a:r>
              <a:rPr sz="3000" spc="-90" dirty="0">
                <a:latin typeface="Arial"/>
                <a:cs typeface="Arial"/>
              </a:rPr>
              <a:t>)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55" dirty="0">
                <a:latin typeface="Arial"/>
                <a:cs typeface="Arial"/>
              </a:rPr>
              <a:t>also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95" dirty="0">
                <a:latin typeface="Arial"/>
                <a:cs typeface="Arial"/>
              </a:rPr>
              <a:t>included,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35" dirty="0">
                <a:latin typeface="Arial"/>
                <a:cs typeface="Arial"/>
              </a:rPr>
              <a:t>considered</a:t>
            </a:r>
            <a:r>
              <a:rPr sz="3000" spc="-420" dirty="0">
                <a:latin typeface="Arial"/>
                <a:cs typeface="Arial"/>
              </a:rPr>
              <a:t> </a:t>
            </a:r>
            <a:r>
              <a:rPr sz="3000" spc="35" dirty="0">
                <a:latin typeface="Arial"/>
                <a:cs typeface="Arial"/>
              </a:rPr>
              <a:t>to 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letter.</a:t>
            </a:r>
            <a:endParaRPr sz="3000">
              <a:latin typeface="Arial"/>
              <a:cs typeface="Arial"/>
            </a:endParaRPr>
          </a:p>
          <a:p>
            <a:pPr marL="355600" marR="107314" indent="-342900">
              <a:lnSpc>
                <a:spcPts val="324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80" dirty="0">
                <a:latin typeface="Arial"/>
                <a:cs typeface="Arial"/>
              </a:rPr>
              <a:t>An </a:t>
            </a:r>
            <a:r>
              <a:rPr sz="3000" spc="-135" dirty="0">
                <a:latin typeface="Arial"/>
                <a:cs typeface="Arial"/>
              </a:rPr>
              <a:t>underscore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30" dirty="0">
                <a:latin typeface="Arial"/>
                <a:cs typeface="Arial"/>
              </a:rPr>
              <a:t>often </a:t>
            </a:r>
            <a:r>
              <a:rPr sz="3000" spc="-180" dirty="0">
                <a:latin typeface="Arial"/>
                <a:cs typeface="Arial"/>
              </a:rPr>
              <a:t>used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75" dirty="0">
                <a:latin typeface="Arial"/>
                <a:cs typeface="Arial"/>
              </a:rPr>
              <a:t>middle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65" dirty="0">
                <a:latin typeface="Arial"/>
                <a:cs typeface="Arial"/>
              </a:rPr>
              <a:t>an </a:t>
            </a:r>
            <a:r>
              <a:rPr sz="3000" spc="-60" dirty="0">
                <a:latin typeface="Arial"/>
                <a:cs typeface="Arial"/>
              </a:rPr>
              <a:t>identifier. </a:t>
            </a:r>
            <a:r>
              <a:rPr sz="3000" spc="-180" dirty="0">
                <a:latin typeface="Arial"/>
                <a:cs typeface="Arial"/>
              </a:rPr>
              <a:t>An </a:t>
            </a:r>
            <a:r>
              <a:rPr sz="3000" spc="-25" dirty="0">
                <a:latin typeface="Arial"/>
                <a:cs typeface="Arial"/>
              </a:rPr>
              <a:t>identifier  </a:t>
            </a:r>
            <a:r>
              <a:rPr sz="3000" spc="-180" dirty="0">
                <a:latin typeface="Arial"/>
                <a:cs typeface="Arial"/>
              </a:rPr>
              <a:t>may </a:t>
            </a:r>
            <a:r>
              <a:rPr sz="3000" spc="-160" dirty="0">
                <a:latin typeface="Arial"/>
                <a:cs typeface="Arial"/>
              </a:rPr>
              <a:t>also </a:t>
            </a:r>
            <a:r>
              <a:rPr sz="3000" spc="-125" dirty="0">
                <a:latin typeface="Arial"/>
                <a:cs typeface="Arial"/>
              </a:rPr>
              <a:t>begin </a:t>
            </a:r>
            <a:r>
              <a:rPr sz="3000" spc="15" dirty="0">
                <a:latin typeface="Arial"/>
                <a:cs typeface="Arial"/>
              </a:rPr>
              <a:t>with </a:t>
            </a:r>
            <a:r>
              <a:rPr sz="3000" spc="-165" dirty="0">
                <a:latin typeface="Arial"/>
                <a:cs typeface="Arial"/>
              </a:rPr>
              <a:t>an </a:t>
            </a:r>
            <a:r>
              <a:rPr sz="3000" spc="-130" dirty="0">
                <a:latin typeface="Arial"/>
                <a:cs typeface="Arial"/>
              </a:rPr>
              <a:t>underscore, </a:t>
            </a:r>
            <a:r>
              <a:rPr sz="3000" spc="-80" dirty="0">
                <a:latin typeface="Arial"/>
                <a:cs typeface="Arial"/>
              </a:rPr>
              <a:t>though </a:t>
            </a:r>
            <a:r>
              <a:rPr sz="3000" spc="-60" dirty="0">
                <a:latin typeface="Arial"/>
                <a:cs typeface="Arial"/>
              </a:rPr>
              <a:t>this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95" dirty="0">
                <a:latin typeface="Arial"/>
                <a:cs typeface="Arial"/>
              </a:rPr>
              <a:t>rarely </a:t>
            </a:r>
            <a:r>
              <a:rPr sz="3000" spc="-120" dirty="0">
                <a:latin typeface="Arial"/>
                <a:cs typeface="Arial"/>
              </a:rPr>
              <a:t>done </a:t>
            </a:r>
            <a:r>
              <a:rPr sz="3000" spc="-40" dirty="0">
                <a:latin typeface="Arial"/>
                <a:cs typeface="Arial"/>
              </a:rPr>
              <a:t>in</a:t>
            </a:r>
            <a:r>
              <a:rPr sz="3000" spc="-59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practice.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304800"/>
            <a:ext cx="5268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800" spc="-442" baseline="-19570" dirty="0"/>
              <a:t>IDENTIFIE</a:t>
            </a:r>
            <a:r>
              <a:rPr lang="en-IN" sz="4800" spc="-442" baseline="-19570" dirty="0"/>
              <a:t>RS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2926715" cy="52990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0" dirty="0">
                <a:latin typeface="Arial"/>
                <a:cs typeface="Arial"/>
              </a:rPr>
              <a:t>Valid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identifiers</a:t>
            </a:r>
            <a:endParaRPr sz="3200" dirty="0">
              <a:latin typeface="Arial"/>
              <a:cs typeface="Arial"/>
            </a:endParaRPr>
          </a:p>
          <a:p>
            <a:pPr marL="499109" lvl="1" indent="-144145">
              <a:lnSpc>
                <a:spcPct val="100000"/>
              </a:lnSpc>
              <a:spcBef>
                <a:spcPts val="770"/>
              </a:spcBef>
              <a:buSzPct val="96875"/>
              <a:buChar char="•"/>
              <a:tabLst>
                <a:tab pos="499745" algn="l"/>
              </a:tabLst>
            </a:pPr>
            <a:r>
              <a:rPr sz="3200" spc="-95" dirty="0">
                <a:latin typeface="Arial"/>
                <a:cs typeface="Arial"/>
              </a:rPr>
              <a:t>number</a:t>
            </a:r>
            <a:endParaRPr sz="3200" dirty="0">
              <a:latin typeface="Arial"/>
              <a:cs typeface="Arial"/>
            </a:endParaRPr>
          </a:p>
          <a:p>
            <a:pPr marL="499109" lvl="1" indent="-144145">
              <a:lnSpc>
                <a:spcPct val="100000"/>
              </a:lnSpc>
              <a:spcBef>
                <a:spcPts val="765"/>
              </a:spcBef>
              <a:buSzPct val="96875"/>
              <a:buChar char="•"/>
              <a:tabLst>
                <a:tab pos="499745" algn="l"/>
              </a:tabLst>
            </a:pPr>
            <a:r>
              <a:rPr sz="3200" spc="-155" dirty="0">
                <a:latin typeface="Arial"/>
                <a:cs typeface="Arial"/>
              </a:rPr>
              <a:t>year_17</a:t>
            </a:r>
            <a:endParaRPr sz="3200" dirty="0">
              <a:latin typeface="Arial"/>
              <a:cs typeface="Arial"/>
            </a:endParaRPr>
          </a:p>
          <a:p>
            <a:pPr marL="499109" lvl="1" indent="-144145">
              <a:lnSpc>
                <a:spcPct val="100000"/>
              </a:lnSpc>
              <a:spcBef>
                <a:spcPts val="770"/>
              </a:spcBef>
              <a:buSzPct val="96875"/>
              <a:buChar char="•"/>
              <a:tabLst>
                <a:tab pos="499745" algn="l"/>
              </a:tabLst>
            </a:pPr>
            <a:r>
              <a:rPr sz="3200" spc="-170" dirty="0">
                <a:latin typeface="Arial"/>
                <a:cs typeface="Arial"/>
              </a:rPr>
              <a:t>_name</a:t>
            </a:r>
            <a:endParaRPr sz="3200" dirty="0">
              <a:latin typeface="Arial"/>
              <a:cs typeface="Arial"/>
            </a:endParaRPr>
          </a:p>
          <a:p>
            <a:pPr marL="499109" lvl="1" indent="-144145">
              <a:lnSpc>
                <a:spcPct val="100000"/>
              </a:lnSpc>
              <a:spcBef>
                <a:spcPts val="770"/>
              </a:spcBef>
              <a:buSzPct val="96875"/>
              <a:buChar char="•"/>
              <a:tabLst>
                <a:tab pos="499745" algn="l"/>
              </a:tabLst>
            </a:pPr>
            <a:r>
              <a:rPr sz="3200" spc="-455" dirty="0">
                <a:latin typeface="Arial"/>
                <a:cs typeface="Arial"/>
              </a:rPr>
              <a:t>GRADE</a:t>
            </a:r>
            <a:endParaRPr sz="3200" dirty="0">
              <a:latin typeface="Arial"/>
              <a:cs typeface="Arial"/>
            </a:endParaRPr>
          </a:p>
          <a:p>
            <a:pPr marL="499109" lvl="1" indent="-144145">
              <a:lnSpc>
                <a:spcPct val="100000"/>
              </a:lnSpc>
              <a:spcBef>
                <a:spcPts val="770"/>
              </a:spcBef>
              <a:buSzPct val="96875"/>
              <a:buChar char="•"/>
              <a:tabLst>
                <a:tab pos="499745" algn="l"/>
              </a:tabLst>
            </a:pPr>
            <a:r>
              <a:rPr sz="3200" spc="-225" dirty="0">
                <a:latin typeface="Arial"/>
                <a:cs typeface="Arial"/>
              </a:rPr>
              <a:t>DIV_7</a:t>
            </a:r>
            <a:endParaRPr sz="3200" dirty="0">
              <a:latin typeface="Arial"/>
              <a:cs typeface="Arial"/>
            </a:endParaRPr>
          </a:p>
          <a:p>
            <a:pPr marL="191770">
              <a:lnSpc>
                <a:spcPts val="2110"/>
              </a:lnSpc>
              <a:spcBef>
                <a:spcPts val="1005"/>
              </a:spcBef>
            </a:pPr>
            <a:r>
              <a:rPr sz="1800" spc="-110" dirty="0">
                <a:latin typeface="Arial"/>
                <a:cs typeface="Arial"/>
              </a:rPr>
              <a:t>Example:</a:t>
            </a:r>
            <a:endParaRPr sz="1800" dirty="0">
              <a:latin typeface="Arial"/>
              <a:cs typeface="Arial"/>
            </a:endParaRPr>
          </a:p>
          <a:p>
            <a:pPr marL="191770">
              <a:lnSpc>
                <a:spcPts val="2110"/>
              </a:lnSpc>
            </a:pP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 dirty="0">
              <a:latin typeface="Courier New"/>
              <a:cs typeface="Courier New"/>
            </a:endParaRPr>
          </a:p>
          <a:p>
            <a:pPr marL="19177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648970" marR="1039494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a=10;  return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19177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3848" y="1828800"/>
            <a:ext cx="196659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865"/>
              </a:spcBef>
              <a:buSzPct val="96875"/>
              <a:buChar char="•"/>
              <a:tabLst>
                <a:tab pos="156210" algn="l"/>
              </a:tabLst>
            </a:pPr>
            <a:r>
              <a:rPr sz="3200" spc="-165" dirty="0">
                <a:latin typeface="Arial"/>
                <a:cs typeface="Arial"/>
              </a:rPr>
              <a:t>123ab</a:t>
            </a:r>
            <a:endParaRPr sz="3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765"/>
              </a:spcBef>
              <a:buSzPct val="96875"/>
              <a:buChar char="•"/>
              <a:tabLst>
                <a:tab pos="156210" algn="l"/>
              </a:tabLst>
            </a:pPr>
            <a:r>
              <a:rPr sz="3200" spc="-85" dirty="0">
                <a:latin typeface="Arial"/>
                <a:cs typeface="Arial"/>
              </a:rPr>
              <a:t>mobile-no.</a:t>
            </a:r>
            <a:endParaRPr sz="3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770"/>
              </a:spcBef>
              <a:buSzPct val="96875"/>
              <a:buChar char="•"/>
              <a:tabLst>
                <a:tab pos="156210" algn="l"/>
              </a:tabLst>
            </a:pPr>
            <a:r>
              <a:rPr sz="3200" spc="-25" dirty="0">
                <a:latin typeface="Arial"/>
                <a:cs typeface="Arial"/>
              </a:rPr>
              <a:t>first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name</a:t>
            </a:r>
            <a:endParaRPr sz="3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770"/>
              </a:spcBef>
              <a:buSzPct val="96875"/>
              <a:buChar char="•"/>
              <a:tabLst>
                <a:tab pos="156210" algn="l"/>
              </a:tabLst>
            </a:pPr>
            <a:r>
              <a:rPr sz="3200" spc="-125" dirty="0">
                <a:latin typeface="Arial"/>
                <a:cs typeface="Arial"/>
              </a:rPr>
              <a:t>email@id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5638800"/>
            <a:ext cx="6598159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In </a:t>
            </a:r>
            <a:r>
              <a:rPr sz="1800" spc="-35" dirty="0">
                <a:latin typeface="Arial"/>
                <a:cs typeface="Arial"/>
              </a:rPr>
              <a:t>this </a:t>
            </a:r>
            <a:r>
              <a:rPr sz="1800" spc="-70" dirty="0">
                <a:latin typeface="Arial"/>
                <a:cs typeface="Arial"/>
              </a:rPr>
              <a:t>program </a:t>
            </a:r>
            <a:r>
              <a:rPr sz="1800" spc="-35" dirty="0">
                <a:latin typeface="Arial"/>
                <a:cs typeface="Arial"/>
              </a:rPr>
              <a:t>there </a:t>
            </a:r>
            <a:r>
              <a:rPr sz="1800" spc="-85" dirty="0">
                <a:latin typeface="Arial"/>
                <a:cs typeface="Arial"/>
              </a:rPr>
              <a:t>are </a:t>
            </a:r>
            <a:r>
              <a:rPr sz="1800" b="1" dirty="0">
                <a:latin typeface="Carlito"/>
                <a:cs typeface="Carlito"/>
              </a:rPr>
              <a:t>2</a:t>
            </a:r>
            <a:r>
              <a:rPr sz="1800" b="1" spc="-2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identifiers: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main: </a:t>
            </a:r>
            <a:r>
              <a:rPr sz="1800" spc="-40" dirty="0">
                <a:latin typeface="Arial"/>
                <a:cs typeface="Arial"/>
              </a:rPr>
              <a:t>method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name.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a: </a:t>
            </a:r>
            <a:r>
              <a:rPr sz="1800" spc="-65" dirty="0">
                <a:latin typeface="Arial"/>
                <a:cs typeface="Arial"/>
              </a:rPr>
              <a:t>variable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name.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CDC32-69F4-4149-BDDF-A1979F9391F6}"/>
              </a:ext>
            </a:extLst>
          </p:cNvPr>
          <p:cNvSpPr txBox="1"/>
          <p:nvPr/>
        </p:nvSpPr>
        <p:spPr>
          <a:xfrm>
            <a:off x="7010400" y="131467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3200" spc="-160" dirty="0">
                <a:latin typeface="Arial"/>
                <a:cs typeface="Arial"/>
              </a:rPr>
              <a:t>Invalid</a:t>
            </a:r>
            <a:r>
              <a:rPr lang="en-IN" sz="3200" spc="-215" dirty="0">
                <a:latin typeface="Arial"/>
                <a:cs typeface="Arial"/>
              </a:rPr>
              <a:t> </a:t>
            </a:r>
            <a:r>
              <a:rPr lang="en-IN" sz="3200" spc="-60" dirty="0">
                <a:latin typeface="Arial"/>
                <a:cs typeface="Arial"/>
              </a:rPr>
              <a:t>identifiers</a:t>
            </a:r>
            <a:endParaRPr lang="en-IN"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7773" y="58292"/>
            <a:ext cx="36182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Escape</a:t>
            </a:r>
            <a:r>
              <a:rPr sz="4000" spc="-40" dirty="0"/>
              <a:t> </a:t>
            </a:r>
            <a:r>
              <a:rPr sz="4000" spc="-5" dirty="0"/>
              <a:t>Sequence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3870" y="1142491"/>
            <a:ext cx="11621770" cy="4806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762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Arial"/>
                <a:cs typeface="Arial"/>
              </a:rPr>
              <a:t>Certain </a:t>
            </a:r>
            <a:r>
              <a:rPr sz="3200" spc="-55" dirty="0">
                <a:latin typeface="Arial"/>
                <a:cs typeface="Arial"/>
              </a:rPr>
              <a:t>nonprinting </a:t>
            </a:r>
            <a:r>
              <a:rPr sz="3200" spc="-145" dirty="0">
                <a:latin typeface="Arial"/>
                <a:cs typeface="Arial"/>
              </a:rPr>
              <a:t>characters,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50" dirty="0">
                <a:latin typeface="Arial"/>
                <a:cs typeface="Arial"/>
              </a:rPr>
              <a:t>well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04" dirty="0">
                <a:latin typeface="Arial"/>
                <a:cs typeface="Arial"/>
              </a:rPr>
              <a:t>backslash </a:t>
            </a:r>
            <a:r>
              <a:rPr sz="3200" spc="50" dirty="0">
                <a:latin typeface="Arial"/>
                <a:cs typeface="Arial"/>
              </a:rPr>
              <a:t>(\)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14" dirty="0">
                <a:latin typeface="Arial"/>
                <a:cs typeface="Arial"/>
              </a:rPr>
              <a:t>apostrophe </a:t>
            </a:r>
            <a:r>
              <a:rPr sz="3200" spc="-95" dirty="0">
                <a:latin typeface="Arial"/>
                <a:cs typeface="Arial"/>
              </a:rPr>
              <a:t>( </a:t>
            </a:r>
            <a:r>
              <a:rPr sz="3200" b="1" spc="-65" dirty="0">
                <a:latin typeface="Arial"/>
                <a:cs typeface="Arial"/>
              </a:rPr>
              <a:t>‘ </a:t>
            </a:r>
            <a:r>
              <a:rPr sz="3200" spc="-95" dirty="0">
                <a:latin typeface="Arial"/>
                <a:cs typeface="Arial"/>
              </a:rPr>
              <a:t>),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90" dirty="0">
                <a:latin typeface="Arial"/>
                <a:cs typeface="Arial"/>
              </a:rPr>
              <a:t>expressed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95" dirty="0">
                <a:latin typeface="Arial"/>
                <a:cs typeface="Arial"/>
              </a:rPr>
              <a:t>terms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Carlito"/>
                <a:cs typeface="Carlito"/>
              </a:rPr>
              <a:t>escape sequences.</a:t>
            </a:r>
            <a:endParaRPr sz="3200">
              <a:latin typeface="Carlito"/>
              <a:cs typeface="Carlito"/>
            </a:endParaRPr>
          </a:p>
          <a:p>
            <a:pPr marL="354965" marR="952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  <a:tab pos="10561320" algn="l"/>
              </a:tabLst>
            </a:pPr>
            <a:r>
              <a:rPr sz="3200" spc="-195" dirty="0">
                <a:latin typeface="Arial"/>
                <a:cs typeface="Arial"/>
              </a:rPr>
              <a:t>An  </a:t>
            </a:r>
            <a:r>
              <a:rPr sz="3200" spc="-225" dirty="0">
                <a:latin typeface="Arial"/>
                <a:cs typeface="Arial"/>
              </a:rPr>
              <a:t>escape  </a:t>
            </a:r>
            <a:r>
              <a:rPr sz="3200" spc="-185" dirty="0">
                <a:latin typeface="Arial"/>
                <a:cs typeface="Arial"/>
              </a:rPr>
              <a:t>sequence  always  </a:t>
            </a:r>
            <a:r>
              <a:rPr sz="3200" spc="-170" dirty="0">
                <a:latin typeface="Arial"/>
                <a:cs typeface="Arial"/>
              </a:rPr>
              <a:t>begins  </a:t>
            </a:r>
            <a:r>
              <a:rPr sz="3200" spc="20" dirty="0">
                <a:latin typeface="Arial"/>
                <a:cs typeface="Arial"/>
              </a:rPr>
              <a:t>with 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backward</a:t>
            </a:r>
            <a:r>
              <a:rPr sz="3200" spc="445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slash	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70" dirty="0">
                <a:latin typeface="Arial"/>
                <a:cs typeface="Arial"/>
              </a:rPr>
              <a:t>is  </a:t>
            </a:r>
            <a:r>
              <a:rPr sz="3200" spc="-65" dirty="0">
                <a:latin typeface="Arial"/>
                <a:cs typeface="Arial"/>
              </a:rPr>
              <a:t>followed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20" dirty="0">
                <a:latin typeface="Arial"/>
                <a:cs typeface="Arial"/>
              </a:rPr>
              <a:t>or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160" dirty="0">
                <a:latin typeface="Arial"/>
                <a:cs typeface="Arial"/>
              </a:rPr>
              <a:t>special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characters.</a:t>
            </a:r>
            <a:endParaRPr sz="3200">
              <a:latin typeface="Arial"/>
              <a:cs typeface="Arial"/>
            </a:endParaRPr>
          </a:p>
          <a:p>
            <a:pPr marL="354965" marR="952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For </a:t>
            </a:r>
            <a:r>
              <a:rPr sz="3200" spc="-155" dirty="0">
                <a:latin typeface="Arial"/>
                <a:cs typeface="Arial"/>
              </a:rPr>
              <a:t>example,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60" dirty="0">
                <a:latin typeface="Arial"/>
                <a:cs typeface="Arial"/>
              </a:rPr>
              <a:t>line </a:t>
            </a:r>
            <a:r>
              <a:rPr sz="3200" spc="-120" dirty="0">
                <a:latin typeface="Arial"/>
                <a:cs typeface="Arial"/>
              </a:rPr>
              <a:t>feed </a:t>
            </a:r>
            <a:r>
              <a:rPr sz="3200" b="1" spc="-5" dirty="0">
                <a:latin typeface="Carlito"/>
                <a:cs typeface="Carlito"/>
              </a:rPr>
              <a:t>(LF),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80" dirty="0">
                <a:latin typeface="Arial"/>
                <a:cs typeface="Arial"/>
              </a:rPr>
              <a:t>referred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b="1" i="1" spc="-10" dirty="0">
                <a:latin typeface="Carlito"/>
                <a:cs typeface="Carlito"/>
              </a:rPr>
              <a:t>newline </a:t>
            </a:r>
            <a:r>
              <a:rPr sz="3200" spc="-35" dirty="0">
                <a:latin typeface="Arial"/>
                <a:cs typeface="Arial"/>
              </a:rPr>
              <a:t>in </a:t>
            </a:r>
            <a:r>
              <a:rPr sz="3200" spc="-355" dirty="0">
                <a:latin typeface="Arial"/>
                <a:cs typeface="Arial"/>
              </a:rPr>
              <a:t>C, 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14" dirty="0">
                <a:latin typeface="Arial"/>
                <a:cs typeface="Arial"/>
              </a:rPr>
              <a:t>represented </a:t>
            </a:r>
            <a:r>
              <a:rPr sz="3200" spc="-300" dirty="0">
                <a:latin typeface="Arial"/>
                <a:cs typeface="Arial"/>
              </a:rPr>
              <a:t>as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\n.</a:t>
            </a:r>
            <a:endParaRPr sz="32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  <a:tab pos="1330325" algn="l"/>
                <a:tab pos="2661285" algn="l"/>
                <a:tab pos="4589145" algn="l"/>
                <a:tab pos="5880100" algn="l"/>
                <a:tab pos="7668259" algn="l"/>
                <a:tab pos="8811260" algn="l"/>
                <a:tab pos="10810875" algn="l"/>
              </a:tabLst>
            </a:pPr>
            <a:r>
              <a:rPr sz="3200" spc="-285" dirty="0">
                <a:latin typeface="Arial"/>
                <a:cs typeface="Arial"/>
              </a:rPr>
              <a:t>Suc</a:t>
            </a:r>
            <a:r>
              <a:rPr sz="3200" spc="-27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65" dirty="0">
                <a:latin typeface="Arial"/>
                <a:cs typeface="Arial"/>
              </a:rPr>
              <a:t>es</a:t>
            </a:r>
            <a:r>
              <a:rPr sz="3200" spc="-280" dirty="0">
                <a:latin typeface="Arial"/>
                <a:cs typeface="Arial"/>
              </a:rPr>
              <a:t>c</a:t>
            </a:r>
            <a:r>
              <a:rPr sz="3200" spc="-180" dirty="0">
                <a:latin typeface="Arial"/>
                <a:cs typeface="Arial"/>
              </a:rPr>
              <a:t>ape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04" dirty="0">
                <a:latin typeface="Arial"/>
                <a:cs typeface="Arial"/>
              </a:rPr>
              <a:t>sequence</a:t>
            </a:r>
            <a:r>
              <a:rPr sz="3200" spc="-18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65" dirty="0">
                <a:latin typeface="Arial"/>
                <a:cs typeface="Arial"/>
              </a:rPr>
              <a:t>al</a:t>
            </a:r>
            <a:r>
              <a:rPr sz="3200" spc="-160" dirty="0">
                <a:latin typeface="Arial"/>
                <a:cs typeface="Arial"/>
              </a:rPr>
              <a:t>w</a:t>
            </a:r>
            <a:r>
              <a:rPr sz="3200" spc="-305" dirty="0">
                <a:latin typeface="Arial"/>
                <a:cs typeface="Arial"/>
              </a:rPr>
              <a:t>a</a:t>
            </a:r>
            <a:r>
              <a:rPr sz="3200" spc="-175" dirty="0">
                <a:latin typeface="Arial"/>
                <a:cs typeface="Arial"/>
              </a:rPr>
              <a:t>y</a:t>
            </a:r>
            <a:r>
              <a:rPr sz="3200" spc="-35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10" dirty="0">
                <a:latin typeface="Arial"/>
                <a:cs typeface="Arial"/>
              </a:rPr>
              <a:t>r</a:t>
            </a:r>
            <a:r>
              <a:rPr sz="3200" spc="-204" dirty="0">
                <a:latin typeface="Arial"/>
                <a:cs typeface="Arial"/>
              </a:rPr>
              <a:t>e</a:t>
            </a:r>
            <a:r>
              <a:rPr sz="3200" spc="-35" dirty="0">
                <a:latin typeface="Arial"/>
                <a:cs typeface="Arial"/>
              </a:rPr>
              <a:t>p</a:t>
            </a:r>
            <a:r>
              <a:rPr sz="3200" spc="-65" dirty="0">
                <a:latin typeface="Arial"/>
                <a:cs typeface="Arial"/>
              </a:rPr>
              <a:t>r</a:t>
            </a:r>
            <a:r>
              <a:rPr sz="3200" spc="-204" dirty="0">
                <a:latin typeface="Arial"/>
                <a:cs typeface="Arial"/>
              </a:rPr>
              <a:t>ese</a:t>
            </a:r>
            <a:r>
              <a:rPr sz="3200" spc="-240" dirty="0">
                <a:latin typeface="Arial"/>
                <a:cs typeface="Arial"/>
              </a:rPr>
              <a:t>n</a:t>
            </a:r>
            <a:r>
              <a:rPr sz="3200" spc="18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29" dirty="0">
                <a:latin typeface="Arial"/>
                <a:cs typeface="Arial"/>
              </a:rPr>
              <a:t>s</a:t>
            </a:r>
            <a:r>
              <a:rPr sz="3200" spc="-110" dirty="0">
                <a:latin typeface="Arial"/>
                <a:cs typeface="Arial"/>
              </a:rPr>
              <a:t>i</a:t>
            </a:r>
            <a:r>
              <a:rPr sz="3200" spc="-190" dirty="0">
                <a:latin typeface="Arial"/>
                <a:cs typeface="Arial"/>
              </a:rPr>
              <a:t>n</a:t>
            </a:r>
            <a:r>
              <a:rPr sz="3200" spc="-180" dirty="0">
                <a:latin typeface="Arial"/>
                <a:cs typeface="Arial"/>
              </a:rPr>
              <a:t>g</a:t>
            </a:r>
            <a:r>
              <a:rPr sz="3200" spc="-85" dirty="0">
                <a:latin typeface="Arial"/>
                <a:cs typeface="Arial"/>
              </a:rPr>
              <a:t>le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65" dirty="0">
                <a:latin typeface="Arial"/>
                <a:cs typeface="Arial"/>
              </a:rPr>
              <a:t>c</a:t>
            </a:r>
            <a:r>
              <a:rPr sz="3200" spc="-175" dirty="0">
                <a:latin typeface="Arial"/>
                <a:cs typeface="Arial"/>
              </a:rPr>
              <a:t>h</a:t>
            </a:r>
            <a:r>
              <a:rPr sz="3200" spc="-125" dirty="0">
                <a:latin typeface="Arial"/>
                <a:cs typeface="Arial"/>
              </a:rPr>
              <a:t>a</a:t>
            </a:r>
            <a:r>
              <a:rPr sz="3200" spc="-140" dirty="0">
                <a:latin typeface="Arial"/>
                <a:cs typeface="Arial"/>
              </a:rPr>
              <a:t>r</a:t>
            </a:r>
            <a:r>
              <a:rPr sz="3200" spc="-125" dirty="0">
                <a:latin typeface="Arial"/>
                <a:cs typeface="Arial"/>
              </a:rPr>
              <a:t>ac</a:t>
            </a:r>
            <a:r>
              <a:rPr sz="3200" spc="-105" dirty="0">
                <a:latin typeface="Arial"/>
                <a:cs typeface="Arial"/>
              </a:rPr>
              <a:t>t</a:t>
            </a:r>
            <a:r>
              <a:rPr sz="3200" spc="-85" dirty="0">
                <a:latin typeface="Arial"/>
                <a:cs typeface="Arial"/>
              </a:rPr>
              <a:t>e</a:t>
            </a:r>
            <a:r>
              <a:rPr sz="3200" spc="-114" dirty="0">
                <a:latin typeface="Arial"/>
                <a:cs typeface="Arial"/>
              </a:rPr>
              <a:t>r</a:t>
            </a:r>
            <a:r>
              <a:rPr sz="3200" spc="-290" dirty="0">
                <a:latin typeface="Arial"/>
                <a:cs typeface="Arial"/>
              </a:rPr>
              <a:t>s</a:t>
            </a:r>
            <a:r>
              <a:rPr sz="3200" spc="-160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04" dirty="0">
                <a:latin typeface="Arial"/>
                <a:cs typeface="Arial"/>
              </a:rPr>
              <a:t>e</a:t>
            </a:r>
            <a:r>
              <a:rPr sz="3200" spc="-190" dirty="0">
                <a:latin typeface="Arial"/>
                <a:cs typeface="Arial"/>
              </a:rPr>
              <a:t>v</a:t>
            </a:r>
            <a:r>
              <a:rPr sz="3200" spc="-110" dirty="0">
                <a:latin typeface="Arial"/>
                <a:cs typeface="Arial"/>
              </a:rPr>
              <a:t>en  </a:t>
            </a:r>
            <a:r>
              <a:rPr sz="3200" spc="-80" dirty="0">
                <a:latin typeface="Arial"/>
                <a:cs typeface="Arial"/>
              </a:rPr>
              <a:t>though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they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are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written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terms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two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or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more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characters.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commonly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225" dirty="0">
                <a:latin typeface="Arial"/>
                <a:cs typeface="Arial"/>
              </a:rPr>
              <a:t>escape </a:t>
            </a:r>
            <a:r>
              <a:rPr sz="3200" spc="-204" dirty="0">
                <a:latin typeface="Arial"/>
                <a:cs typeface="Arial"/>
              </a:rPr>
              <a:t>sequences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85" dirty="0">
                <a:latin typeface="Arial"/>
                <a:cs typeface="Arial"/>
              </a:rPr>
              <a:t>listed </a:t>
            </a:r>
            <a:r>
              <a:rPr sz="3200" spc="-114" dirty="0">
                <a:latin typeface="Arial"/>
                <a:cs typeface="Arial"/>
              </a:rPr>
              <a:t>below.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5578" y="192404"/>
            <a:ext cx="2181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Escape</a:t>
            </a:r>
            <a:r>
              <a:rPr sz="2400" spc="-65" dirty="0"/>
              <a:t> </a:t>
            </a:r>
            <a:r>
              <a:rPr sz="2400" spc="-5" dirty="0"/>
              <a:t>Sequence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026249" y="1438707"/>
            <a:ext cx="6495999" cy="5113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7041" y="296926"/>
            <a:ext cx="31426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Variables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6952"/>
            <a:ext cx="11995785" cy="514794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65" dirty="0">
                <a:latin typeface="Arial"/>
                <a:cs typeface="Arial"/>
              </a:rPr>
              <a:t>Variables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95" dirty="0">
                <a:latin typeface="Arial"/>
                <a:cs typeface="Arial"/>
              </a:rPr>
              <a:t>memory </a:t>
            </a:r>
            <a:r>
              <a:rPr sz="3000" spc="-120" dirty="0">
                <a:latin typeface="Arial"/>
                <a:cs typeface="Arial"/>
              </a:rPr>
              <a:t>locations(storage </a:t>
            </a:r>
            <a:r>
              <a:rPr sz="3000" spc="-145" dirty="0">
                <a:latin typeface="Arial"/>
                <a:cs typeface="Arial"/>
              </a:rPr>
              <a:t>area)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570" dirty="0">
                <a:latin typeface="Arial"/>
                <a:cs typeface="Arial"/>
              </a:rPr>
              <a:t>C </a:t>
            </a:r>
            <a:r>
              <a:rPr lang="en-US" sz="3000" spc="-57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programming</a:t>
            </a:r>
            <a:r>
              <a:rPr sz="3000" spc="-484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language.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main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purpose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variables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is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store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data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in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memory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for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later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use.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65" dirty="0">
                <a:latin typeface="Arial"/>
                <a:cs typeface="Arial"/>
              </a:rPr>
              <a:t>Variables </a:t>
            </a:r>
            <a:r>
              <a:rPr sz="3000" spc="-135" dirty="0">
                <a:latin typeface="Arial"/>
                <a:cs typeface="Arial"/>
              </a:rPr>
              <a:t>value </a:t>
            </a:r>
            <a:r>
              <a:rPr sz="3000" spc="-180" dirty="0">
                <a:latin typeface="Arial"/>
                <a:cs typeface="Arial"/>
              </a:rPr>
              <a:t>may </a:t>
            </a:r>
            <a:r>
              <a:rPr sz="3000" spc="-185" dirty="0">
                <a:latin typeface="Arial"/>
                <a:cs typeface="Arial"/>
              </a:rPr>
              <a:t>change </a:t>
            </a:r>
            <a:r>
              <a:rPr sz="3000" spc="-85" dirty="0">
                <a:latin typeface="Arial"/>
                <a:cs typeface="Arial"/>
              </a:rPr>
              <a:t>during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execution.</a:t>
            </a:r>
            <a:endParaRPr sz="3000" dirty="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If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135" dirty="0">
                <a:latin typeface="Arial"/>
                <a:cs typeface="Arial"/>
              </a:rPr>
              <a:t>declare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10" dirty="0">
                <a:latin typeface="Arial"/>
                <a:cs typeface="Arial"/>
              </a:rPr>
              <a:t>variable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335" dirty="0">
                <a:latin typeface="Arial"/>
                <a:cs typeface="Arial"/>
              </a:rPr>
              <a:t>C,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190" dirty="0">
                <a:latin typeface="Arial"/>
                <a:cs typeface="Arial"/>
              </a:rPr>
              <a:t>means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175" dirty="0">
                <a:latin typeface="Arial"/>
                <a:cs typeface="Arial"/>
              </a:rPr>
              <a:t>asking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90" dirty="0">
                <a:latin typeface="Arial"/>
                <a:cs typeface="Arial"/>
              </a:rPr>
              <a:t>operating  </a:t>
            </a:r>
            <a:r>
              <a:rPr sz="3000" spc="-180" dirty="0">
                <a:latin typeface="Arial"/>
                <a:cs typeface="Arial"/>
              </a:rPr>
              <a:t>system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for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reserve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piece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memory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with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variable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name.</a:t>
            </a:r>
            <a:endParaRPr sz="30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3000" spc="-290" dirty="0">
                <a:latin typeface="Arial"/>
                <a:cs typeface="Arial"/>
              </a:rPr>
              <a:t>Each </a:t>
            </a:r>
            <a:r>
              <a:rPr sz="3000" spc="-110" dirty="0">
                <a:latin typeface="Arial"/>
                <a:cs typeface="Arial"/>
              </a:rPr>
              <a:t>variable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570" dirty="0">
                <a:latin typeface="Arial"/>
                <a:cs typeface="Arial"/>
              </a:rPr>
              <a:t>C </a:t>
            </a:r>
            <a:r>
              <a:rPr sz="3000" spc="-225" dirty="0">
                <a:latin typeface="Arial"/>
                <a:cs typeface="Arial"/>
              </a:rPr>
              <a:t>has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25" dirty="0">
                <a:latin typeface="Arial"/>
                <a:cs typeface="Arial"/>
              </a:rPr>
              <a:t>specific </a:t>
            </a:r>
            <a:r>
              <a:rPr sz="3000" spc="-65" dirty="0">
                <a:latin typeface="Arial"/>
                <a:cs typeface="Arial"/>
              </a:rPr>
              <a:t>type, </a:t>
            </a:r>
            <a:r>
              <a:rPr sz="3000" spc="-85" dirty="0">
                <a:latin typeface="Arial"/>
                <a:cs typeface="Arial"/>
              </a:rPr>
              <a:t>which </a:t>
            </a:r>
            <a:r>
              <a:rPr sz="3000" spc="-105" dirty="0">
                <a:latin typeface="Arial"/>
                <a:cs typeface="Arial"/>
              </a:rPr>
              <a:t>determines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225" dirty="0">
                <a:latin typeface="Arial"/>
                <a:cs typeface="Arial"/>
              </a:rPr>
              <a:t>size </a:t>
            </a:r>
            <a:r>
              <a:rPr sz="3000" spc="-145" dirty="0">
                <a:latin typeface="Arial"/>
                <a:cs typeface="Arial"/>
              </a:rPr>
              <a:t>and </a:t>
            </a:r>
            <a:r>
              <a:rPr sz="3000" spc="-80" dirty="0">
                <a:latin typeface="Arial"/>
                <a:cs typeface="Arial"/>
              </a:rPr>
              <a:t>layout 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10" dirty="0">
                <a:latin typeface="Arial"/>
                <a:cs typeface="Arial"/>
              </a:rPr>
              <a:t>variable's </a:t>
            </a:r>
            <a:r>
              <a:rPr sz="3000" spc="-85" dirty="0">
                <a:latin typeface="Arial"/>
                <a:cs typeface="Arial"/>
              </a:rPr>
              <a:t>memory;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60" dirty="0">
                <a:latin typeface="Arial"/>
                <a:cs typeface="Arial"/>
              </a:rPr>
              <a:t>range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70" dirty="0">
                <a:latin typeface="Arial"/>
                <a:cs typeface="Arial"/>
              </a:rPr>
              <a:t>values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200" dirty="0">
                <a:latin typeface="Arial"/>
                <a:cs typeface="Arial"/>
              </a:rPr>
              <a:t>can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100" dirty="0">
                <a:latin typeface="Arial"/>
                <a:cs typeface="Arial"/>
              </a:rPr>
              <a:t>stored </a:t>
            </a:r>
            <a:r>
              <a:rPr sz="3000" dirty="0">
                <a:latin typeface="Arial"/>
                <a:cs typeface="Arial"/>
              </a:rPr>
              <a:t>within 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memory;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set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operations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95" dirty="0">
                <a:latin typeface="Arial"/>
                <a:cs typeface="Arial"/>
              </a:rPr>
              <a:t>can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be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applied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variable.</a:t>
            </a:r>
            <a:endParaRPr sz="3000" dirty="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Carlito"/>
                <a:cs typeface="Carlito"/>
              </a:rPr>
              <a:t>While </a:t>
            </a:r>
            <a:r>
              <a:rPr sz="3000" b="1" spc="-15" dirty="0">
                <a:latin typeface="Carlito"/>
                <a:cs typeface="Carlito"/>
              </a:rPr>
              <a:t>you </a:t>
            </a:r>
            <a:r>
              <a:rPr sz="3000" b="1" spc="-10" dirty="0">
                <a:latin typeface="Carlito"/>
                <a:cs typeface="Carlito"/>
              </a:rPr>
              <a:t>can </a:t>
            </a:r>
            <a:r>
              <a:rPr sz="3000" b="1" spc="-25" dirty="0">
                <a:latin typeface="Carlito"/>
                <a:cs typeface="Carlito"/>
              </a:rPr>
              <a:t>have </a:t>
            </a:r>
            <a:r>
              <a:rPr sz="3000" b="1" spc="-5" dirty="0">
                <a:latin typeface="Carlito"/>
                <a:cs typeface="Carlito"/>
              </a:rPr>
              <a:t>multiple </a:t>
            </a:r>
            <a:r>
              <a:rPr sz="3000" b="1" spc="-10" dirty="0">
                <a:latin typeface="Carlito"/>
                <a:cs typeface="Carlito"/>
              </a:rPr>
              <a:t>variables </a:t>
            </a:r>
            <a:r>
              <a:rPr sz="3000" b="1" spc="-5" dirty="0">
                <a:latin typeface="Carlito"/>
                <a:cs typeface="Carlito"/>
              </a:rPr>
              <a:t>of </a:t>
            </a:r>
            <a:r>
              <a:rPr sz="3000" b="1" dirty="0">
                <a:latin typeface="Carlito"/>
                <a:cs typeface="Carlito"/>
              </a:rPr>
              <a:t>the </a:t>
            </a:r>
            <a:r>
              <a:rPr sz="3000" b="1" spc="-5" dirty="0">
                <a:latin typeface="Carlito"/>
                <a:cs typeface="Carlito"/>
              </a:rPr>
              <a:t>same </a:t>
            </a:r>
            <a:r>
              <a:rPr sz="3000" b="1" spc="-20" dirty="0">
                <a:latin typeface="Carlito"/>
                <a:cs typeface="Carlito"/>
              </a:rPr>
              <a:t>data </a:t>
            </a:r>
            <a:r>
              <a:rPr sz="3000" b="1" dirty="0">
                <a:latin typeface="Carlito"/>
                <a:cs typeface="Carlito"/>
              </a:rPr>
              <a:t>type, </a:t>
            </a:r>
            <a:r>
              <a:rPr sz="3000" b="1" spc="-15" dirty="0">
                <a:latin typeface="Carlito"/>
                <a:cs typeface="Carlito"/>
              </a:rPr>
              <a:t>you </a:t>
            </a:r>
            <a:r>
              <a:rPr sz="3000" b="1" spc="-10" dirty="0">
                <a:latin typeface="Carlito"/>
                <a:cs typeface="Carlito"/>
              </a:rPr>
              <a:t>cannot  </a:t>
            </a:r>
            <a:r>
              <a:rPr sz="3000" b="1" spc="-25" dirty="0">
                <a:latin typeface="Carlito"/>
                <a:cs typeface="Carlito"/>
              </a:rPr>
              <a:t>have </a:t>
            </a:r>
            <a:r>
              <a:rPr sz="3000" b="1" spc="-10" dirty="0">
                <a:latin typeface="Carlito"/>
                <a:cs typeface="Carlito"/>
              </a:rPr>
              <a:t>multiple variables </a:t>
            </a:r>
            <a:r>
              <a:rPr sz="3000" b="1" spc="-5" dirty="0">
                <a:latin typeface="Carlito"/>
                <a:cs typeface="Carlito"/>
              </a:rPr>
              <a:t>with </a:t>
            </a:r>
            <a:r>
              <a:rPr sz="3000" b="1" dirty="0">
                <a:latin typeface="Carlito"/>
                <a:cs typeface="Carlito"/>
              </a:rPr>
              <a:t>the same</a:t>
            </a:r>
            <a:r>
              <a:rPr sz="3000" b="1" spc="75" dirty="0">
                <a:latin typeface="Carlito"/>
                <a:cs typeface="Carlito"/>
              </a:rPr>
              <a:t> </a:t>
            </a:r>
            <a:r>
              <a:rPr sz="3000" b="1" spc="-5" dirty="0">
                <a:latin typeface="Carlito"/>
                <a:cs typeface="Carlito"/>
              </a:rPr>
              <a:t>name.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404" y="296926"/>
            <a:ext cx="5718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Variable </a:t>
            </a:r>
            <a:r>
              <a:rPr spc="-15" dirty="0"/>
              <a:t>Declaration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07135"/>
            <a:ext cx="1199451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declaration </a:t>
            </a:r>
            <a:r>
              <a:rPr sz="3200" spc="-175" dirty="0">
                <a:latin typeface="Arial"/>
                <a:cs typeface="Arial"/>
              </a:rPr>
              <a:t>consists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data </a:t>
            </a:r>
            <a:r>
              <a:rPr sz="3200" spc="-70" dirty="0">
                <a:latin typeface="Arial"/>
                <a:cs typeface="Arial"/>
              </a:rPr>
              <a:t>type, </a:t>
            </a:r>
            <a:r>
              <a:rPr sz="3200" spc="-65" dirty="0">
                <a:latin typeface="Arial"/>
                <a:cs typeface="Arial"/>
              </a:rPr>
              <a:t>followed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125" dirty="0">
                <a:latin typeface="Arial"/>
                <a:cs typeface="Arial"/>
              </a:rPr>
              <a:t>one </a:t>
            </a:r>
            <a:r>
              <a:rPr sz="3200" spc="-20" dirty="0">
                <a:latin typeface="Arial"/>
                <a:cs typeface="Arial"/>
              </a:rPr>
              <a:t>or </a:t>
            </a:r>
            <a:r>
              <a:rPr sz="3200" spc="-95" dirty="0">
                <a:latin typeface="Arial"/>
                <a:cs typeface="Arial"/>
              </a:rPr>
              <a:t>more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variable  </a:t>
            </a:r>
            <a:r>
              <a:rPr sz="3200" spc="-185" dirty="0">
                <a:latin typeface="Arial"/>
                <a:cs typeface="Arial"/>
              </a:rPr>
              <a:t>names, </a:t>
            </a:r>
            <a:r>
              <a:rPr sz="3200" spc="-125" dirty="0">
                <a:latin typeface="Arial"/>
                <a:cs typeface="Arial"/>
              </a:rPr>
              <a:t>ending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semicolon.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type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variable_name;</a:t>
            </a:r>
            <a:endParaRPr sz="3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20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type </a:t>
            </a:r>
            <a:r>
              <a:rPr sz="3200" b="1" spc="-5" dirty="0">
                <a:latin typeface="Carlito"/>
                <a:cs typeface="Carlito"/>
              </a:rPr>
              <a:t>variable_name, variable_name,</a:t>
            </a:r>
            <a:r>
              <a:rPr sz="3200" b="1" spc="-7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variable_name;</a:t>
            </a:r>
            <a:endParaRPr sz="3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160" dirty="0">
                <a:latin typeface="Arial"/>
                <a:cs typeface="Arial"/>
              </a:rPr>
              <a:t>Here, </a:t>
            </a:r>
            <a:r>
              <a:rPr sz="3200" b="1" dirty="0">
                <a:latin typeface="Carlito"/>
                <a:cs typeface="Carlito"/>
              </a:rPr>
              <a:t>type </a:t>
            </a:r>
            <a:r>
              <a:rPr sz="3200" spc="-100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valid </a:t>
            </a:r>
            <a:r>
              <a:rPr sz="3200" spc="-605" dirty="0">
                <a:latin typeface="Arial"/>
                <a:cs typeface="Arial"/>
              </a:rPr>
              <a:t>C </a:t>
            </a:r>
            <a:r>
              <a:rPr sz="3200" spc="-120" dirty="0">
                <a:latin typeface="Arial"/>
                <a:cs typeface="Arial"/>
              </a:rPr>
              <a:t>data </a:t>
            </a:r>
            <a:r>
              <a:rPr sz="3200" spc="-65" dirty="0">
                <a:latin typeface="Arial"/>
                <a:cs typeface="Arial"/>
              </a:rPr>
              <a:t>type </a:t>
            </a:r>
            <a:r>
              <a:rPr sz="3200" spc="-95" dirty="0">
                <a:latin typeface="Arial"/>
                <a:cs typeface="Arial"/>
              </a:rPr>
              <a:t>including </a:t>
            </a:r>
            <a:r>
              <a:rPr sz="3200" spc="-185" dirty="0">
                <a:latin typeface="Arial"/>
                <a:cs typeface="Arial"/>
              </a:rPr>
              <a:t>char, </a:t>
            </a:r>
            <a:r>
              <a:rPr sz="3200" spc="-5" dirty="0">
                <a:latin typeface="Arial"/>
                <a:cs typeface="Arial"/>
              </a:rPr>
              <a:t>int, </a:t>
            </a:r>
            <a:r>
              <a:rPr sz="3200" spc="-30" dirty="0">
                <a:latin typeface="Arial"/>
                <a:cs typeface="Arial"/>
              </a:rPr>
              <a:t>float,  </a:t>
            </a:r>
            <a:r>
              <a:rPr sz="3200" spc="-95" dirty="0">
                <a:latin typeface="Arial"/>
                <a:cs typeface="Arial"/>
              </a:rPr>
              <a:t>double, </a:t>
            </a:r>
            <a:r>
              <a:rPr sz="3200" spc="-20" dirty="0">
                <a:latin typeface="Arial"/>
                <a:cs typeface="Arial"/>
              </a:rPr>
              <a:t>or </a:t>
            </a:r>
            <a:r>
              <a:rPr sz="3200" spc="-190" dirty="0">
                <a:latin typeface="Arial"/>
                <a:cs typeface="Arial"/>
              </a:rPr>
              <a:t>any </a:t>
            </a:r>
            <a:r>
              <a:rPr sz="3200" spc="-110" dirty="0">
                <a:latin typeface="Arial"/>
                <a:cs typeface="Arial"/>
              </a:rPr>
              <a:t>user-defined </a:t>
            </a:r>
            <a:r>
              <a:rPr sz="3200" spc="-65" dirty="0">
                <a:latin typeface="Arial"/>
                <a:cs typeface="Arial"/>
              </a:rPr>
              <a:t>object;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Carlito"/>
                <a:cs typeface="Carlito"/>
              </a:rPr>
              <a:t>variable_name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70" dirty="0">
                <a:latin typeface="Arial"/>
                <a:cs typeface="Arial"/>
              </a:rPr>
              <a:t>an </a:t>
            </a:r>
            <a:r>
              <a:rPr sz="3200" spc="-25" dirty="0">
                <a:latin typeface="Arial"/>
                <a:cs typeface="Arial"/>
              </a:rPr>
              <a:t>identifier  </a:t>
            </a:r>
            <a:r>
              <a:rPr sz="3200" spc="-165" dirty="0">
                <a:latin typeface="Arial"/>
                <a:cs typeface="Arial"/>
              </a:rPr>
              <a:t>name </a:t>
            </a:r>
            <a:r>
              <a:rPr sz="3200" spc="-150" dirty="0">
                <a:latin typeface="Arial"/>
                <a:cs typeface="Arial"/>
              </a:rPr>
              <a:t>separated </a:t>
            </a:r>
            <a:r>
              <a:rPr sz="3200" spc="-135" dirty="0">
                <a:latin typeface="Arial"/>
                <a:cs typeface="Arial"/>
              </a:rPr>
              <a:t>by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commas.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920" y="461899"/>
            <a:ext cx="6602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 </a:t>
            </a:r>
            <a:r>
              <a:rPr spc="-15" dirty="0"/>
              <a:t>Programming</a:t>
            </a:r>
            <a:r>
              <a:rPr spc="-65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09941"/>
            <a:ext cx="10104120" cy="4461477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 </a:t>
            </a:r>
            <a:r>
              <a:rPr lang="en-IN" sz="3200" spc="-60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50" dirty="0">
                <a:latin typeface="Arial"/>
                <a:cs typeface="Arial"/>
              </a:rPr>
              <a:t>powerful </a:t>
            </a:r>
            <a:r>
              <a:rPr sz="3200" spc="-135" dirty="0">
                <a:latin typeface="Arial"/>
                <a:cs typeface="Arial"/>
              </a:rPr>
              <a:t>general-purpose </a:t>
            </a:r>
            <a:r>
              <a:rPr sz="3200" spc="-120" dirty="0">
                <a:latin typeface="Arial"/>
                <a:cs typeface="Arial"/>
              </a:rPr>
              <a:t>programming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language.</a:t>
            </a:r>
            <a:endParaRPr sz="3200" dirty="0">
              <a:latin typeface="Arial"/>
              <a:cs typeface="Arial"/>
            </a:endParaRPr>
          </a:p>
          <a:p>
            <a:pPr marL="355600" marR="31877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 </a:t>
            </a:r>
            <a:r>
              <a:rPr lang="en-IN" sz="3200" spc="-60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Programming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05" dirty="0">
                <a:latin typeface="Arial"/>
                <a:cs typeface="Arial"/>
              </a:rPr>
              <a:t>fast, </a:t>
            </a:r>
            <a:r>
              <a:rPr sz="3200" spc="-260" dirty="0">
                <a:latin typeface="Arial"/>
                <a:cs typeface="Arial"/>
              </a:rPr>
              <a:t>easy, </a:t>
            </a:r>
            <a:r>
              <a:rPr sz="3200" spc="-70" dirty="0">
                <a:latin typeface="Arial"/>
                <a:cs typeface="Arial"/>
              </a:rPr>
              <a:t>portable, </a:t>
            </a:r>
            <a:r>
              <a:rPr sz="3200" spc="-100" dirty="0">
                <a:latin typeface="Arial"/>
                <a:cs typeface="Arial"/>
              </a:rPr>
              <a:t>highly </a:t>
            </a:r>
            <a:r>
              <a:rPr sz="3200" spc="-50" dirty="0">
                <a:latin typeface="Arial"/>
                <a:cs typeface="Arial"/>
              </a:rPr>
              <a:t>efficient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135" dirty="0">
                <a:latin typeface="Arial"/>
                <a:cs typeface="Arial"/>
              </a:rPr>
              <a:t>available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70" dirty="0">
                <a:latin typeface="Arial"/>
                <a:cs typeface="Arial"/>
              </a:rPr>
              <a:t>all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platforms.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5" dirty="0">
                <a:latin typeface="Arial"/>
                <a:cs typeface="Arial"/>
              </a:rPr>
              <a:t>That’s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main </a:t>
            </a:r>
            <a:r>
              <a:rPr sz="3200" spc="-160" dirty="0">
                <a:latin typeface="Arial"/>
                <a:cs typeface="Arial"/>
              </a:rPr>
              <a:t>reason </a:t>
            </a:r>
            <a:r>
              <a:rPr sz="3200" spc="-95" dirty="0">
                <a:latin typeface="Arial"/>
                <a:cs typeface="Arial"/>
              </a:rPr>
              <a:t>behind </a:t>
            </a:r>
            <a:r>
              <a:rPr sz="3200" spc="-55" dirty="0">
                <a:latin typeface="Arial"/>
                <a:cs typeface="Arial"/>
              </a:rPr>
              <a:t>its popularity </a:t>
            </a:r>
            <a:r>
              <a:rPr sz="3200" spc="-114" dirty="0">
                <a:latin typeface="Arial"/>
                <a:cs typeface="Arial"/>
              </a:rPr>
              <a:t>despite</a:t>
            </a:r>
            <a:r>
              <a:rPr sz="3200" spc="-59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being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105" dirty="0">
                <a:latin typeface="Arial"/>
                <a:cs typeface="Arial"/>
              </a:rPr>
              <a:t>nearly </a:t>
            </a:r>
            <a:r>
              <a:rPr sz="3200" spc="-160" dirty="0">
                <a:latin typeface="Arial"/>
                <a:cs typeface="Arial"/>
              </a:rPr>
              <a:t>50 </a:t>
            </a:r>
            <a:r>
              <a:rPr sz="3200" spc="-195" dirty="0">
                <a:latin typeface="Arial"/>
                <a:cs typeface="Arial"/>
              </a:rPr>
              <a:t>years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old.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Standard </a:t>
            </a:r>
            <a:r>
              <a:rPr sz="3200" spc="-605" dirty="0">
                <a:latin typeface="Arial"/>
                <a:cs typeface="Arial"/>
              </a:rPr>
              <a:t>C </a:t>
            </a:r>
            <a:r>
              <a:rPr lang="en-IN" sz="3200" spc="-60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programs </a:t>
            </a:r>
            <a:r>
              <a:rPr sz="3200" spc="-140" dirty="0">
                <a:latin typeface="Arial"/>
                <a:cs typeface="Arial"/>
              </a:rPr>
              <a:t>are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portable.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60" dirty="0">
                <a:latin typeface="Arial"/>
                <a:cs typeface="Arial"/>
              </a:rPr>
              <a:t>code </a:t>
            </a:r>
            <a:r>
              <a:rPr sz="3200" spc="5" dirty="0">
                <a:latin typeface="Arial"/>
                <a:cs typeface="Arial"/>
              </a:rPr>
              <a:t>written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190" dirty="0">
                <a:latin typeface="Arial"/>
                <a:cs typeface="Arial"/>
              </a:rPr>
              <a:t>system </a:t>
            </a:r>
            <a:r>
              <a:rPr sz="3200" spc="-125" dirty="0">
                <a:latin typeface="Arial"/>
                <a:cs typeface="Arial"/>
              </a:rPr>
              <a:t>works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70" dirty="0">
                <a:latin typeface="Arial"/>
                <a:cs typeface="Arial"/>
              </a:rPr>
              <a:t>another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operating  </a:t>
            </a:r>
            <a:r>
              <a:rPr sz="3200" spc="-190" dirty="0">
                <a:latin typeface="Arial"/>
                <a:cs typeface="Arial"/>
              </a:rPr>
              <a:t>system </a:t>
            </a:r>
            <a:r>
              <a:rPr sz="3200" spc="10" dirty="0">
                <a:latin typeface="Arial"/>
                <a:cs typeface="Arial"/>
              </a:rPr>
              <a:t>without </a:t>
            </a:r>
            <a:r>
              <a:rPr sz="3200" spc="-185" dirty="0">
                <a:latin typeface="Arial"/>
                <a:cs typeface="Arial"/>
              </a:rPr>
              <a:t>any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change.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404" y="296926"/>
            <a:ext cx="5718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Variable </a:t>
            </a:r>
            <a:r>
              <a:rPr spc="-15" dirty="0"/>
              <a:t>Declaration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07135"/>
            <a:ext cx="1199515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605" dirty="0">
                <a:latin typeface="Arial"/>
                <a:cs typeface="Arial"/>
              </a:rPr>
              <a:t>C </a:t>
            </a:r>
            <a:r>
              <a:rPr sz="3200" spc="-85" dirty="0">
                <a:latin typeface="Arial"/>
                <a:cs typeface="Arial"/>
              </a:rPr>
              <a:t>compiler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25" dirty="0">
                <a:latin typeface="Arial"/>
                <a:cs typeface="Arial"/>
              </a:rPr>
              <a:t>able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05" dirty="0">
                <a:latin typeface="Arial"/>
                <a:cs typeface="Arial"/>
              </a:rPr>
              <a:t>distinguish </a:t>
            </a:r>
            <a:r>
              <a:rPr sz="3200" spc="-95" dirty="0">
                <a:latin typeface="Arial"/>
                <a:cs typeface="Arial"/>
              </a:rPr>
              <a:t>between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variable </a:t>
            </a:r>
            <a:r>
              <a:rPr sz="3200" spc="-200" dirty="0">
                <a:latin typeface="Arial"/>
                <a:cs typeface="Arial"/>
              </a:rPr>
              <a:t>names </a:t>
            </a:r>
            <a:r>
              <a:rPr sz="3200" spc="-145" dirty="0">
                <a:latin typeface="Arial"/>
                <a:cs typeface="Arial"/>
              </a:rPr>
              <a:t>by  </a:t>
            </a:r>
            <a:r>
              <a:rPr sz="3200" spc="-140" dirty="0">
                <a:latin typeface="Arial"/>
                <a:cs typeface="Arial"/>
              </a:rPr>
              <a:t>making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105" dirty="0">
                <a:latin typeface="Arial"/>
                <a:cs typeface="Arial"/>
              </a:rPr>
              <a:t>it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compulsory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135" dirty="0">
                <a:latin typeface="Arial"/>
                <a:cs typeface="Arial"/>
              </a:rPr>
              <a:t> you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declare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type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any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variable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name 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110" dirty="0">
                <a:latin typeface="Arial"/>
                <a:cs typeface="Arial"/>
              </a:rPr>
              <a:t>wish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program.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200" dirty="0">
                <a:latin typeface="Arial"/>
                <a:cs typeface="Arial"/>
              </a:rPr>
              <a:t>Any </a:t>
            </a:r>
            <a:r>
              <a:rPr sz="3200" spc="-110" dirty="0">
                <a:latin typeface="Arial"/>
                <a:cs typeface="Arial"/>
              </a:rPr>
              <a:t>variable </a:t>
            </a:r>
            <a:r>
              <a:rPr sz="3200" spc="-190" dirty="0">
                <a:latin typeface="Arial"/>
                <a:cs typeface="Arial"/>
              </a:rPr>
              <a:t>used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35" dirty="0">
                <a:latin typeface="Arial"/>
                <a:cs typeface="Arial"/>
              </a:rPr>
              <a:t>declared </a:t>
            </a:r>
            <a:r>
              <a:rPr sz="3200" spc="-100" dirty="0">
                <a:latin typeface="Arial"/>
                <a:cs typeface="Arial"/>
              </a:rPr>
              <a:t>before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105" dirty="0">
                <a:latin typeface="Arial"/>
                <a:cs typeface="Arial"/>
              </a:rPr>
              <a:t>it </a:t>
            </a:r>
            <a:r>
              <a:rPr sz="3200" spc="-35" dirty="0">
                <a:latin typeface="Arial"/>
                <a:cs typeface="Arial"/>
              </a:rPr>
              <a:t>in  </a:t>
            </a:r>
            <a:r>
              <a:rPr sz="3200" spc="-190" dirty="0">
                <a:latin typeface="Arial"/>
                <a:cs typeface="Arial"/>
              </a:rPr>
              <a:t>any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statement.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declaration </a:t>
            </a:r>
            <a:r>
              <a:rPr sz="3200" spc="-195" dirty="0">
                <a:latin typeface="Arial"/>
                <a:cs typeface="Arial"/>
              </a:rPr>
              <a:t>associates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group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40" dirty="0">
                <a:latin typeface="Arial"/>
                <a:cs typeface="Arial"/>
              </a:rPr>
              <a:t>variables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specific </a:t>
            </a:r>
            <a:r>
              <a:rPr sz="3200" spc="-125" dirty="0">
                <a:latin typeface="Arial"/>
                <a:cs typeface="Arial"/>
              </a:rPr>
              <a:t>data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type.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245" dirty="0">
                <a:latin typeface="Arial"/>
                <a:cs typeface="Arial"/>
              </a:rPr>
              <a:t>E.g. </a:t>
            </a:r>
            <a:r>
              <a:rPr sz="3200" spc="25" dirty="0">
                <a:latin typeface="Arial"/>
                <a:cs typeface="Arial"/>
              </a:rPr>
              <a:t>int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MIS_no;</a:t>
            </a:r>
            <a:endParaRPr sz="3200">
              <a:latin typeface="Arial"/>
              <a:cs typeface="Arial"/>
            </a:endParaRPr>
          </a:p>
          <a:p>
            <a:pPr marL="927100" marR="7049134" algn="just">
              <a:lnSpc>
                <a:spcPct val="120000"/>
              </a:lnSpc>
            </a:pPr>
            <a:r>
              <a:rPr sz="3200" spc="-20" dirty="0">
                <a:latin typeface="Arial"/>
                <a:cs typeface="Arial"/>
              </a:rPr>
              <a:t>float </a:t>
            </a:r>
            <a:r>
              <a:rPr sz="3200" spc="-155" dirty="0">
                <a:latin typeface="Arial"/>
                <a:cs typeface="Arial"/>
              </a:rPr>
              <a:t>marks,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percentage;  char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grade;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617" y="206451"/>
            <a:ext cx="5354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Variable </a:t>
            </a:r>
            <a:r>
              <a:rPr spc="-10" dirty="0"/>
              <a:t>Definition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" y="1187551"/>
            <a:ext cx="11106785" cy="546816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605" dirty="0">
                <a:latin typeface="Arial"/>
                <a:cs typeface="Arial"/>
              </a:rPr>
              <a:t>C </a:t>
            </a:r>
            <a:r>
              <a:rPr lang="en-US" sz="3200" spc="-60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30" dirty="0">
                <a:latin typeface="Arial"/>
                <a:cs typeface="Arial"/>
              </a:rPr>
              <a:t>contains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following </a:t>
            </a:r>
            <a:r>
              <a:rPr sz="3200" spc="-65" dirty="0">
                <a:latin typeface="Arial"/>
                <a:cs typeface="Arial"/>
              </a:rPr>
              <a:t>type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declarations.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Arial"/>
                <a:cs typeface="Arial"/>
              </a:rPr>
              <a:t>short </a:t>
            </a:r>
            <a:r>
              <a:rPr sz="3200" spc="25" dirty="0">
                <a:latin typeface="Arial"/>
                <a:cs typeface="Arial"/>
              </a:rPr>
              <a:t>int </a:t>
            </a:r>
            <a:r>
              <a:rPr sz="3200" spc="-170" dirty="0">
                <a:latin typeface="Arial"/>
                <a:cs typeface="Arial"/>
              </a:rPr>
              <a:t>a, </a:t>
            </a:r>
            <a:r>
              <a:rPr sz="3200" spc="-100" dirty="0">
                <a:latin typeface="Arial"/>
                <a:cs typeface="Arial"/>
              </a:rPr>
              <a:t>b,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c;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long </a:t>
            </a:r>
            <a:r>
              <a:rPr sz="3200" spc="25" dirty="0">
                <a:latin typeface="Arial"/>
                <a:cs typeface="Arial"/>
              </a:rPr>
              <a:t>int </a:t>
            </a:r>
            <a:r>
              <a:rPr sz="3200" spc="-160" dirty="0">
                <a:latin typeface="Arial"/>
                <a:cs typeface="Arial"/>
              </a:rPr>
              <a:t>r, </a:t>
            </a:r>
            <a:r>
              <a:rPr sz="3200" spc="-225" dirty="0">
                <a:latin typeface="Arial"/>
                <a:cs typeface="Arial"/>
              </a:rPr>
              <a:t>s,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t;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25" dirty="0">
                <a:latin typeface="Arial"/>
                <a:cs typeface="Arial"/>
              </a:rPr>
              <a:t>int </a:t>
            </a:r>
            <a:r>
              <a:rPr sz="3200" spc="-100" dirty="0">
                <a:latin typeface="Arial"/>
                <a:cs typeface="Arial"/>
              </a:rPr>
              <a:t>p,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q;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above </a:t>
            </a:r>
            <a:r>
              <a:rPr sz="3200" spc="-120" dirty="0">
                <a:latin typeface="Arial"/>
                <a:cs typeface="Arial"/>
              </a:rPr>
              <a:t>declarations </a:t>
            </a:r>
            <a:r>
              <a:rPr sz="3200" spc="-110" dirty="0">
                <a:latin typeface="Arial"/>
                <a:cs typeface="Arial"/>
              </a:rPr>
              <a:t>could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45" dirty="0">
                <a:latin typeface="Arial"/>
                <a:cs typeface="Arial"/>
              </a:rPr>
              <a:t>been </a:t>
            </a:r>
            <a:r>
              <a:rPr sz="3200" spc="5" dirty="0">
                <a:latin typeface="Arial"/>
                <a:cs typeface="Arial"/>
              </a:rPr>
              <a:t>written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295" dirty="0">
                <a:latin typeface="Arial"/>
                <a:cs typeface="Arial"/>
              </a:rPr>
              <a:t>as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Arial"/>
                <a:cs typeface="Arial"/>
              </a:rPr>
              <a:t>short </a:t>
            </a:r>
            <a:r>
              <a:rPr sz="3200" spc="-170" dirty="0">
                <a:latin typeface="Arial"/>
                <a:cs typeface="Arial"/>
              </a:rPr>
              <a:t>a, </a:t>
            </a:r>
            <a:r>
              <a:rPr sz="3200" spc="-100" dirty="0">
                <a:latin typeface="Arial"/>
                <a:cs typeface="Arial"/>
              </a:rPr>
              <a:t>b,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c;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long </a:t>
            </a:r>
            <a:r>
              <a:rPr sz="3200" spc="-160" dirty="0">
                <a:latin typeface="Arial"/>
                <a:cs typeface="Arial"/>
              </a:rPr>
              <a:t>r, </a:t>
            </a:r>
            <a:r>
              <a:rPr sz="3200" spc="-225" dirty="0">
                <a:latin typeface="Arial"/>
                <a:cs typeface="Arial"/>
              </a:rPr>
              <a:t>s, </a:t>
            </a:r>
            <a:r>
              <a:rPr sz="3200" spc="180" dirty="0">
                <a:latin typeface="Arial"/>
                <a:cs typeface="Arial"/>
              </a:rPr>
              <a:t>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25" dirty="0">
                <a:latin typeface="Arial"/>
                <a:cs typeface="Arial"/>
              </a:rPr>
              <a:t>int </a:t>
            </a:r>
            <a:r>
              <a:rPr sz="3200" spc="-100" dirty="0">
                <a:latin typeface="Arial"/>
                <a:cs typeface="Arial"/>
              </a:rPr>
              <a:t>p,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q;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latin typeface="Arial"/>
                <a:cs typeface="Arial"/>
              </a:rPr>
              <a:t>Thus, </a:t>
            </a:r>
            <a:r>
              <a:rPr sz="3200" spc="-65" dirty="0">
                <a:latin typeface="Arial"/>
                <a:cs typeface="Arial"/>
              </a:rPr>
              <a:t>short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65" dirty="0">
                <a:latin typeface="Arial"/>
                <a:cs typeface="Arial"/>
              </a:rPr>
              <a:t>short </a:t>
            </a:r>
            <a:r>
              <a:rPr sz="3200" spc="25" dirty="0">
                <a:latin typeface="Arial"/>
                <a:cs typeface="Arial"/>
              </a:rPr>
              <a:t>int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95" dirty="0">
                <a:latin typeface="Arial"/>
                <a:cs typeface="Arial"/>
              </a:rPr>
              <a:t>equivalent,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10" dirty="0">
                <a:latin typeface="Arial"/>
                <a:cs typeface="Arial"/>
              </a:rPr>
              <a:t>long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10" dirty="0">
                <a:latin typeface="Arial"/>
                <a:cs typeface="Arial"/>
              </a:rPr>
              <a:t>long </a:t>
            </a:r>
            <a:r>
              <a:rPr sz="3200" spc="25" dirty="0">
                <a:latin typeface="Arial"/>
                <a:cs typeface="Arial"/>
              </a:rPr>
              <a:t>int</a:t>
            </a:r>
            <a:r>
              <a:rPr sz="3200" spc="-58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105" y="206451"/>
            <a:ext cx="5928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Variable </a:t>
            </a:r>
            <a:r>
              <a:rPr spc="-10" dirty="0"/>
              <a:t>Initialization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" y="1221993"/>
            <a:ext cx="1157224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500" spc="-25" dirty="0">
                <a:latin typeface="Arial"/>
                <a:cs typeface="Arial"/>
              </a:rPr>
              <a:t>Initial </a:t>
            </a:r>
            <a:r>
              <a:rPr sz="2500" spc="-140" dirty="0">
                <a:latin typeface="Arial"/>
                <a:cs typeface="Arial"/>
              </a:rPr>
              <a:t>values </a:t>
            </a:r>
            <a:r>
              <a:rPr sz="2500" spc="-165" dirty="0">
                <a:latin typeface="Arial"/>
                <a:cs typeface="Arial"/>
              </a:rPr>
              <a:t>can </a:t>
            </a:r>
            <a:r>
              <a:rPr sz="2500" spc="-120" dirty="0">
                <a:latin typeface="Arial"/>
                <a:cs typeface="Arial"/>
              </a:rPr>
              <a:t>be </a:t>
            </a:r>
            <a:r>
              <a:rPr sz="2500" spc="-160" dirty="0">
                <a:latin typeface="Arial"/>
                <a:cs typeface="Arial"/>
              </a:rPr>
              <a:t>assigned </a:t>
            </a:r>
            <a:r>
              <a:rPr sz="2500" spc="20" dirty="0">
                <a:latin typeface="Arial"/>
                <a:cs typeface="Arial"/>
              </a:rPr>
              <a:t>to </a:t>
            </a:r>
            <a:r>
              <a:rPr sz="2500" spc="-110" dirty="0">
                <a:latin typeface="Arial"/>
                <a:cs typeface="Arial"/>
              </a:rPr>
              <a:t>variables </a:t>
            </a:r>
            <a:r>
              <a:rPr sz="2500" spc="-5" dirty="0">
                <a:latin typeface="Arial"/>
                <a:cs typeface="Arial"/>
              </a:rPr>
              <a:t>within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55" dirty="0">
                <a:latin typeface="Arial"/>
                <a:cs typeface="Arial"/>
              </a:rPr>
              <a:t>type</a:t>
            </a:r>
            <a:r>
              <a:rPr sz="2500" spc="-35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declaration.</a:t>
            </a:r>
            <a:endParaRPr sz="2500">
              <a:latin typeface="Arial"/>
              <a:cs typeface="Arial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500" spc="-305" dirty="0">
                <a:latin typeface="Arial"/>
                <a:cs typeface="Arial"/>
              </a:rPr>
              <a:t>To </a:t>
            </a:r>
            <a:r>
              <a:rPr sz="2500" spc="-80" dirty="0">
                <a:latin typeface="Arial"/>
                <a:cs typeface="Arial"/>
              </a:rPr>
              <a:t>do </a:t>
            </a:r>
            <a:r>
              <a:rPr sz="2500" spc="-165" dirty="0">
                <a:latin typeface="Arial"/>
                <a:cs typeface="Arial"/>
              </a:rPr>
              <a:t>so,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75" dirty="0">
                <a:latin typeface="Arial"/>
                <a:cs typeface="Arial"/>
              </a:rPr>
              <a:t>declaration </a:t>
            </a:r>
            <a:r>
              <a:rPr sz="2500" spc="-85" dirty="0">
                <a:latin typeface="Arial"/>
                <a:cs typeface="Arial"/>
              </a:rPr>
              <a:t>must </a:t>
            </a:r>
            <a:r>
              <a:rPr sz="2500" spc="-114" dirty="0">
                <a:latin typeface="Arial"/>
                <a:cs typeface="Arial"/>
              </a:rPr>
              <a:t>consist </a:t>
            </a:r>
            <a:r>
              <a:rPr sz="2500" spc="-5" dirty="0">
                <a:latin typeface="Arial"/>
                <a:cs typeface="Arial"/>
              </a:rPr>
              <a:t>of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100" dirty="0">
                <a:latin typeface="Arial"/>
                <a:cs typeface="Arial"/>
              </a:rPr>
              <a:t>data </a:t>
            </a:r>
            <a:r>
              <a:rPr sz="2500" spc="-60" dirty="0">
                <a:latin typeface="Arial"/>
                <a:cs typeface="Arial"/>
              </a:rPr>
              <a:t>type, </a:t>
            </a:r>
            <a:r>
              <a:rPr sz="2500" spc="-50" dirty="0">
                <a:latin typeface="Arial"/>
                <a:cs typeface="Arial"/>
              </a:rPr>
              <a:t>followed </a:t>
            </a:r>
            <a:r>
              <a:rPr sz="2500" spc="-105" dirty="0">
                <a:latin typeface="Arial"/>
                <a:cs typeface="Arial"/>
              </a:rPr>
              <a:t>by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90" dirty="0">
                <a:latin typeface="Arial"/>
                <a:cs typeface="Arial"/>
              </a:rPr>
              <a:t>variable </a:t>
            </a:r>
            <a:r>
              <a:rPr sz="2500" spc="-120" dirty="0">
                <a:latin typeface="Arial"/>
                <a:cs typeface="Arial"/>
              </a:rPr>
              <a:t>name, </a:t>
            </a:r>
            <a:r>
              <a:rPr sz="2500" spc="-140" dirty="0">
                <a:latin typeface="Arial"/>
                <a:cs typeface="Arial"/>
              </a:rPr>
              <a:t>an  </a:t>
            </a:r>
            <a:r>
              <a:rPr sz="2500" spc="-100" dirty="0">
                <a:latin typeface="Arial"/>
                <a:cs typeface="Arial"/>
              </a:rPr>
              <a:t>equal </a:t>
            </a:r>
            <a:r>
              <a:rPr sz="2500" spc="-145" dirty="0">
                <a:latin typeface="Arial"/>
                <a:cs typeface="Arial"/>
              </a:rPr>
              <a:t>sign </a:t>
            </a:r>
            <a:r>
              <a:rPr sz="2500" spc="-125" dirty="0">
                <a:latin typeface="Arial"/>
                <a:cs typeface="Arial"/>
              </a:rPr>
              <a:t>(=) </a:t>
            </a:r>
            <a:r>
              <a:rPr sz="2500" spc="-120" dirty="0">
                <a:latin typeface="Arial"/>
                <a:cs typeface="Arial"/>
              </a:rPr>
              <a:t>and </a:t>
            </a:r>
            <a:r>
              <a:rPr sz="2500" spc="-140" dirty="0">
                <a:latin typeface="Arial"/>
                <a:cs typeface="Arial"/>
              </a:rPr>
              <a:t>an </a:t>
            </a:r>
            <a:r>
              <a:rPr sz="2500" spc="-125" dirty="0">
                <a:latin typeface="Arial"/>
                <a:cs typeface="Arial"/>
              </a:rPr>
              <a:t>expression,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130" dirty="0">
                <a:latin typeface="Arial"/>
                <a:cs typeface="Arial"/>
              </a:rPr>
              <a:t>expression </a:t>
            </a:r>
            <a:r>
              <a:rPr sz="2500" spc="-160" dirty="0">
                <a:latin typeface="Arial"/>
                <a:cs typeface="Arial"/>
              </a:rPr>
              <a:t>serves </a:t>
            </a:r>
            <a:r>
              <a:rPr sz="2500" spc="-235" dirty="0">
                <a:latin typeface="Arial"/>
                <a:cs typeface="Arial"/>
              </a:rPr>
              <a:t>as </a:t>
            </a:r>
            <a:r>
              <a:rPr sz="2500" spc="-140" dirty="0">
                <a:latin typeface="Arial"/>
                <a:cs typeface="Arial"/>
              </a:rPr>
              <a:t>an </a:t>
            </a:r>
            <a:r>
              <a:rPr sz="2500" spc="-65" dirty="0">
                <a:latin typeface="Arial"/>
                <a:cs typeface="Arial"/>
              </a:rPr>
              <a:t>initializer. </a:t>
            </a:r>
            <a:r>
              <a:rPr sz="2500" spc="-225" dirty="0">
                <a:latin typeface="Arial"/>
                <a:cs typeface="Arial"/>
              </a:rPr>
              <a:t>A </a:t>
            </a:r>
            <a:r>
              <a:rPr sz="2500" spc="-105" dirty="0">
                <a:latin typeface="Arial"/>
                <a:cs typeface="Arial"/>
              </a:rPr>
              <a:t>semicolon  </a:t>
            </a:r>
            <a:r>
              <a:rPr sz="2500" spc="-85" dirty="0">
                <a:latin typeface="Arial"/>
                <a:cs typeface="Arial"/>
              </a:rPr>
              <a:t>must </a:t>
            </a:r>
            <a:r>
              <a:rPr sz="2500" spc="-110" dirty="0">
                <a:latin typeface="Arial"/>
                <a:cs typeface="Arial"/>
              </a:rPr>
              <a:t>appear </a:t>
            </a:r>
            <a:r>
              <a:rPr sz="2500" spc="-40" dirty="0">
                <a:latin typeface="Arial"/>
                <a:cs typeface="Arial"/>
              </a:rPr>
              <a:t>at </a:t>
            </a:r>
            <a:r>
              <a:rPr sz="2500" spc="-30" dirty="0">
                <a:latin typeface="Arial"/>
                <a:cs typeface="Arial"/>
              </a:rPr>
              <a:t>the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end.</a:t>
            </a:r>
            <a:endParaRPr sz="25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</a:tabLst>
            </a:pPr>
            <a:r>
              <a:rPr sz="2500" i="1" spc="-20" dirty="0">
                <a:latin typeface="Carlito"/>
                <a:cs typeface="Carlito"/>
              </a:rPr>
              <a:t>Syntax:</a:t>
            </a:r>
            <a:endParaRPr sz="25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500" b="1" spc="-5" dirty="0">
                <a:latin typeface="Carlito"/>
                <a:cs typeface="Carlito"/>
              </a:rPr>
              <a:t>type variable_name =</a:t>
            </a:r>
            <a:r>
              <a:rPr sz="2500" b="1" spc="30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value;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7426" y="4118228"/>
            <a:ext cx="448437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65" dirty="0">
                <a:latin typeface="Arial"/>
                <a:cs typeface="Arial"/>
              </a:rPr>
              <a:t>//</a:t>
            </a:r>
            <a:r>
              <a:rPr sz="2500" spc="-37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definition </a:t>
            </a:r>
            <a:r>
              <a:rPr sz="2500" spc="-120" dirty="0">
                <a:latin typeface="Arial"/>
                <a:cs typeface="Arial"/>
              </a:rPr>
              <a:t>and </a:t>
            </a:r>
            <a:r>
              <a:rPr sz="2500" spc="-50" dirty="0">
                <a:latin typeface="Arial"/>
                <a:cs typeface="Arial"/>
              </a:rPr>
              <a:t>initializing </a:t>
            </a:r>
            <a:r>
              <a:rPr sz="2500" spc="-80" dirty="0">
                <a:latin typeface="Arial"/>
                <a:cs typeface="Arial"/>
              </a:rPr>
              <a:t>d </a:t>
            </a:r>
            <a:r>
              <a:rPr sz="2500" spc="-120" dirty="0">
                <a:latin typeface="Arial"/>
                <a:cs typeface="Arial"/>
              </a:rPr>
              <a:t>and </a:t>
            </a:r>
            <a:r>
              <a:rPr sz="2500" spc="65" dirty="0">
                <a:latin typeface="Arial"/>
                <a:cs typeface="Arial"/>
              </a:rPr>
              <a:t>f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265" dirty="0">
                <a:latin typeface="Arial"/>
                <a:cs typeface="Arial"/>
              </a:rPr>
              <a:t>//</a:t>
            </a:r>
            <a:r>
              <a:rPr sz="2500" spc="-27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90" dirty="0">
                <a:latin typeface="Arial"/>
                <a:cs typeface="Arial"/>
              </a:rPr>
              <a:t>variable </a:t>
            </a:r>
            <a:r>
              <a:rPr sz="2500" spc="-170" dirty="0">
                <a:latin typeface="Arial"/>
                <a:cs typeface="Arial"/>
              </a:rPr>
              <a:t>x </a:t>
            </a:r>
            <a:r>
              <a:rPr sz="2500" spc="-190" dirty="0">
                <a:latin typeface="Arial"/>
                <a:cs typeface="Arial"/>
              </a:rPr>
              <a:t>has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114" dirty="0">
                <a:latin typeface="Arial"/>
                <a:cs typeface="Arial"/>
              </a:rPr>
              <a:t>value </a:t>
            </a:r>
            <a:r>
              <a:rPr sz="2500" spc="-45" dirty="0">
                <a:latin typeface="Arial"/>
                <a:cs typeface="Arial"/>
              </a:rPr>
              <a:t>‘a'.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70" y="3736975"/>
            <a:ext cx="3940810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95" dirty="0">
                <a:latin typeface="Arial"/>
                <a:cs typeface="Arial"/>
              </a:rPr>
              <a:t>E.g.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15" dirty="0">
                <a:latin typeface="Arial"/>
                <a:cs typeface="Arial"/>
              </a:rPr>
              <a:t>int </a:t>
            </a:r>
            <a:r>
              <a:rPr sz="2500" spc="-80" dirty="0">
                <a:latin typeface="Arial"/>
                <a:cs typeface="Arial"/>
              </a:rPr>
              <a:t>d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105" dirty="0">
                <a:latin typeface="Arial"/>
                <a:cs typeface="Arial"/>
              </a:rPr>
              <a:t>3, </a:t>
            </a:r>
            <a:r>
              <a:rPr sz="2500" spc="65" dirty="0">
                <a:latin typeface="Arial"/>
                <a:cs typeface="Arial"/>
              </a:rPr>
              <a:t>f </a:t>
            </a:r>
            <a:r>
              <a:rPr sz="2500" spc="-220" dirty="0">
                <a:latin typeface="Arial"/>
                <a:cs typeface="Arial"/>
              </a:rPr>
              <a:t>=</a:t>
            </a:r>
            <a:r>
              <a:rPr sz="2500" spc="-470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5;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110" dirty="0">
                <a:latin typeface="Arial"/>
                <a:cs typeface="Arial"/>
              </a:rPr>
              <a:t>char </a:t>
            </a:r>
            <a:r>
              <a:rPr sz="2500" spc="-170" dirty="0">
                <a:latin typeface="Arial"/>
                <a:cs typeface="Arial"/>
              </a:rPr>
              <a:t>x </a:t>
            </a:r>
            <a:r>
              <a:rPr sz="2500" spc="-220" dirty="0">
                <a:latin typeface="Arial"/>
                <a:cs typeface="Arial"/>
              </a:rPr>
              <a:t>=</a:t>
            </a:r>
            <a:r>
              <a:rPr sz="2500" spc="-11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‘a';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15" dirty="0">
                <a:latin typeface="Arial"/>
                <a:cs typeface="Arial"/>
              </a:rPr>
              <a:t>int </a:t>
            </a:r>
            <a:r>
              <a:rPr sz="2500" spc="-195" dirty="0">
                <a:latin typeface="Arial"/>
                <a:cs typeface="Arial"/>
              </a:rPr>
              <a:t>c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100" dirty="0">
                <a:latin typeface="Arial"/>
                <a:cs typeface="Arial"/>
              </a:rPr>
              <a:t>12;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500" spc="-20" dirty="0">
                <a:latin typeface="Arial"/>
                <a:cs typeface="Arial"/>
              </a:rPr>
              <a:t>float </a:t>
            </a:r>
            <a:r>
              <a:rPr sz="2500" spc="-155" dirty="0">
                <a:latin typeface="Arial"/>
                <a:cs typeface="Arial"/>
              </a:rPr>
              <a:t>sum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110" dirty="0">
                <a:latin typeface="Arial"/>
                <a:cs typeface="Arial"/>
              </a:rPr>
              <a:t>0.1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  <a:p>
            <a:pPr marL="354965" marR="5080" indent="-342900">
              <a:lnSpc>
                <a:spcPts val="24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80" dirty="0">
                <a:latin typeface="Arial"/>
                <a:cs typeface="Arial"/>
              </a:rPr>
              <a:t>double </a:t>
            </a:r>
            <a:r>
              <a:rPr sz="2500" spc="-50" dirty="0">
                <a:latin typeface="Arial"/>
                <a:cs typeface="Arial"/>
              </a:rPr>
              <a:t>factor </a:t>
            </a:r>
            <a:r>
              <a:rPr sz="2500" spc="-220" dirty="0">
                <a:latin typeface="Arial"/>
                <a:cs typeface="Arial"/>
              </a:rPr>
              <a:t>=</a:t>
            </a:r>
            <a:r>
              <a:rPr sz="2500" spc="-30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0.21023e-6;  value </a:t>
            </a:r>
            <a:r>
              <a:rPr sz="2500" spc="-130" dirty="0">
                <a:latin typeface="Arial"/>
                <a:cs typeface="Arial"/>
              </a:rPr>
              <a:t>is </a:t>
            </a:r>
            <a:r>
              <a:rPr sz="2500" spc="-125" dirty="0">
                <a:latin typeface="Arial"/>
                <a:cs typeface="Arial"/>
              </a:rPr>
              <a:t>0.21023 </a:t>
            </a:r>
            <a:r>
              <a:rPr sz="2500" spc="-170" dirty="0">
                <a:latin typeface="Arial"/>
                <a:cs typeface="Arial"/>
              </a:rPr>
              <a:t>x </a:t>
            </a:r>
            <a:r>
              <a:rPr sz="2500" spc="-120" dirty="0">
                <a:latin typeface="Arial"/>
                <a:cs typeface="Arial"/>
              </a:rPr>
              <a:t>10-6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265" dirty="0">
                <a:latin typeface="Arial"/>
                <a:cs typeface="Arial"/>
              </a:rPr>
              <a:t>*/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6479" y="5642559"/>
            <a:ext cx="70002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0625" algn="l"/>
                <a:tab pos="1527175" algn="l"/>
                <a:tab pos="1818005" algn="l"/>
                <a:tab pos="4123054" algn="l"/>
                <a:tab pos="5287645" algn="l"/>
                <a:tab pos="6268720" algn="l"/>
              </a:tabLst>
            </a:pPr>
            <a:r>
              <a:rPr sz="2500" spc="204" dirty="0">
                <a:latin typeface="Arial"/>
                <a:cs typeface="Arial"/>
              </a:rPr>
              <a:t>/*</a:t>
            </a:r>
            <a:r>
              <a:rPr sz="2500" spc="120" dirty="0">
                <a:latin typeface="Arial"/>
                <a:cs typeface="Arial"/>
              </a:rPr>
              <a:t>f</a:t>
            </a:r>
            <a:r>
              <a:rPr sz="2500" spc="-100" dirty="0">
                <a:latin typeface="Arial"/>
                <a:cs typeface="Arial"/>
              </a:rPr>
              <a:t>ac</a:t>
            </a:r>
            <a:r>
              <a:rPr sz="2500" spc="-70" dirty="0">
                <a:latin typeface="Arial"/>
                <a:cs typeface="Arial"/>
              </a:rPr>
              <a:t>t</a:t>
            </a:r>
            <a:r>
              <a:rPr sz="2500" spc="-30" dirty="0">
                <a:latin typeface="Arial"/>
                <a:cs typeface="Arial"/>
              </a:rPr>
              <a:t>o</a:t>
            </a:r>
            <a:r>
              <a:rPr sz="2500" spc="-15" dirty="0">
                <a:latin typeface="Arial"/>
                <a:cs typeface="Arial"/>
              </a:rPr>
              <a:t>r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30" dirty="0">
                <a:latin typeface="Arial"/>
                <a:cs typeface="Arial"/>
              </a:rPr>
              <a:t>is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9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80" dirty="0">
                <a:latin typeface="Arial"/>
                <a:cs typeface="Arial"/>
              </a:rPr>
              <a:t>double</a:t>
            </a:r>
            <a:r>
              <a:rPr sz="2500" spc="-70" dirty="0">
                <a:latin typeface="Arial"/>
                <a:cs typeface="Arial"/>
              </a:rPr>
              <a:t>-</a:t>
            </a:r>
            <a:r>
              <a:rPr sz="2500" spc="-75" dirty="0">
                <a:latin typeface="Arial"/>
                <a:cs typeface="Arial"/>
              </a:rPr>
              <a:t>p</a:t>
            </a:r>
            <a:r>
              <a:rPr sz="2500" spc="5" dirty="0">
                <a:latin typeface="Arial"/>
                <a:cs typeface="Arial"/>
              </a:rPr>
              <a:t>r</a:t>
            </a:r>
            <a:r>
              <a:rPr sz="2500" spc="-105" dirty="0">
                <a:latin typeface="Arial"/>
                <a:cs typeface="Arial"/>
              </a:rPr>
              <a:t>ecisi</a:t>
            </a:r>
            <a:r>
              <a:rPr sz="2500" spc="-140" dirty="0">
                <a:latin typeface="Arial"/>
                <a:cs typeface="Arial"/>
              </a:rPr>
              <a:t>o</a:t>
            </a:r>
            <a:r>
              <a:rPr sz="2500" spc="-80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60" dirty="0">
                <a:latin typeface="Arial"/>
                <a:cs typeface="Arial"/>
              </a:rPr>
              <a:t>v</a:t>
            </a:r>
            <a:r>
              <a:rPr sz="2500" spc="-100" dirty="0">
                <a:latin typeface="Arial"/>
                <a:cs typeface="Arial"/>
              </a:rPr>
              <a:t>a</a:t>
            </a:r>
            <a:r>
              <a:rPr sz="2500" spc="-55" dirty="0">
                <a:latin typeface="Arial"/>
                <a:cs typeface="Arial"/>
              </a:rPr>
              <a:t>r</a:t>
            </a:r>
            <a:r>
              <a:rPr sz="2500" spc="-80" dirty="0">
                <a:latin typeface="Arial"/>
                <a:cs typeface="Arial"/>
              </a:rPr>
              <a:t>iable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20" dirty="0">
                <a:latin typeface="Arial"/>
                <a:cs typeface="Arial"/>
              </a:rPr>
              <a:t>whose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5" dirty="0">
                <a:latin typeface="Arial"/>
                <a:cs typeface="Arial"/>
              </a:rPr>
              <a:t>initia</a:t>
            </a:r>
            <a:r>
              <a:rPr sz="2500" spc="15" dirty="0">
                <a:latin typeface="Arial"/>
                <a:cs typeface="Arial"/>
              </a:rPr>
              <a:t>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9358" y="0"/>
            <a:ext cx="2656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Variable </a:t>
            </a:r>
            <a:r>
              <a:rPr sz="4000" spc="-5" dirty="0"/>
              <a:t>in</a:t>
            </a:r>
            <a:r>
              <a:rPr sz="4000" spc="15" dirty="0"/>
              <a:t> </a:t>
            </a:r>
            <a:r>
              <a:rPr sz="4000" spc="-5" dirty="0"/>
              <a:t>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68020" y="670940"/>
            <a:ext cx="11362690" cy="54698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2900">
              <a:lnSpc>
                <a:spcPct val="801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35" dirty="0">
                <a:latin typeface="Arial"/>
                <a:cs typeface="Arial"/>
              </a:rPr>
              <a:t>restriction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90" dirty="0">
                <a:latin typeface="Arial"/>
                <a:cs typeface="Arial"/>
              </a:rPr>
              <a:t>variables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70" dirty="0">
                <a:latin typeface="Arial"/>
                <a:cs typeface="Arial"/>
              </a:rPr>
              <a:t>variable </a:t>
            </a:r>
            <a:r>
              <a:rPr sz="2000" spc="-75" dirty="0">
                <a:latin typeface="Arial"/>
                <a:cs typeface="Arial"/>
              </a:rPr>
              <a:t>declarations </a:t>
            </a:r>
            <a:r>
              <a:rPr sz="2000" spc="-65" dirty="0">
                <a:latin typeface="Arial"/>
                <a:cs typeface="Arial"/>
              </a:rPr>
              <a:t>must </a:t>
            </a:r>
            <a:r>
              <a:rPr sz="2000" spc="-100" dirty="0">
                <a:latin typeface="Arial"/>
                <a:cs typeface="Arial"/>
              </a:rPr>
              <a:t>come </a:t>
            </a:r>
            <a:r>
              <a:rPr sz="2000" spc="-60" dirty="0">
                <a:latin typeface="Arial"/>
                <a:cs typeface="Arial"/>
              </a:rPr>
              <a:t>before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statements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95" dirty="0">
                <a:latin typeface="Arial"/>
                <a:cs typeface="Arial"/>
              </a:rPr>
              <a:t>given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"code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block"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(a</a:t>
            </a:r>
            <a:r>
              <a:rPr sz="2000" spc="-95" dirty="0">
                <a:latin typeface="Arial"/>
                <a:cs typeface="Arial"/>
              </a:rPr>
              <a:t> code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block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just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segment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code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surrounded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{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}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).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40" dirty="0">
                <a:latin typeface="Arial"/>
                <a:cs typeface="Arial"/>
              </a:rPr>
              <a:t>So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75" dirty="0">
                <a:latin typeface="Arial"/>
                <a:cs typeface="Arial"/>
              </a:rPr>
              <a:t>C</a:t>
            </a:r>
            <a:r>
              <a:rPr lang="en-US" sz="2000" spc="-375" dirty="0">
                <a:latin typeface="Arial"/>
                <a:cs typeface="Arial"/>
              </a:rPr>
              <a:t> 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you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must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declare  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your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variables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before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you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anything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else: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spc="-15" dirty="0">
                <a:latin typeface="Carlito"/>
                <a:cs typeface="Carlito"/>
              </a:rPr>
              <a:t>Wrong</a:t>
            </a:r>
            <a:endParaRPr sz="1700" dirty="0">
              <a:latin typeface="Carlito"/>
              <a:cs typeface="Carlito"/>
            </a:endParaRPr>
          </a:p>
          <a:p>
            <a:pPr marL="12700" marR="9732645">
              <a:lnSpc>
                <a:spcPct val="100000"/>
              </a:lnSpc>
            </a:pPr>
            <a:r>
              <a:rPr sz="1700" spc="-60" dirty="0">
                <a:latin typeface="Arial"/>
                <a:cs typeface="Arial"/>
              </a:rPr>
              <a:t>#include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&lt;stdio.h&gt;  </a:t>
            </a:r>
            <a:r>
              <a:rPr sz="1700" spc="20" dirty="0">
                <a:latin typeface="Arial"/>
                <a:cs typeface="Arial"/>
              </a:rPr>
              <a:t>int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main()</a:t>
            </a:r>
            <a:endParaRPr sz="1700" dirty="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1700" spc="-35" dirty="0">
                <a:latin typeface="Arial"/>
                <a:cs typeface="Arial"/>
              </a:rPr>
              <a:t>{</a:t>
            </a:r>
            <a:endParaRPr sz="1700" dirty="0">
              <a:latin typeface="Arial"/>
              <a:cs typeface="Arial"/>
            </a:endParaRPr>
          </a:p>
          <a:p>
            <a:pPr marL="927100" marR="5624830">
              <a:lnSpc>
                <a:spcPct val="100000"/>
              </a:lnSpc>
            </a:pPr>
            <a:r>
              <a:rPr sz="1700" spc="185" dirty="0">
                <a:latin typeface="Arial"/>
                <a:cs typeface="Arial"/>
              </a:rPr>
              <a:t>/*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wrong!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125" dirty="0">
                <a:latin typeface="Arial"/>
                <a:cs typeface="Arial"/>
              </a:rPr>
              <a:t>The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variable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declaration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must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75" dirty="0">
                <a:latin typeface="Arial"/>
                <a:cs typeface="Arial"/>
              </a:rPr>
              <a:t>appear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first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185" dirty="0">
                <a:latin typeface="Arial"/>
                <a:cs typeface="Arial"/>
              </a:rPr>
              <a:t>*/  </a:t>
            </a:r>
            <a:r>
              <a:rPr sz="1700" spc="-40" dirty="0">
                <a:latin typeface="Arial"/>
                <a:cs typeface="Arial"/>
              </a:rPr>
              <a:t>printf("Declare </a:t>
            </a:r>
            <a:r>
              <a:rPr sz="1700" spc="-114" dirty="0">
                <a:latin typeface="Arial"/>
                <a:cs typeface="Arial"/>
              </a:rPr>
              <a:t>x </a:t>
            </a:r>
            <a:r>
              <a:rPr sz="1700" spc="-25" dirty="0">
                <a:latin typeface="Arial"/>
                <a:cs typeface="Arial"/>
              </a:rPr>
              <a:t>next"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);</a:t>
            </a:r>
            <a:endParaRPr sz="1700" dirty="0">
              <a:latin typeface="Arial"/>
              <a:cs typeface="Arial"/>
            </a:endParaRPr>
          </a:p>
          <a:p>
            <a:pPr marL="927100" marR="9658985">
              <a:lnSpc>
                <a:spcPct val="100000"/>
              </a:lnSpc>
            </a:pPr>
            <a:r>
              <a:rPr sz="1700" spc="20" dirty="0">
                <a:latin typeface="Arial"/>
                <a:cs typeface="Arial"/>
              </a:rPr>
              <a:t>int </a:t>
            </a:r>
            <a:r>
              <a:rPr sz="1700" spc="-65" dirty="0">
                <a:latin typeface="Arial"/>
                <a:cs typeface="Arial"/>
              </a:rPr>
              <a:t>x;  </a:t>
            </a:r>
            <a:r>
              <a:rPr sz="1700" spc="-15" dirty="0">
                <a:latin typeface="Arial"/>
                <a:cs typeface="Arial"/>
              </a:rPr>
              <a:t>return</a:t>
            </a:r>
            <a:r>
              <a:rPr sz="1700" spc="-204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0;</a:t>
            </a:r>
            <a:endParaRPr sz="17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700" spc="-35" dirty="0">
                <a:latin typeface="Arial"/>
                <a:cs typeface="Arial"/>
              </a:rPr>
              <a:t>}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spc="-10" dirty="0">
                <a:latin typeface="Carlito"/>
                <a:cs typeface="Carlito"/>
              </a:rPr>
              <a:t>Fixed</a:t>
            </a:r>
            <a:endParaRPr sz="1700" dirty="0">
              <a:latin typeface="Carlito"/>
              <a:cs typeface="Carlito"/>
            </a:endParaRPr>
          </a:p>
          <a:p>
            <a:pPr marL="12700" marR="9732645">
              <a:lnSpc>
                <a:spcPct val="100000"/>
              </a:lnSpc>
              <a:spcBef>
                <a:spcPts val="5"/>
              </a:spcBef>
            </a:pPr>
            <a:r>
              <a:rPr sz="1700" spc="-60" dirty="0">
                <a:latin typeface="Arial"/>
                <a:cs typeface="Arial"/>
              </a:rPr>
              <a:t>#include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&lt;stdio.h&gt;  </a:t>
            </a:r>
            <a:r>
              <a:rPr sz="1700" spc="20" dirty="0">
                <a:latin typeface="Arial"/>
                <a:cs typeface="Arial"/>
              </a:rPr>
              <a:t>int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main()</a:t>
            </a:r>
            <a:endParaRPr sz="1700" dirty="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</a:pPr>
            <a:r>
              <a:rPr sz="1700" spc="-35" dirty="0">
                <a:latin typeface="Arial"/>
                <a:cs typeface="Arial"/>
              </a:rPr>
              <a:t>{</a:t>
            </a:r>
            <a:endParaRPr sz="17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700" spc="20" dirty="0">
                <a:latin typeface="Arial"/>
                <a:cs typeface="Arial"/>
              </a:rPr>
              <a:t>int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x;</a:t>
            </a:r>
            <a:endParaRPr sz="1700" dirty="0">
              <a:latin typeface="Arial"/>
              <a:cs typeface="Arial"/>
            </a:endParaRPr>
          </a:p>
          <a:p>
            <a:pPr marL="927100" marR="8328659">
              <a:lnSpc>
                <a:spcPct val="100000"/>
              </a:lnSpc>
            </a:pPr>
            <a:r>
              <a:rPr sz="1700" spc="-40" dirty="0">
                <a:latin typeface="Arial"/>
                <a:cs typeface="Arial"/>
              </a:rPr>
              <a:t>printf("Declare </a:t>
            </a:r>
            <a:r>
              <a:rPr sz="1700" spc="-114" dirty="0">
                <a:latin typeface="Arial"/>
                <a:cs typeface="Arial"/>
              </a:rPr>
              <a:t>x </a:t>
            </a:r>
            <a:r>
              <a:rPr sz="1700" spc="5" dirty="0">
                <a:latin typeface="Arial"/>
                <a:cs typeface="Arial"/>
              </a:rPr>
              <a:t>first"</a:t>
            </a:r>
            <a:r>
              <a:rPr sz="1700" spc="-18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);  </a:t>
            </a:r>
            <a:r>
              <a:rPr sz="1700" spc="-15" dirty="0">
                <a:latin typeface="Arial"/>
                <a:cs typeface="Arial"/>
              </a:rPr>
              <a:t>return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0;</a:t>
            </a:r>
            <a:endParaRPr sz="1700" dirty="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</a:pPr>
            <a:r>
              <a:rPr sz="1700" spc="-35" dirty="0">
                <a:latin typeface="Arial"/>
                <a:cs typeface="Arial"/>
              </a:rPr>
              <a:t>}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702" y="206451"/>
            <a:ext cx="4008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Format</a:t>
            </a:r>
            <a:r>
              <a:rPr spc="-65" dirty="0"/>
              <a:t> </a:t>
            </a:r>
            <a:r>
              <a:rPr spc="-10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" y="1284477"/>
            <a:ext cx="11573510" cy="53149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tells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compiler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which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type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value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you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want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b="1" spc="-5" dirty="0">
                <a:latin typeface="Carlito"/>
                <a:cs typeface="Carlito"/>
              </a:rPr>
              <a:t>print</a:t>
            </a:r>
            <a:r>
              <a:rPr sz="3200" b="1" spc="-30" dirty="0">
                <a:latin typeface="Carlito"/>
                <a:cs typeface="Carlito"/>
              </a:rPr>
              <a:t> </a:t>
            </a:r>
            <a:r>
              <a:rPr sz="3200" spc="-25" dirty="0">
                <a:latin typeface="Arial"/>
                <a:cs typeface="Arial"/>
              </a:rPr>
              <a:t>or</a:t>
            </a:r>
            <a:endParaRPr sz="32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3200" b="1" spc="-25" dirty="0">
                <a:latin typeface="Carlito"/>
                <a:cs typeface="Carlito"/>
              </a:rPr>
              <a:t>read</a:t>
            </a:r>
            <a:r>
              <a:rPr sz="3200" spc="-2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Example:</a:t>
            </a:r>
            <a:endParaRPr sz="3200" dirty="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770"/>
              </a:spcBef>
            </a:pPr>
            <a:r>
              <a:rPr sz="3200" b="1" spc="-140" dirty="0">
                <a:latin typeface="Carlito"/>
                <a:cs typeface="Carlito"/>
              </a:rPr>
              <a:t>printf</a:t>
            </a:r>
            <a:r>
              <a:rPr sz="3200" b="1" spc="-140" dirty="0">
                <a:latin typeface="Arial"/>
                <a:cs typeface="Arial"/>
              </a:rPr>
              <a:t>(“%d”,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-150" dirty="0">
                <a:latin typeface="Arial"/>
                <a:cs typeface="Arial"/>
              </a:rPr>
              <a:t>a);</a:t>
            </a:r>
            <a:endParaRPr sz="3200" dirty="0">
              <a:latin typeface="Arial"/>
              <a:cs typeface="Arial"/>
            </a:endParaRPr>
          </a:p>
          <a:p>
            <a:pPr marL="358140" marR="249554">
              <a:lnSpc>
                <a:spcPct val="100000"/>
              </a:lnSpc>
              <a:spcBef>
                <a:spcPts val="690"/>
              </a:spcBef>
            </a:pPr>
            <a:r>
              <a:rPr sz="2800" spc="-160" dirty="0">
                <a:latin typeface="Arial"/>
                <a:cs typeface="Arial"/>
              </a:rPr>
              <a:t>Here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90" dirty="0">
                <a:latin typeface="Arial"/>
                <a:cs typeface="Arial"/>
              </a:rPr>
              <a:t>%d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format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specifier</a:t>
            </a:r>
            <a:r>
              <a:rPr sz="2800" spc="-135" dirty="0">
                <a:latin typeface="Arial"/>
                <a:cs typeface="Arial"/>
              </a:rPr>
              <a:t> and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85" dirty="0">
                <a:latin typeface="Arial"/>
                <a:cs typeface="Arial"/>
              </a:rPr>
              <a:t>it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tells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compiler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we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want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print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an  </a:t>
            </a:r>
            <a:r>
              <a:rPr sz="2800" spc="-75" dirty="0">
                <a:latin typeface="Arial"/>
                <a:cs typeface="Arial"/>
              </a:rPr>
              <a:t>integer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0" dirty="0">
                <a:latin typeface="Arial"/>
                <a:cs typeface="Arial"/>
              </a:rPr>
              <a:t>present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05" dirty="0">
                <a:latin typeface="Arial"/>
                <a:cs typeface="Arial"/>
              </a:rPr>
              <a:t>variable</a:t>
            </a:r>
            <a:r>
              <a:rPr sz="2800" spc="-51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a.</a:t>
            </a:r>
            <a:endParaRPr sz="2800" dirty="0">
              <a:latin typeface="Arial"/>
              <a:cs typeface="Arial"/>
            </a:endParaRPr>
          </a:p>
          <a:p>
            <a:pPr marL="354965" marR="1079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Format </a:t>
            </a:r>
            <a:r>
              <a:rPr sz="3200" spc="-105" dirty="0">
                <a:latin typeface="Arial"/>
                <a:cs typeface="Arial"/>
              </a:rPr>
              <a:t>specifier </a:t>
            </a:r>
            <a:r>
              <a:rPr sz="3200" spc="-160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60" dirty="0">
                <a:latin typeface="Arial"/>
                <a:cs typeface="Arial"/>
              </a:rPr>
              <a:t>special </a:t>
            </a:r>
            <a:r>
              <a:rPr sz="3200" spc="-120" dirty="0">
                <a:latin typeface="Arial"/>
                <a:cs typeface="Arial"/>
              </a:rPr>
              <a:t>character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605" dirty="0">
                <a:latin typeface="Arial"/>
                <a:cs typeface="Arial"/>
              </a:rPr>
              <a:t>C</a:t>
            </a:r>
            <a:r>
              <a:rPr lang="en-US" sz="3200" spc="-605" dirty="0">
                <a:latin typeface="Arial"/>
                <a:cs typeface="Arial"/>
              </a:rPr>
              <a:t> 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language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140" dirty="0">
                <a:latin typeface="Arial"/>
                <a:cs typeface="Arial"/>
              </a:rPr>
              <a:t>specify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65" dirty="0">
                <a:latin typeface="Arial"/>
                <a:cs typeface="Arial"/>
              </a:rPr>
              <a:t>type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value.</a:t>
            </a:r>
            <a:endParaRPr sz="32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Format </a:t>
            </a:r>
            <a:r>
              <a:rPr sz="3200" spc="-135" dirty="0">
                <a:latin typeface="Arial"/>
                <a:cs typeface="Arial"/>
              </a:rPr>
              <a:t>specifiers </a:t>
            </a:r>
            <a:r>
              <a:rPr sz="3200" spc="-55" dirty="0">
                <a:latin typeface="Arial"/>
                <a:cs typeface="Arial"/>
              </a:rPr>
              <a:t>start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45" dirty="0">
                <a:latin typeface="Arial"/>
                <a:cs typeface="Arial"/>
              </a:rPr>
              <a:t>percentage </a:t>
            </a:r>
            <a:r>
              <a:rPr sz="3200" b="1" dirty="0">
                <a:latin typeface="Carlito"/>
                <a:cs typeface="Carlito"/>
              </a:rPr>
              <a:t>%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60" dirty="0">
                <a:latin typeface="Arial"/>
                <a:cs typeface="Arial"/>
              </a:rPr>
              <a:t>followed  </a:t>
            </a:r>
            <a:r>
              <a:rPr sz="3200" spc="-135" dirty="0">
                <a:latin typeface="Arial"/>
                <a:cs typeface="Arial"/>
              </a:rPr>
              <a:t>by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special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character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identifying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type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data.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702" y="206451"/>
            <a:ext cx="4008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Format</a:t>
            </a:r>
            <a:r>
              <a:rPr spc="-65" dirty="0"/>
              <a:t> </a:t>
            </a:r>
            <a:r>
              <a:rPr spc="-10" dirty="0"/>
              <a:t>specifiers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2215890" y="1252717"/>
            <a:ext cx="7786126" cy="405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4504" y="1270761"/>
            <a:ext cx="7709916" cy="397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49741" y="1265999"/>
          <a:ext cx="7708900" cy="3979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Format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specifier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7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%d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Integer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Specifier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%f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Float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Specifier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57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%c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Specifier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260" dirty="0">
                          <a:latin typeface="Arial"/>
                          <a:cs typeface="Arial"/>
                        </a:rPr>
                        <a:t>%s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Specifier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2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%u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Unsigned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Integer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Specifier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%ld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Specifier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419506" y="5591962"/>
            <a:ext cx="634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100" dirty="0">
                <a:latin typeface="Arial"/>
                <a:cs typeface="Arial"/>
              </a:rPr>
              <a:t>Format specifiers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95" dirty="0">
                <a:latin typeface="Arial"/>
                <a:cs typeface="Arial"/>
              </a:rPr>
              <a:t>called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5" dirty="0">
                <a:latin typeface="Arial"/>
                <a:cs typeface="Arial"/>
              </a:rPr>
              <a:t>format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string.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402" y="461899"/>
            <a:ext cx="3474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0" dirty="0">
                <a:latin typeface="Arial"/>
                <a:cs typeface="Arial"/>
              </a:rPr>
              <a:t>Data </a:t>
            </a:r>
            <a:r>
              <a:rPr b="0" spc="-370" dirty="0">
                <a:latin typeface="Arial"/>
                <a:cs typeface="Arial"/>
              </a:rPr>
              <a:t>Types </a:t>
            </a:r>
            <a:r>
              <a:rPr b="0" spc="-55" dirty="0">
                <a:latin typeface="Arial"/>
                <a:cs typeface="Arial"/>
              </a:rPr>
              <a:t>in</a:t>
            </a:r>
            <a:r>
              <a:rPr b="0" spc="-110" dirty="0">
                <a:latin typeface="Arial"/>
                <a:cs typeface="Arial"/>
              </a:rPr>
              <a:t> </a:t>
            </a:r>
            <a:r>
              <a:rPr b="0" spc="-830" dirty="0">
                <a:latin typeface="Arial"/>
                <a:cs typeface="Arial"/>
              </a:rPr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55941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605" dirty="0">
                <a:latin typeface="Arial"/>
                <a:cs typeface="Arial"/>
              </a:rPr>
              <a:t>C </a:t>
            </a:r>
            <a:r>
              <a:rPr lang="en-US" sz="3200" spc="-60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language </a:t>
            </a:r>
            <a:r>
              <a:rPr sz="3200" spc="-229" dirty="0">
                <a:latin typeface="Arial"/>
                <a:cs typeface="Arial"/>
              </a:rPr>
              <a:t>has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rich </a:t>
            </a:r>
            <a:r>
              <a:rPr sz="3200" spc="-120" dirty="0">
                <a:latin typeface="Arial"/>
                <a:cs typeface="Arial"/>
              </a:rPr>
              <a:t>set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0" dirty="0">
                <a:latin typeface="Arial"/>
                <a:cs typeface="Arial"/>
              </a:rPr>
              <a:t>data types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20" dirty="0">
                <a:latin typeface="Arial"/>
                <a:cs typeface="Arial"/>
              </a:rPr>
              <a:t>handle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different  </a:t>
            </a:r>
            <a:r>
              <a:rPr sz="3200" spc="-80" dirty="0">
                <a:latin typeface="Arial"/>
                <a:cs typeface="Arial"/>
              </a:rPr>
              <a:t>kind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0" dirty="0">
                <a:latin typeface="Arial"/>
                <a:cs typeface="Arial"/>
              </a:rPr>
              <a:t>data </a:t>
            </a:r>
            <a:r>
              <a:rPr sz="3200" spc="-90" dirty="0">
                <a:latin typeface="Arial"/>
                <a:cs typeface="Arial"/>
              </a:rPr>
              <a:t>entered </a:t>
            </a:r>
            <a:r>
              <a:rPr sz="3200" spc="-135" dirty="0">
                <a:latin typeface="Arial"/>
                <a:cs typeface="Arial"/>
              </a:rPr>
              <a:t>by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programmer.</a:t>
            </a:r>
            <a:endParaRPr sz="3200" dirty="0">
              <a:latin typeface="Arial"/>
              <a:cs typeface="Arial"/>
            </a:endParaRPr>
          </a:p>
          <a:p>
            <a:pPr marL="355600" marR="105791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latin typeface="Arial"/>
                <a:cs typeface="Arial"/>
              </a:rPr>
              <a:t>Basically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data </a:t>
            </a:r>
            <a:r>
              <a:rPr sz="3200" spc="-65" dirty="0">
                <a:latin typeface="Arial"/>
                <a:cs typeface="Arial"/>
              </a:rPr>
              <a:t>type </a:t>
            </a:r>
            <a:r>
              <a:rPr sz="3200" spc="-85" dirty="0">
                <a:latin typeface="Arial"/>
                <a:cs typeface="Arial"/>
              </a:rPr>
              <a:t>informs compiler </a:t>
            </a:r>
            <a:r>
              <a:rPr sz="3200" spc="-70" dirty="0">
                <a:latin typeface="Arial"/>
                <a:cs typeface="Arial"/>
              </a:rPr>
              <a:t>about </a:t>
            </a:r>
            <a:r>
              <a:rPr sz="3200" spc="-75" dirty="0">
                <a:latin typeface="Arial"/>
                <a:cs typeface="Arial"/>
              </a:rPr>
              <a:t>how</a:t>
            </a:r>
            <a:r>
              <a:rPr sz="3200" spc="-45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much  </a:t>
            </a:r>
            <a:r>
              <a:rPr sz="3200" spc="-100" dirty="0">
                <a:latin typeface="Arial"/>
                <a:cs typeface="Arial"/>
              </a:rPr>
              <a:t>memory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declared </a:t>
            </a:r>
            <a:r>
              <a:rPr sz="3200" spc="-110" dirty="0">
                <a:latin typeface="Arial"/>
                <a:cs typeface="Arial"/>
              </a:rPr>
              <a:t>variable </a:t>
            </a:r>
            <a:r>
              <a:rPr sz="3200" spc="-75" dirty="0">
                <a:latin typeface="Arial"/>
                <a:cs typeface="Arial"/>
              </a:rPr>
              <a:t>required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05" dirty="0">
                <a:latin typeface="Arial"/>
                <a:cs typeface="Arial"/>
              </a:rPr>
              <a:t>store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input.</a:t>
            </a:r>
            <a:endParaRPr sz="3200" dirty="0">
              <a:latin typeface="Arial"/>
              <a:cs typeface="Arial"/>
            </a:endParaRPr>
          </a:p>
          <a:p>
            <a:pPr marL="355600" marR="55308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latin typeface="Arial"/>
                <a:cs typeface="Arial"/>
              </a:rPr>
              <a:t>Data </a:t>
            </a:r>
            <a:r>
              <a:rPr sz="3200" spc="-120" dirty="0">
                <a:latin typeface="Arial"/>
                <a:cs typeface="Arial"/>
              </a:rPr>
              <a:t>types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130" dirty="0">
                <a:latin typeface="Arial"/>
                <a:cs typeface="Arial"/>
              </a:rPr>
              <a:t>extensively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120" dirty="0">
                <a:latin typeface="Arial"/>
                <a:cs typeface="Arial"/>
              </a:rPr>
              <a:t>declaring </a:t>
            </a:r>
            <a:r>
              <a:rPr sz="3200" spc="-140" dirty="0">
                <a:latin typeface="Arial"/>
                <a:cs typeface="Arial"/>
              </a:rPr>
              <a:t>variables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85" dirty="0">
                <a:latin typeface="Arial"/>
                <a:cs typeface="Arial"/>
              </a:rPr>
              <a:t>functions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different</a:t>
            </a:r>
            <a:r>
              <a:rPr sz="3200" spc="-39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types.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8224" y="820966"/>
            <a:ext cx="8111991" cy="509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153" y="461899"/>
            <a:ext cx="439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00" dirty="0">
                <a:latin typeface="Arial"/>
                <a:cs typeface="Arial"/>
              </a:rPr>
              <a:t>Signed </a:t>
            </a:r>
            <a:r>
              <a:rPr b="0" spc="-365" dirty="0">
                <a:latin typeface="Arial"/>
                <a:cs typeface="Arial"/>
              </a:rPr>
              <a:t>vs</a:t>
            </a:r>
            <a:r>
              <a:rPr b="0" spc="-229" dirty="0">
                <a:latin typeface="Arial"/>
                <a:cs typeface="Arial"/>
              </a:rPr>
              <a:t> 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71753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4452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25" dirty="0">
                <a:latin typeface="Arial"/>
                <a:cs typeface="Arial"/>
              </a:rPr>
              <a:t>term </a:t>
            </a:r>
            <a:r>
              <a:rPr sz="3200" spc="-90" dirty="0">
                <a:latin typeface="Arial"/>
                <a:cs typeface="Arial"/>
              </a:rPr>
              <a:t>"unsigned"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85" dirty="0">
                <a:latin typeface="Arial"/>
                <a:cs typeface="Arial"/>
              </a:rPr>
              <a:t>computer </a:t>
            </a:r>
            <a:r>
              <a:rPr sz="3200" spc="-120" dirty="0">
                <a:latin typeface="Arial"/>
                <a:cs typeface="Arial"/>
              </a:rPr>
              <a:t>programming </a:t>
            </a:r>
            <a:r>
              <a:rPr sz="3200" spc="-125" dirty="0">
                <a:latin typeface="Arial"/>
                <a:cs typeface="Arial"/>
              </a:rPr>
              <a:t>indicates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  </a:t>
            </a:r>
            <a:r>
              <a:rPr sz="3200" spc="-110" dirty="0">
                <a:latin typeface="Arial"/>
                <a:cs typeface="Arial"/>
              </a:rPr>
              <a:t>variable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70" dirty="0">
                <a:latin typeface="Arial"/>
                <a:cs typeface="Arial"/>
              </a:rPr>
              <a:t>hold </a:t>
            </a:r>
            <a:r>
              <a:rPr sz="3200" spc="-85" dirty="0">
                <a:latin typeface="Arial"/>
                <a:cs typeface="Arial"/>
              </a:rPr>
              <a:t>only </a:t>
            </a:r>
            <a:r>
              <a:rPr sz="3200" spc="-90" dirty="0">
                <a:latin typeface="Arial"/>
                <a:cs typeface="Arial"/>
              </a:rPr>
              <a:t>positive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numbers.</a:t>
            </a:r>
            <a:endParaRPr sz="3200">
              <a:latin typeface="Arial"/>
              <a:cs typeface="Arial"/>
            </a:endParaRPr>
          </a:p>
          <a:p>
            <a:pPr marL="355600" marR="32766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30" dirty="0">
                <a:latin typeface="Arial"/>
                <a:cs typeface="Arial"/>
              </a:rPr>
              <a:t>term </a:t>
            </a:r>
            <a:r>
              <a:rPr sz="3200" spc="-90" dirty="0">
                <a:latin typeface="Arial"/>
                <a:cs typeface="Arial"/>
              </a:rPr>
              <a:t>"signed"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85" dirty="0">
                <a:latin typeface="Arial"/>
                <a:cs typeface="Arial"/>
              </a:rPr>
              <a:t>computer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125" dirty="0">
                <a:latin typeface="Arial"/>
                <a:cs typeface="Arial"/>
              </a:rPr>
              <a:t>indicates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2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variable 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70" dirty="0">
                <a:latin typeface="Arial"/>
                <a:cs typeface="Arial"/>
              </a:rPr>
              <a:t>hold </a:t>
            </a:r>
            <a:r>
              <a:rPr sz="3200" spc="-135" dirty="0">
                <a:latin typeface="Arial"/>
                <a:cs typeface="Arial"/>
              </a:rPr>
              <a:t>negative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90" dirty="0">
                <a:latin typeface="Arial"/>
                <a:cs typeface="Arial"/>
              </a:rPr>
              <a:t>positive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values.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55" dirty="0">
                <a:latin typeface="Arial"/>
                <a:cs typeface="Arial"/>
              </a:rPr>
              <a:t>property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00" dirty="0">
                <a:latin typeface="Arial"/>
                <a:cs typeface="Arial"/>
              </a:rPr>
              <a:t>applied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most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0" dirty="0">
                <a:latin typeface="Arial"/>
                <a:cs typeface="Arial"/>
              </a:rPr>
              <a:t>numeric </a:t>
            </a:r>
            <a:r>
              <a:rPr sz="3200" spc="-120" dirty="0">
                <a:latin typeface="Arial"/>
                <a:cs typeface="Arial"/>
              </a:rPr>
              <a:t>data types  </a:t>
            </a:r>
            <a:r>
              <a:rPr sz="3200" spc="-95" dirty="0">
                <a:latin typeface="Arial"/>
                <a:cs typeface="Arial"/>
              </a:rPr>
              <a:t>including </a:t>
            </a:r>
            <a:r>
              <a:rPr sz="3200" spc="-5" dirty="0">
                <a:latin typeface="Arial"/>
                <a:cs typeface="Arial"/>
              </a:rPr>
              <a:t>int, </a:t>
            </a:r>
            <a:r>
              <a:rPr sz="3200" spc="-180" dirty="0">
                <a:latin typeface="Arial"/>
                <a:cs typeface="Arial"/>
              </a:rPr>
              <a:t>char, </a:t>
            </a:r>
            <a:r>
              <a:rPr sz="3200" spc="-65" dirty="0">
                <a:latin typeface="Arial"/>
                <a:cs typeface="Arial"/>
              </a:rPr>
              <a:t>short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long.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997" y="461899"/>
            <a:ext cx="7672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29" dirty="0">
                <a:latin typeface="Arial"/>
                <a:cs typeface="Arial"/>
              </a:rPr>
              <a:t>Unsigned </a:t>
            </a:r>
            <a:r>
              <a:rPr b="0" spc="-204" dirty="0">
                <a:latin typeface="Arial"/>
                <a:cs typeface="Arial"/>
              </a:rPr>
              <a:t>Variable </a:t>
            </a:r>
            <a:r>
              <a:rPr b="0" spc="-335" dirty="0">
                <a:latin typeface="Arial"/>
                <a:cs typeface="Arial"/>
              </a:rPr>
              <a:t>Type </a:t>
            </a:r>
            <a:r>
              <a:rPr b="0" spc="-5" dirty="0">
                <a:latin typeface="Arial"/>
                <a:cs typeface="Arial"/>
              </a:rPr>
              <a:t>of</a:t>
            </a:r>
            <a:r>
              <a:rPr b="0" spc="-175" dirty="0">
                <a:latin typeface="Arial"/>
                <a:cs typeface="Arial"/>
              </a:rPr>
              <a:t> </a:t>
            </a:r>
            <a:r>
              <a:rPr b="0" spc="-135" dirty="0">
                <a:latin typeface="Arial"/>
                <a:cs typeface="Arial"/>
              </a:rPr>
              <a:t>Integer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6794"/>
            <a:ext cx="76746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006475" algn="l"/>
                <a:tab pos="2639695" algn="l"/>
                <a:tab pos="4097020" algn="l"/>
                <a:tab pos="5016500" algn="l"/>
                <a:tab pos="5563870" algn="l"/>
                <a:tab pos="6203950" algn="l"/>
                <a:tab pos="6973570" algn="l"/>
              </a:tabLst>
            </a:pPr>
            <a:r>
              <a:rPr sz="3000" spc="-190" dirty="0">
                <a:latin typeface="Arial"/>
                <a:cs typeface="Arial"/>
              </a:rPr>
              <a:t>A</a:t>
            </a:r>
            <a:r>
              <a:rPr sz="3000" spc="-16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0" dirty="0">
                <a:latin typeface="Arial"/>
                <a:cs typeface="Arial"/>
              </a:rPr>
              <a:t>uns</a:t>
            </a:r>
            <a:r>
              <a:rPr sz="3000" spc="-75" dirty="0">
                <a:latin typeface="Arial"/>
                <a:cs typeface="Arial"/>
              </a:rPr>
              <a:t>i</a:t>
            </a:r>
            <a:r>
              <a:rPr sz="3000" spc="-155" dirty="0">
                <a:latin typeface="Arial"/>
                <a:cs typeface="Arial"/>
              </a:rPr>
              <a:t>gned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95" dirty="0">
                <a:latin typeface="Arial"/>
                <a:cs typeface="Arial"/>
              </a:rPr>
              <a:t>v</a:t>
            </a:r>
            <a:r>
              <a:rPr sz="3000" spc="-85" dirty="0">
                <a:latin typeface="Arial"/>
                <a:cs typeface="Arial"/>
              </a:rPr>
              <a:t>ariab</a:t>
            </a:r>
            <a:r>
              <a:rPr sz="3000" spc="-60" dirty="0">
                <a:latin typeface="Arial"/>
                <a:cs typeface="Arial"/>
              </a:rPr>
              <a:t>l</a:t>
            </a:r>
            <a:r>
              <a:rPr sz="3000" spc="-18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60" dirty="0">
                <a:latin typeface="Arial"/>
                <a:cs typeface="Arial"/>
              </a:rPr>
              <a:t>type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5" dirty="0">
                <a:latin typeface="Arial"/>
                <a:cs typeface="Arial"/>
              </a:rPr>
              <a:t>i</a:t>
            </a:r>
            <a:r>
              <a:rPr sz="3000" spc="-90" dirty="0">
                <a:latin typeface="Arial"/>
                <a:cs typeface="Arial"/>
              </a:rPr>
              <a:t>n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70" dirty="0">
                <a:latin typeface="Arial"/>
                <a:cs typeface="Arial"/>
              </a:rPr>
              <a:t>c</a:t>
            </a:r>
            <a:r>
              <a:rPr sz="3000" spc="-165" dirty="0">
                <a:latin typeface="Arial"/>
                <a:cs typeface="Arial"/>
              </a:rPr>
              <a:t>an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70" dirty="0">
                <a:latin typeface="Arial"/>
                <a:cs typeface="Arial"/>
              </a:rPr>
              <a:t>hold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545" y="1526794"/>
            <a:ext cx="2943225" cy="8489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 indent="7620">
              <a:lnSpc>
                <a:spcPts val="2880"/>
              </a:lnSpc>
              <a:spcBef>
                <a:spcPts val="795"/>
              </a:spcBef>
              <a:tabLst>
                <a:tab pos="905510" algn="l"/>
                <a:tab pos="1720850" algn="l"/>
              </a:tabLst>
            </a:pPr>
            <a:r>
              <a:rPr sz="3000" spc="-385" dirty="0">
                <a:latin typeface="Arial"/>
                <a:cs typeface="Arial"/>
              </a:rPr>
              <a:t>z</a:t>
            </a:r>
            <a:r>
              <a:rPr sz="3000" spc="-85" dirty="0">
                <a:latin typeface="Arial"/>
                <a:cs typeface="Arial"/>
              </a:rPr>
              <a:t>e</a:t>
            </a:r>
            <a:r>
              <a:rPr sz="3000" spc="-110" dirty="0">
                <a:latin typeface="Arial"/>
                <a:cs typeface="Arial"/>
              </a:rPr>
              <a:t>r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65" dirty="0">
                <a:latin typeface="Arial"/>
                <a:cs typeface="Arial"/>
              </a:rPr>
              <a:t>positi</a:t>
            </a:r>
            <a:r>
              <a:rPr sz="3000" spc="-114" dirty="0">
                <a:latin typeface="Arial"/>
                <a:cs typeface="Arial"/>
              </a:rPr>
              <a:t>v</a:t>
            </a:r>
            <a:r>
              <a:rPr sz="3000" spc="-120" dirty="0">
                <a:latin typeface="Arial"/>
                <a:cs typeface="Arial"/>
              </a:rPr>
              <a:t>e  </a:t>
            </a:r>
            <a:r>
              <a:rPr sz="3000" spc="-385" dirty="0">
                <a:latin typeface="Arial"/>
                <a:cs typeface="Arial"/>
              </a:rPr>
              <a:t>z</a:t>
            </a:r>
            <a:r>
              <a:rPr sz="3000" spc="-85" dirty="0">
                <a:latin typeface="Arial"/>
                <a:cs typeface="Arial"/>
              </a:rPr>
              <a:t>e</a:t>
            </a:r>
            <a:r>
              <a:rPr sz="3000" spc="-110" dirty="0">
                <a:latin typeface="Arial"/>
                <a:cs typeface="Arial"/>
              </a:rPr>
              <a:t>r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83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positi</a:t>
            </a:r>
            <a:r>
              <a:rPr sz="3000" spc="-125" dirty="0">
                <a:latin typeface="Arial"/>
                <a:cs typeface="Arial"/>
              </a:rPr>
              <a:t>v</a:t>
            </a:r>
            <a:r>
              <a:rPr sz="3000" spc="-180" dirty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892934"/>
            <a:ext cx="7319645" cy="8483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795"/>
              </a:spcBef>
              <a:tabLst>
                <a:tab pos="1711960" algn="l"/>
                <a:tab pos="2529205" algn="l"/>
                <a:tab pos="2943860" algn="l"/>
                <a:tab pos="4182745" algn="l"/>
                <a:tab pos="4829175" algn="l"/>
                <a:tab pos="5899150" algn="l"/>
              </a:tabLst>
            </a:pPr>
            <a:r>
              <a:rPr sz="3000" spc="-100" dirty="0">
                <a:latin typeface="Arial"/>
                <a:cs typeface="Arial"/>
              </a:rPr>
              <a:t>numbe</a:t>
            </a:r>
            <a:r>
              <a:rPr sz="3000" spc="-105" dirty="0">
                <a:latin typeface="Arial"/>
                <a:cs typeface="Arial"/>
              </a:rPr>
              <a:t>r</a:t>
            </a:r>
            <a:r>
              <a:rPr sz="3000" spc="-270" dirty="0">
                <a:latin typeface="Arial"/>
                <a:cs typeface="Arial"/>
              </a:rPr>
              <a:t>s</a:t>
            </a:r>
            <a:r>
              <a:rPr sz="3000" spc="-150" dirty="0">
                <a:latin typeface="Arial"/>
                <a:cs typeface="Arial"/>
              </a:rPr>
              <a:t>,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65" dirty="0">
                <a:latin typeface="Arial"/>
                <a:cs typeface="Arial"/>
              </a:rPr>
              <a:t>sign</a:t>
            </a:r>
            <a:r>
              <a:rPr sz="3000" spc="-204" dirty="0">
                <a:latin typeface="Arial"/>
                <a:cs typeface="Arial"/>
              </a:rPr>
              <a:t>e</a:t>
            </a:r>
            <a:r>
              <a:rPr sz="3000" spc="-95" dirty="0">
                <a:latin typeface="Arial"/>
                <a:cs typeface="Arial"/>
              </a:rPr>
              <a:t>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5" dirty="0">
                <a:latin typeface="Arial"/>
                <a:cs typeface="Arial"/>
              </a:rPr>
              <a:t>i</a:t>
            </a:r>
            <a:r>
              <a:rPr sz="3000" spc="-90" dirty="0">
                <a:latin typeface="Arial"/>
                <a:cs typeface="Arial"/>
              </a:rPr>
              <a:t>n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20" dirty="0">
                <a:latin typeface="Arial"/>
                <a:cs typeface="Arial"/>
              </a:rPr>
              <a:t>hold</a:t>
            </a:r>
            <a:r>
              <a:rPr sz="3000" spc="-12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40" dirty="0">
                <a:latin typeface="Arial"/>
                <a:cs typeface="Arial"/>
              </a:rPr>
              <a:t>n</a:t>
            </a:r>
            <a:r>
              <a:rPr sz="3000" spc="-150" dirty="0">
                <a:latin typeface="Arial"/>
                <a:cs typeface="Arial"/>
              </a:rPr>
              <a:t>e</a:t>
            </a:r>
            <a:r>
              <a:rPr sz="3000" spc="-320" dirty="0">
                <a:latin typeface="Arial"/>
                <a:cs typeface="Arial"/>
              </a:rPr>
              <a:t>g</a:t>
            </a:r>
            <a:r>
              <a:rPr sz="3000" spc="-260" dirty="0">
                <a:latin typeface="Arial"/>
                <a:cs typeface="Arial"/>
              </a:rPr>
              <a:t>a</a:t>
            </a:r>
            <a:r>
              <a:rPr sz="3000" spc="105" dirty="0">
                <a:latin typeface="Arial"/>
                <a:cs typeface="Arial"/>
              </a:rPr>
              <a:t>t</a:t>
            </a:r>
            <a:r>
              <a:rPr sz="3000" spc="70" dirty="0">
                <a:latin typeface="Arial"/>
                <a:cs typeface="Arial"/>
              </a:rPr>
              <a:t>i</a:t>
            </a:r>
            <a:r>
              <a:rPr sz="3000" spc="-170" dirty="0">
                <a:latin typeface="Arial"/>
                <a:cs typeface="Arial"/>
              </a:rPr>
              <a:t>v</a:t>
            </a:r>
            <a:r>
              <a:rPr sz="3000" spc="-110" dirty="0">
                <a:latin typeface="Arial"/>
                <a:cs typeface="Arial"/>
              </a:rPr>
              <a:t>e,  </a:t>
            </a:r>
            <a:r>
              <a:rPr sz="3000" spc="-125" dirty="0">
                <a:latin typeface="Arial"/>
                <a:cs typeface="Arial"/>
              </a:rPr>
              <a:t>numbers.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" y="2715895"/>
            <a:ext cx="10867390" cy="8483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0" marR="304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80365" algn="l"/>
                <a:tab pos="381000" algn="l"/>
              </a:tabLst>
            </a:pPr>
            <a:r>
              <a:rPr sz="3000" spc="-85" dirty="0">
                <a:latin typeface="Arial"/>
                <a:cs typeface="Arial"/>
              </a:rPr>
              <a:t>In </a:t>
            </a:r>
            <a:r>
              <a:rPr sz="3000" spc="-55" dirty="0">
                <a:latin typeface="Arial"/>
                <a:cs typeface="Arial"/>
              </a:rPr>
              <a:t>32-bit </a:t>
            </a:r>
            <a:r>
              <a:rPr sz="3000" spc="-120" dirty="0">
                <a:latin typeface="Arial"/>
                <a:cs typeface="Arial"/>
              </a:rPr>
              <a:t>integers, </a:t>
            </a:r>
            <a:r>
              <a:rPr sz="3000" spc="-170" dirty="0">
                <a:latin typeface="Arial"/>
                <a:cs typeface="Arial"/>
              </a:rPr>
              <a:t>an </a:t>
            </a:r>
            <a:r>
              <a:rPr sz="3000" spc="-145" dirty="0">
                <a:latin typeface="Arial"/>
                <a:cs typeface="Arial"/>
              </a:rPr>
              <a:t>unsigned </a:t>
            </a:r>
            <a:r>
              <a:rPr sz="3000" spc="-80" dirty="0">
                <a:latin typeface="Arial"/>
                <a:cs typeface="Arial"/>
              </a:rPr>
              <a:t>integer </a:t>
            </a:r>
            <a:r>
              <a:rPr sz="3000" spc="-225" dirty="0">
                <a:latin typeface="Arial"/>
                <a:cs typeface="Arial"/>
              </a:rPr>
              <a:t>has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65" dirty="0">
                <a:latin typeface="Arial"/>
                <a:cs typeface="Arial"/>
              </a:rPr>
              <a:t>range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50" dirty="0">
                <a:latin typeface="Arial"/>
                <a:cs typeface="Arial"/>
              </a:rPr>
              <a:t>0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20" dirty="0">
                <a:latin typeface="Arial"/>
                <a:cs typeface="Arial"/>
              </a:rPr>
              <a:t>2</a:t>
            </a:r>
            <a:r>
              <a:rPr sz="3000" spc="-179" baseline="25000" dirty="0">
                <a:latin typeface="Arial"/>
                <a:cs typeface="Arial"/>
              </a:rPr>
              <a:t>32</a:t>
            </a:r>
            <a:r>
              <a:rPr sz="3000" spc="-120" dirty="0">
                <a:latin typeface="Arial"/>
                <a:cs typeface="Arial"/>
              </a:rPr>
              <a:t>-1 </a:t>
            </a:r>
            <a:r>
              <a:rPr sz="3000" spc="-260" dirty="0">
                <a:latin typeface="Arial"/>
                <a:cs typeface="Arial"/>
              </a:rPr>
              <a:t>= </a:t>
            </a:r>
            <a:r>
              <a:rPr sz="3000" spc="-150" dirty="0">
                <a:latin typeface="Arial"/>
                <a:cs typeface="Arial"/>
              </a:rPr>
              <a:t>0 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35" dirty="0">
                <a:latin typeface="Arial"/>
                <a:cs typeface="Arial"/>
              </a:rPr>
              <a:t>4,294,967,295 </a:t>
            </a:r>
            <a:r>
              <a:rPr sz="3000" spc="-20" dirty="0">
                <a:latin typeface="Arial"/>
                <a:cs typeface="Arial"/>
              </a:rPr>
              <a:t>or </a:t>
            </a:r>
            <a:r>
              <a:rPr sz="3000" spc="-70" dirty="0">
                <a:latin typeface="Arial"/>
                <a:cs typeface="Arial"/>
              </a:rPr>
              <a:t>about </a:t>
            </a:r>
            <a:r>
              <a:rPr sz="3000" spc="-150" dirty="0">
                <a:latin typeface="Arial"/>
                <a:cs typeface="Arial"/>
              </a:rPr>
              <a:t>4</a:t>
            </a:r>
            <a:r>
              <a:rPr sz="3000" spc="-57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billion.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4456" y="3424554"/>
            <a:ext cx="640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-172" baseline="-16666" dirty="0">
                <a:latin typeface="Arial"/>
                <a:cs typeface="Arial"/>
              </a:rPr>
              <a:t>(2</a:t>
            </a:r>
            <a:r>
              <a:rPr sz="2000" spc="-114" dirty="0"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540" y="3539108"/>
            <a:ext cx="10890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  <a:tab pos="1209675" algn="l"/>
                <a:tab pos="2442210" algn="l"/>
                <a:tab pos="3792854" algn="l"/>
                <a:tab pos="4737735" algn="l"/>
                <a:tab pos="5715000" algn="l"/>
                <a:tab pos="6819900" algn="l"/>
                <a:tab pos="8167370" algn="l"/>
                <a:tab pos="8705215" algn="l"/>
                <a:tab pos="9050020" algn="l"/>
                <a:tab pos="10197465" algn="l"/>
                <a:tab pos="10662285" algn="l"/>
              </a:tabLst>
            </a:pPr>
            <a:r>
              <a:rPr sz="3000" spc="-220" dirty="0">
                <a:latin typeface="Arial"/>
                <a:cs typeface="Arial"/>
              </a:rPr>
              <a:t>The	</a:t>
            </a:r>
            <a:r>
              <a:rPr sz="3000" spc="-160" dirty="0">
                <a:latin typeface="Arial"/>
                <a:cs typeface="Arial"/>
              </a:rPr>
              <a:t>signed	</a:t>
            </a:r>
            <a:r>
              <a:rPr sz="3000" spc="-125" dirty="0">
                <a:latin typeface="Arial"/>
                <a:cs typeface="Arial"/>
              </a:rPr>
              <a:t>version	</a:t>
            </a:r>
            <a:r>
              <a:rPr sz="3000" spc="-220" dirty="0">
                <a:latin typeface="Arial"/>
                <a:cs typeface="Arial"/>
              </a:rPr>
              <a:t>goes	</a:t>
            </a:r>
            <a:r>
              <a:rPr sz="3000" spc="-35" dirty="0">
                <a:latin typeface="Arial"/>
                <a:cs typeface="Arial"/>
              </a:rPr>
              <a:t>from	</a:t>
            </a:r>
            <a:r>
              <a:rPr sz="3000" spc="-114" dirty="0">
                <a:latin typeface="Arial"/>
                <a:cs typeface="Arial"/>
              </a:rPr>
              <a:t>-2</a:t>
            </a:r>
            <a:r>
              <a:rPr sz="3000" spc="-172" baseline="25000" dirty="0">
                <a:latin typeface="Arial"/>
                <a:cs typeface="Arial"/>
              </a:rPr>
              <a:t>31</a:t>
            </a:r>
            <a:r>
              <a:rPr sz="3000" spc="-114" dirty="0">
                <a:latin typeface="Arial"/>
                <a:cs typeface="Arial"/>
              </a:rPr>
              <a:t>-1	</a:t>
            </a:r>
            <a:r>
              <a:rPr sz="3000" spc="30" dirty="0">
                <a:latin typeface="Arial"/>
                <a:cs typeface="Arial"/>
              </a:rPr>
              <a:t>to	</a:t>
            </a:r>
            <a:r>
              <a:rPr sz="3000" spc="-114" dirty="0">
                <a:latin typeface="Arial"/>
                <a:cs typeface="Arial"/>
              </a:rPr>
              <a:t>-1	</a:t>
            </a:r>
            <a:r>
              <a:rPr sz="3000" spc="-90" dirty="0">
                <a:latin typeface="Arial"/>
                <a:cs typeface="Arial"/>
              </a:rPr>
              <a:t>)	which	</a:t>
            </a:r>
            <a:r>
              <a:rPr sz="3000" spc="-155" dirty="0">
                <a:latin typeface="Arial"/>
                <a:cs typeface="Arial"/>
              </a:rPr>
              <a:t>is	</a:t>
            </a:r>
            <a:r>
              <a:rPr sz="3000" spc="-175" dirty="0">
                <a:latin typeface="Arial"/>
                <a:cs typeface="Arial"/>
              </a:rPr>
              <a:t>–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3904869"/>
            <a:ext cx="1081659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latin typeface="Arial"/>
                <a:cs typeface="Arial"/>
              </a:rPr>
              <a:t>2,147,483,648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2,147,483,647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or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about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-2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billion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204" dirty="0">
                <a:latin typeface="Arial"/>
                <a:cs typeface="Arial"/>
              </a:rPr>
              <a:t>+2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billion.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180" dirty="0">
                <a:latin typeface="Arial"/>
                <a:cs typeface="Arial"/>
              </a:rPr>
              <a:t>An </a:t>
            </a:r>
            <a:r>
              <a:rPr sz="3000" spc="20" dirty="0">
                <a:latin typeface="Arial"/>
                <a:cs typeface="Arial"/>
              </a:rPr>
              <a:t>int </a:t>
            </a:r>
            <a:r>
              <a:rPr sz="3000" spc="-60" dirty="0">
                <a:latin typeface="Arial"/>
                <a:cs typeface="Arial"/>
              </a:rPr>
              <a:t>type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340" dirty="0">
                <a:latin typeface="Arial"/>
                <a:cs typeface="Arial"/>
              </a:rPr>
              <a:t>C, </a:t>
            </a:r>
            <a:r>
              <a:rPr sz="3000" spc="-290" dirty="0">
                <a:latin typeface="Arial"/>
                <a:cs typeface="Arial"/>
              </a:rPr>
              <a:t>C++,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375" dirty="0">
                <a:latin typeface="Arial"/>
                <a:cs typeface="Arial"/>
              </a:rPr>
              <a:t>C#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60" dirty="0">
                <a:latin typeface="Arial"/>
                <a:cs typeface="Arial"/>
              </a:rPr>
              <a:t>signed </a:t>
            </a:r>
            <a:r>
              <a:rPr sz="3000" spc="-130" dirty="0">
                <a:latin typeface="Arial"/>
                <a:cs typeface="Arial"/>
              </a:rPr>
              <a:t>by</a:t>
            </a:r>
            <a:r>
              <a:rPr sz="3000" spc="-49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default.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775970" algn="l"/>
                <a:tab pos="2295525" algn="l"/>
                <a:tab pos="3873500" algn="l"/>
                <a:tab pos="4582160" algn="l"/>
                <a:tab pos="6179185" algn="l"/>
                <a:tab pos="6903084" algn="l"/>
                <a:tab pos="7523480" algn="l"/>
                <a:tab pos="8508365" algn="l"/>
                <a:tab pos="9105900" algn="l"/>
                <a:tab pos="10419715" algn="l"/>
              </a:tabLst>
            </a:pPr>
            <a:r>
              <a:rPr sz="3000" spc="-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f	</a:t>
            </a:r>
            <a:r>
              <a:rPr sz="3000" spc="-140" dirty="0">
                <a:latin typeface="Arial"/>
                <a:cs typeface="Arial"/>
              </a:rPr>
              <a:t>n</a:t>
            </a:r>
            <a:r>
              <a:rPr sz="3000" spc="-150" dirty="0">
                <a:latin typeface="Arial"/>
                <a:cs typeface="Arial"/>
              </a:rPr>
              <a:t>e</a:t>
            </a:r>
            <a:r>
              <a:rPr sz="3000" spc="-320" dirty="0">
                <a:latin typeface="Arial"/>
                <a:cs typeface="Arial"/>
              </a:rPr>
              <a:t>g</a:t>
            </a:r>
            <a:r>
              <a:rPr sz="3000" spc="-270" dirty="0"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ti</a:t>
            </a:r>
            <a:r>
              <a:rPr sz="3000" spc="-20" dirty="0">
                <a:latin typeface="Arial"/>
                <a:cs typeface="Arial"/>
              </a:rPr>
              <a:t>v</a:t>
            </a:r>
            <a:r>
              <a:rPr sz="3000" spc="-17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05" dirty="0">
                <a:latin typeface="Arial"/>
                <a:cs typeface="Arial"/>
              </a:rPr>
              <a:t>num</a:t>
            </a:r>
            <a:r>
              <a:rPr sz="3000" spc="-100" dirty="0">
                <a:latin typeface="Arial"/>
                <a:cs typeface="Arial"/>
              </a:rPr>
              <a:t>b</a:t>
            </a:r>
            <a:r>
              <a:rPr sz="3000" spc="-80" dirty="0">
                <a:latin typeface="Arial"/>
                <a:cs typeface="Arial"/>
              </a:rPr>
              <a:t>e</a:t>
            </a:r>
            <a:r>
              <a:rPr sz="3000" spc="-110" dirty="0">
                <a:latin typeface="Arial"/>
                <a:cs typeface="Arial"/>
              </a:rPr>
              <a:t>r</a:t>
            </a:r>
            <a:r>
              <a:rPr sz="3000" spc="-330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14" dirty="0">
                <a:latin typeface="Arial"/>
                <a:cs typeface="Arial"/>
              </a:rPr>
              <a:t>a</a:t>
            </a:r>
            <a:r>
              <a:rPr sz="3000" spc="-110" dirty="0">
                <a:latin typeface="Arial"/>
                <a:cs typeface="Arial"/>
              </a:rPr>
              <a:t>r</a:t>
            </a:r>
            <a:r>
              <a:rPr sz="3000" spc="-17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0" dirty="0">
                <a:latin typeface="Arial"/>
                <a:cs typeface="Arial"/>
              </a:rPr>
              <a:t>i</a:t>
            </a:r>
            <a:r>
              <a:rPr sz="3000" spc="-110" dirty="0">
                <a:latin typeface="Arial"/>
                <a:cs typeface="Arial"/>
              </a:rPr>
              <a:t>n</a:t>
            </a:r>
            <a:r>
              <a:rPr sz="3000" spc="-170" dirty="0">
                <a:latin typeface="Arial"/>
                <a:cs typeface="Arial"/>
              </a:rPr>
              <a:t>v</a:t>
            </a:r>
            <a:r>
              <a:rPr sz="3000" spc="-70" dirty="0">
                <a:latin typeface="Arial"/>
                <a:cs typeface="Arial"/>
              </a:rPr>
              <a:t>ol</a:t>
            </a:r>
            <a:r>
              <a:rPr sz="3000" spc="-120" dirty="0">
                <a:latin typeface="Arial"/>
                <a:cs typeface="Arial"/>
              </a:rPr>
              <a:t>v</a:t>
            </a:r>
            <a:r>
              <a:rPr sz="3000" spc="-135" dirty="0">
                <a:latin typeface="Arial"/>
                <a:cs typeface="Arial"/>
              </a:rPr>
              <a:t>e</a:t>
            </a:r>
            <a:r>
              <a:rPr sz="3000" spc="-150" dirty="0">
                <a:latin typeface="Arial"/>
                <a:cs typeface="Arial"/>
              </a:rPr>
              <a:t>d</a:t>
            </a:r>
            <a:r>
              <a:rPr sz="3000" spc="-85" dirty="0">
                <a:latin typeface="Arial"/>
                <a:cs typeface="Arial"/>
              </a:rPr>
              <a:t>,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160" dirty="0">
                <a:latin typeface="Arial"/>
                <a:cs typeface="Arial"/>
              </a:rPr>
              <a:t>t</a:t>
            </a:r>
            <a:r>
              <a:rPr sz="3000" spc="-140" dirty="0">
                <a:latin typeface="Arial"/>
                <a:cs typeface="Arial"/>
              </a:rPr>
              <a:t>h</a:t>
            </a:r>
            <a:r>
              <a:rPr sz="3000" spc="-13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0" dirty="0">
                <a:latin typeface="Arial"/>
                <a:cs typeface="Arial"/>
              </a:rPr>
              <a:t>i</a:t>
            </a:r>
            <a:r>
              <a:rPr sz="3000" spc="-85" dirty="0">
                <a:latin typeface="Arial"/>
                <a:cs typeface="Arial"/>
              </a:rPr>
              <a:t>n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14" dirty="0">
                <a:latin typeface="Arial"/>
                <a:cs typeface="Arial"/>
              </a:rPr>
              <a:t>m</a:t>
            </a:r>
            <a:r>
              <a:rPr sz="3000" spc="-90" dirty="0">
                <a:latin typeface="Arial"/>
                <a:cs typeface="Arial"/>
              </a:rPr>
              <a:t>u</a:t>
            </a:r>
            <a:r>
              <a:rPr sz="3000" spc="-365" dirty="0">
                <a:latin typeface="Arial"/>
                <a:cs typeface="Arial"/>
              </a:rPr>
              <a:t>s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45" dirty="0">
                <a:latin typeface="Arial"/>
                <a:cs typeface="Arial"/>
              </a:rPr>
              <a:t>b</a:t>
            </a:r>
            <a:r>
              <a:rPr sz="3000" spc="-13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15" dirty="0">
                <a:latin typeface="Arial"/>
                <a:cs typeface="Arial"/>
              </a:rPr>
              <a:t>s</a:t>
            </a:r>
            <a:r>
              <a:rPr sz="3000" spc="-114" dirty="0">
                <a:latin typeface="Arial"/>
                <a:cs typeface="Arial"/>
              </a:rPr>
              <a:t>i</a:t>
            </a:r>
            <a:r>
              <a:rPr sz="3000" spc="-175" dirty="0">
                <a:latin typeface="Arial"/>
                <a:cs typeface="Arial"/>
              </a:rPr>
              <a:t>gn</a:t>
            </a:r>
            <a:r>
              <a:rPr sz="3000" spc="-185" dirty="0">
                <a:latin typeface="Arial"/>
                <a:cs typeface="Arial"/>
              </a:rPr>
              <a:t>e</a:t>
            </a:r>
            <a:r>
              <a:rPr sz="3000" spc="-105" dirty="0">
                <a:latin typeface="Arial"/>
                <a:cs typeface="Arial"/>
              </a:rPr>
              <a:t>d</a:t>
            </a:r>
            <a:r>
              <a:rPr sz="3000" spc="-35" dirty="0">
                <a:latin typeface="Arial"/>
                <a:cs typeface="Arial"/>
              </a:rPr>
              <a:t>;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25" dirty="0">
                <a:latin typeface="Arial"/>
                <a:cs typeface="Arial"/>
              </a:rPr>
              <a:t>an  </a:t>
            </a:r>
            <a:r>
              <a:rPr sz="3000" spc="-145" dirty="0">
                <a:latin typeface="Arial"/>
                <a:cs typeface="Arial"/>
              </a:rPr>
              <a:t>unsigned </a:t>
            </a:r>
            <a:r>
              <a:rPr sz="3000" spc="20" dirty="0">
                <a:latin typeface="Arial"/>
                <a:cs typeface="Arial"/>
              </a:rPr>
              <a:t>int </a:t>
            </a:r>
            <a:r>
              <a:rPr sz="3000" spc="-100" dirty="0">
                <a:latin typeface="Arial"/>
                <a:cs typeface="Arial"/>
              </a:rPr>
              <a:t>cannot represent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30" dirty="0">
                <a:latin typeface="Arial"/>
                <a:cs typeface="Arial"/>
              </a:rPr>
              <a:t>negative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number.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941" y="206451"/>
            <a:ext cx="6407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 </a:t>
            </a:r>
            <a:r>
              <a:rPr spc="-15" dirty="0"/>
              <a:t>History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15" dirty="0"/>
              <a:t>Standardization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" y="1214373"/>
            <a:ext cx="11574145" cy="488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700" spc="-515" dirty="0">
                <a:latin typeface="Arial"/>
                <a:cs typeface="Arial"/>
              </a:rPr>
              <a:t>C </a:t>
            </a:r>
            <a:r>
              <a:rPr lang="en-IN" sz="2700" spc="-515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evolved </a:t>
            </a:r>
            <a:r>
              <a:rPr sz="2700" spc="-30" dirty="0">
                <a:latin typeface="Arial"/>
                <a:cs typeface="Arial"/>
              </a:rPr>
              <a:t>from </a:t>
            </a:r>
            <a:r>
              <a:rPr sz="2700" spc="5" dirty="0">
                <a:latin typeface="Arial"/>
                <a:cs typeface="Arial"/>
              </a:rPr>
              <a:t>two </a:t>
            </a:r>
            <a:r>
              <a:rPr sz="2700" spc="-105" dirty="0">
                <a:latin typeface="Arial"/>
                <a:cs typeface="Arial"/>
              </a:rPr>
              <a:t>previous </a:t>
            </a:r>
            <a:r>
              <a:rPr sz="2700" spc="-160" dirty="0">
                <a:latin typeface="Arial"/>
                <a:cs typeface="Arial"/>
              </a:rPr>
              <a:t>languages, </a:t>
            </a:r>
            <a:r>
              <a:rPr sz="2700" spc="-405" dirty="0">
                <a:latin typeface="Arial"/>
                <a:cs typeface="Arial"/>
              </a:rPr>
              <a:t>BCPL </a:t>
            </a:r>
            <a:r>
              <a:rPr lang="en-IN" sz="2700" spc="-405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and</a:t>
            </a:r>
            <a:r>
              <a:rPr sz="2700" spc="-459" dirty="0">
                <a:latin typeface="Arial"/>
                <a:cs typeface="Arial"/>
              </a:rPr>
              <a:t> </a:t>
            </a:r>
            <a:r>
              <a:rPr sz="2700" spc="-204" dirty="0">
                <a:latin typeface="Arial"/>
                <a:cs typeface="Arial"/>
              </a:rPr>
              <a:t>B.</a:t>
            </a:r>
            <a:endParaRPr sz="2700" dirty="0">
              <a:latin typeface="Arial"/>
              <a:cs typeface="Arial"/>
            </a:endParaRPr>
          </a:p>
          <a:p>
            <a:pPr marL="354965" marR="5080" indent="-342900" algn="just">
              <a:lnSpc>
                <a:spcPts val="259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700" spc="-195" dirty="0">
                <a:latin typeface="Arial"/>
                <a:cs typeface="Arial"/>
              </a:rPr>
              <a:t>The </a:t>
            </a:r>
            <a:r>
              <a:rPr sz="2700" spc="-515" dirty="0">
                <a:latin typeface="Arial"/>
                <a:cs typeface="Arial"/>
              </a:rPr>
              <a:t>C </a:t>
            </a:r>
            <a:r>
              <a:rPr sz="2700" spc="-155" dirty="0">
                <a:latin typeface="Arial"/>
                <a:cs typeface="Arial"/>
              </a:rPr>
              <a:t>language </a:t>
            </a:r>
            <a:r>
              <a:rPr sz="2700" spc="-195" dirty="0">
                <a:latin typeface="Arial"/>
                <a:cs typeface="Arial"/>
              </a:rPr>
              <a:t>was </a:t>
            </a:r>
            <a:r>
              <a:rPr sz="2700" spc="-110" dirty="0">
                <a:latin typeface="Arial"/>
                <a:cs typeface="Arial"/>
              </a:rPr>
              <a:t>developed </a:t>
            </a:r>
            <a:r>
              <a:rPr sz="2700" spc="-114" dirty="0">
                <a:latin typeface="Arial"/>
                <a:cs typeface="Arial"/>
              </a:rPr>
              <a:t>by </a:t>
            </a:r>
            <a:r>
              <a:rPr sz="2700" spc="-155" dirty="0">
                <a:latin typeface="Arial"/>
                <a:cs typeface="Arial"/>
              </a:rPr>
              <a:t>Dennis </a:t>
            </a:r>
            <a:r>
              <a:rPr sz="2700" spc="-114" dirty="0">
                <a:latin typeface="Arial"/>
                <a:cs typeface="Arial"/>
              </a:rPr>
              <a:t>Ritchie </a:t>
            </a:r>
            <a:r>
              <a:rPr sz="2700" spc="-40" dirty="0">
                <a:latin typeface="Arial"/>
                <a:cs typeface="Arial"/>
              </a:rPr>
              <a:t>at </a:t>
            </a:r>
            <a:r>
              <a:rPr sz="2700" spc="-114" dirty="0">
                <a:latin typeface="Arial"/>
                <a:cs typeface="Arial"/>
              </a:rPr>
              <a:t>Bell Laboratories </a:t>
            </a:r>
            <a:r>
              <a:rPr sz="2700" spc="-135" dirty="0">
                <a:latin typeface="Arial"/>
                <a:cs typeface="Arial"/>
              </a:rPr>
              <a:t>and </a:t>
            </a:r>
            <a:r>
              <a:rPr sz="2700" spc="-190" dirty="0">
                <a:latin typeface="Arial"/>
                <a:cs typeface="Arial"/>
              </a:rPr>
              <a:t>was </a:t>
            </a:r>
            <a:r>
              <a:rPr sz="2700" spc="37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originally </a:t>
            </a:r>
            <a:r>
              <a:rPr sz="2700" spc="-70" dirty="0">
                <a:latin typeface="Arial"/>
                <a:cs typeface="Arial"/>
              </a:rPr>
              <a:t>implemented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31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1972.</a:t>
            </a:r>
            <a:endParaRPr sz="2700" dirty="0">
              <a:latin typeface="Arial"/>
              <a:cs typeface="Arial"/>
            </a:endParaRPr>
          </a:p>
          <a:p>
            <a:pPr marL="354965" marR="6350" indent="-342900" algn="just">
              <a:lnSpc>
                <a:spcPts val="260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sz="2700" spc="-509" dirty="0">
                <a:latin typeface="Arial"/>
                <a:cs typeface="Arial"/>
              </a:rPr>
              <a:t>C </a:t>
            </a:r>
            <a:r>
              <a:rPr sz="2700" spc="-20" dirty="0">
                <a:latin typeface="Arial"/>
                <a:cs typeface="Arial"/>
              </a:rPr>
              <a:t>initially </a:t>
            </a:r>
            <a:r>
              <a:rPr sz="2700" spc="-160" dirty="0">
                <a:latin typeface="Arial"/>
                <a:cs typeface="Arial"/>
              </a:rPr>
              <a:t>became </a:t>
            </a:r>
            <a:r>
              <a:rPr sz="2700" spc="-60" dirty="0">
                <a:latin typeface="Arial"/>
                <a:cs typeface="Arial"/>
              </a:rPr>
              <a:t>widely </a:t>
            </a:r>
            <a:r>
              <a:rPr sz="2700" spc="-85" dirty="0">
                <a:latin typeface="Arial"/>
                <a:cs typeface="Arial"/>
              </a:rPr>
              <a:t>known </a:t>
            </a:r>
            <a:r>
              <a:rPr sz="2700" spc="-260" dirty="0">
                <a:latin typeface="Arial"/>
                <a:cs typeface="Arial"/>
              </a:rPr>
              <a:t>as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85" dirty="0">
                <a:latin typeface="Arial"/>
                <a:cs typeface="Arial"/>
              </a:rPr>
              <a:t>development </a:t>
            </a:r>
            <a:r>
              <a:rPr sz="2700" spc="-155" dirty="0">
                <a:latin typeface="Arial"/>
                <a:cs typeface="Arial"/>
              </a:rPr>
              <a:t>language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229" dirty="0">
                <a:latin typeface="Arial"/>
                <a:cs typeface="Arial"/>
              </a:rPr>
              <a:t>UNIX  </a:t>
            </a:r>
            <a:r>
              <a:rPr sz="2700" spc="-85" dirty="0">
                <a:latin typeface="Arial"/>
                <a:cs typeface="Arial"/>
              </a:rPr>
              <a:t>operating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50" dirty="0">
                <a:latin typeface="Arial"/>
                <a:cs typeface="Arial"/>
              </a:rPr>
              <a:t>system.</a:t>
            </a:r>
            <a:endParaRPr sz="27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665"/>
              </a:spcBef>
              <a:buChar char="•"/>
              <a:tabLst>
                <a:tab pos="355600" algn="l"/>
              </a:tabLst>
            </a:pPr>
            <a:r>
              <a:rPr sz="2700" spc="-195" dirty="0">
                <a:latin typeface="Arial"/>
                <a:cs typeface="Arial"/>
              </a:rPr>
              <a:t>The </a:t>
            </a:r>
            <a:r>
              <a:rPr sz="2700" spc="-80" dirty="0">
                <a:latin typeface="Arial"/>
                <a:cs typeface="Arial"/>
              </a:rPr>
              <a:t>rapid </a:t>
            </a:r>
            <a:r>
              <a:rPr sz="2700" spc="-140" dirty="0">
                <a:latin typeface="Arial"/>
                <a:cs typeface="Arial"/>
              </a:rPr>
              <a:t>expansion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515" dirty="0">
                <a:latin typeface="Arial"/>
                <a:cs typeface="Arial"/>
              </a:rPr>
              <a:t>C </a:t>
            </a:r>
            <a:r>
              <a:rPr sz="2700" spc="-90" dirty="0">
                <a:latin typeface="Arial"/>
                <a:cs typeface="Arial"/>
              </a:rPr>
              <a:t>over </a:t>
            </a:r>
            <a:r>
              <a:rPr sz="2700" spc="-114" dirty="0">
                <a:latin typeface="Arial"/>
                <a:cs typeface="Arial"/>
              </a:rPr>
              <a:t>various </a:t>
            </a:r>
            <a:r>
              <a:rPr sz="2700" spc="-110" dirty="0">
                <a:latin typeface="Arial"/>
                <a:cs typeface="Arial"/>
              </a:rPr>
              <a:t>types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spc="-110" dirty="0">
                <a:latin typeface="Arial"/>
                <a:cs typeface="Arial"/>
              </a:rPr>
              <a:t>computers </a:t>
            </a:r>
            <a:r>
              <a:rPr sz="2700" spc="-114" dirty="0">
                <a:latin typeface="Arial"/>
                <a:cs typeface="Arial"/>
              </a:rPr>
              <a:t>(sometimes </a:t>
            </a:r>
            <a:r>
              <a:rPr sz="2700" spc="-110" dirty="0">
                <a:latin typeface="Arial"/>
                <a:cs typeface="Arial"/>
              </a:rPr>
              <a:t>called  </a:t>
            </a:r>
            <a:r>
              <a:rPr sz="2700" b="1" spc="-10" dirty="0">
                <a:latin typeface="Carlito"/>
                <a:cs typeface="Carlito"/>
              </a:rPr>
              <a:t>hardware </a:t>
            </a:r>
            <a:r>
              <a:rPr sz="2700" b="1" spc="-15" dirty="0">
                <a:latin typeface="Carlito"/>
                <a:cs typeface="Carlito"/>
              </a:rPr>
              <a:t>platforms</a:t>
            </a:r>
            <a:r>
              <a:rPr sz="2700" spc="-15" dirty="0">
                <a:latin typeface="Arial"/>
                <a:cs typeface="Arial"/>
              </a:rPr>
              <a:t>) </a:t>
            </a:r>
            <a:r>
              <a:rPr sz="2700" spc="-75" dirty="0">
                <a:latin typeface="Arial"/>
                <a:cs typeface="Arial"/>
              </a:rPr>
              <a:t>led </a:t>
            </a:r>
            <a:r>
              <a:rPr sz="2700" spc="20" dirty="0">
                <a:latin typeface="Arial"/>
                <a:cs typeface="Arial"/>
              </a:rPr>
              <a:t>to </a:t>
            </a:r>
            <a:r>
              <a:rPr sz="2700" spc="-140" dirty="0">
                <a:latin typeface="Arial"/>
                <a:cs typeface="Arial"/>
              </a:rPr>
              <a:t>many  </a:t>
            </a:r>
            <a:r>
              <a:rPr sz="2700" spc="-90" dirty="0">
                <a:latin typeface="Arial"/>
                <a:cs typeface="Arial"/>
              </a:rPr>
              <a:t>variations</a:t>
            </a:r>
            <a:r>
              <a:rPr sz="2700" spc="57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that </a:t>
            </a:r>
            <a:r>
              <a:rPr sz="2700" spc="-95" dirty="0">
                <a:latin typeface="Arial"/>
                <a:cs typeface="Arial"/>
              </a:rPr>
              <a:t>were </a:t>
            </a:r>
            <a:r>
              <a:rPr sz="2700" spc="-75" dirty="0">
                <a:latin typeface="Arial"/>
                <a:cs typeface="Arial"/>
              </a:rPr>
              <a:t>similar </a:t>
            </a:r>
            <a:r>
              <a:rPr sz="2700" spc="-10" dirty="0">
                <a:latin typeface="Arial"/>
                <a:cs typeface="Arial"/>
              </a:rPr>
              <a:t>but </a:t>
            </a:r>
            <a:r>
              <a:rPr sz="2700" spc="-35" dirty="0">
                <a:latin typeface="Arial"/>
                <a:cs typeface="Arial"/>
              </a:rPr>
              <a:t>often  </a:t>
            </a:r>
            <a:r>
              <a:rPr sz="2700" spc="-70" dirty="0">
                <a:latin typeface="Arial"/>
                <a:cs typeface="Arial"/>
              </a:rPr>
              <a:t>incompatible.</a:t>
            </a:r>
            <a:endParaRPr sz="27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650"/>
              </a:spcBef>
              <a:buChar char="•"/>
              <a:tabLst>
                <a:tab pos="355600" algn="l"/>
              </a:tabLst>
            </a:pPr>
            <a:r>
              <a:rPr sz="2700" spc="-145" dirty="0">
                <a:latin typeface="Arial"/>
                <a:cs typeface="Arial"/>
              </a:rPr>
              <a:t>Consequently,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120" dirty="0">
                <a:latin typeface="Arial"/>
                <a:cs typeface="Arial"/>
              </a:rPr>
              <a:t>American </a:t>
            </a:r>
            <a:r>
              <a:rPr sz="2700" spc="-85" dirty="0">
                <a:latin typeface="Arial"/>
                <a:cs typeface="Arial"/>
              </a:rPr>
              <a:t>National </a:t>
            </a:r>
            <a:r>
              <a:rPr sz="2700" spc="-165" dirty="0">
                <a:latin typeface="Arial"/>
                <a:cs typeface="Arial"/>
              </a:rPr>
              <a:t>Standards</a:t>
            </a:r>
            <a:r>
              <a:rPr sz="2700" spc="42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Institute(ANSI) developed </a:t>
            </a:r>
            <a:r>
              <a:rPr sz="2700" spc="-210" dirty="0">
                <a:latin typeface="Arial"/>
                <a:cs typeface="Arial"/>
              </a:rPr>
              <a:t>a  </a:t>
            </a:r>
            <a:r>
              <a:rPr sz="2700" spc="-125" dirty="0">
                <a:latin typeface="Arial"/>
                <a:cs typeface="Arial"/>
              </a:rPr>
              <a:t>standardized </a:t>
            </a:r>
            <a:r>
              <a:rPr sz="2700" spc="-180" dirty="0">
                <a:latin typeface="Arial"/>
                <a:cs typeface="Arial"/>
              </a:rPr>
              <a:t>(X3) </a:t>
            </a:r>
            <a:r>
              <a:rPr sz="2700" spc="-25" dirty="0">
                <a:latin typeface="Arial"/>
                <a:cs typeface="Arial"/>
              </a:rPr>
              <a:t>definition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515" dirty="0">
                <a:latin typeface="Arial"/>
                <a:cs typeface="Arial"/>
              </a:rPr>
              <a:t>C</a:t>
            </a:r>
            <a:r>
              <a:rPr sz="2700" spc="-560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language.</a:t>
            </a:r>
            <a:endParaRPr sz="27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700" spc="-195" dirty="0">
                <a:latin typeface="Arial"/>
                <a:cs typeface="Arial"/>
              </a:rPr>
              <a:t>Revised </a:t>
            </a:r>
            <a:r>
              <a:rPr sz="2700" spc="-114" dirty="0">
                <a:latin typeface="Arial"/>
                <a:cs typeface="Arial"/>
              </a:rPr>
              <a:t>standard </a:t>
            </a:r>
            <a:r>
              <a:rPr sz="2700" spc="-175" dirty="0">
                <a:latin typeface="Arial"/>
                <a:cs typeface="Arial"/>
              </a:rPr>
              <a:t>came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140" dirty="0">
                <a:latin typeface="Arial"/>
                <a:cs typeface="Arial"/>
              </a:rPr>
              <a:t>1999 </a:t>
            </a:r>
            <a:r>
              <a:rPr sz="2700" spc="-85" dirty="0">
                <a:latin typeface="Arial"/>
                <a:cs typeface="Arial"/>
              </a:rPr>
              <a:t>known </a:t>
            </a:r>
            <a:r>
              <a:rPr sz="2700" spc="-254" dirty="0">
                <a:latin typeface="Arial"/>
                <a:cs typeface="Arial"/>
              </a:rPr>
              <a:t>as </a:t>
            </a:r>
            <a:r>
              <a:rPr sz="2700" spc="-215" dirty="0">
                <a:latin typeface="Arial"/>
                <a:cs typeface="Arial"/>
              </a:rPr>
              <a:t>C99. </a:t>
            </a:r>
            <a:r>
              <a:rPr sz="2700" spc="-135" dirty="0">
                <a:latin typeface="Arial"/>
                <a:cs typeface="Arial"/>
              </a:rPr>
              <a:t>New </a:t>
            </a:r>
            <a:r>
              <a:rPr sz="2700" spc="-515" dirty="0">
                <a:latin typeface="Arial"/>
                <a:cs typeface="Arial"/>
              </a:rPr>
              <a:t>C </a:t>
            </a:r>
            <a:r>
              <a:rPr sz="2700" spc="-114" dirty="0">
                <a:latin typeface="Arial"/>
                <a:cs typeface="Arial"/>
              </a:rPr>
              <a:t>standard </a:t>
            </a:r>
            <a:r>
              <a:rPr sz="2700" spc="-140" dirty="0">
                <a:latin typeface="Arial"/>
                <a:cs typeface="Arial"/>
              </a:rPr>
              <a:t>is</a:t>
            </a:r>
            <a:r>
              <a:rPr sz="2700" spc="-330" dirty="0">
                <a:latin typeface="Arial"/>
                <a:cs typeface="Arial"/>
              </a:rPr>
              <a:t> </a:t>
            </a:r>
            <a:r>
              <a:rPr sz="2700" spc="-215" dirty="0">
                <a:latin typeface="Arial"/>
                <a:cs typeface="Arial"/>
              </a:rPr>
              <a:t>C11.</a:t>
            </a:r>
            <a:endParaRPr sz="2700" dirty="0">
              <a:latin typeface="Arial"/>
              <a:cs typeface="Arial"/>
            </a:endParaRPr>
          </a:p>
          <a:p>
            <a:pPr marL="354965" marR="6350" indent="-342900" algn="just">
              <a:lnSpc>
                <a:spcPts val="259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700" spc="-55" dirty="0">
                <a:latin typeface="Arial"/>
                <a:cs typeface="Arial"/>
              </a:rPr>
              <a:t>Virtually </a:t>
            </a:r>
            <a:r>
              <a:rPr sz="2700" spc="-60" dirty="0">
                <a:latin typeface="Arial"/>
                <a:cs typeface="Arial"/>
              </a:rPr>
              <a:t>all </a:t>
            </a:r>
            <a:r>
              <a:rPr sz="2700" spc="-110" dirty="0">
                <a:latin typeface="Arial"/>
                <a:cs typeface="Arial"/>
              </a:rPr>
              <a:t>commercial </a:t>
            </a:r>
            <a:r>
              <a:rPr sz="2700" spc="-509" dirty="0">
                <a:latin typeface="Arial"/>
                <a:cs typeface="Arial"/>
              </a:rPr>
              <a:t>C </a:t>
            </a:r>
            <a:r>
              <a:rPr sz="2700" spc="-105" dirty="0">
                <a:latin typeface="Arial"/>
                <a:cs typeface="Arial"/>
              </a:rPr>
              <a:t>compilers </a:t>
            </a:r>
            <a:r>
              <a:rPr sz="2700" spc="-130" dirty="0">
                <a:latin typeface="Arial"/>
                <a:cs typeface="Arial"/>
              </a:rPr>
              <a:t>and </a:t>
            </a:r>
            <a:r>
              <a:rPr sz="2700" spc="-65" dirty="0">
                <a:latin typeface="Arial"/>
                <a:cs typeface="Arial"/>
              </a:rPr>
              <a:t>interpreters </a:t>
            </a:r>
            <a:r>
              <a:rPr sz="2700" spc="-70" dirty="0">
                <a:latin typeface="Arial"/>
                <a:cs typeface="Arial"/>
              </a:rPr>
              <a:t>now </a:t>
            </a:r>
            <a:r>
              <a:rPr sz="2700" spc="-120" dirty="0">
                <a:latin typeface="Arial"/>
                <a:cs typeface="Arial"/>
              </a:rPr>
              <a:t>adhere </a:t>
            </a:r>
            <a:r>
              <a:rPr sz="2700" spc="20" dirty="0">
                <a:latin typeface="Arial"/>
                <a:cs typeface="Arial"/>
              </a:rPr>
              <a:t>to </a:t>
            </a:r>
            <a:r>
              <a:rPr sz="2700" spc="-35" dirty="0">
                <a:latin typeface="Arial"/>
                <a:cs typeface="Arial"/>
              </a:rPr>
              <a:t>the </a:t>
            </a:r>
            <a:r>
              <a:rPr sz="2700" spc="-275" dirty="0">
                <a:latin typeface="Arial"/>
                <a:cs typeface="Arial"/>
              </a:rPr>
              <a:t>ANSI  </a:t>
            </a:r>
            <a:r>
              <a:rPr sz="2700" spc="-110" dirty="0">
                <a:latin typeface="Arial"/>
                <a:cs typeface="Arial"/>
              </a:rPr>
              <a:t>standard.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Many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also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provide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additional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features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their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own.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590" y="461899"/>
            <a:ext cx="2752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DATA</a:t>
            </a:r>
            <a:r>
              <a:rPr spc="-60" dirty="0"/>
              <a:t> </a:t>
            </a:r>
            <a:r>
              <a:rPr spc="-1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641" y="1302765"/>
            <a:ext cx="5135880" cy="227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range/values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0" dirty="0">
                <a:latin typeface="Arial"/>
                <a:cs typeface="Arial"/>
              </a:rPr>
              <a:t>data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signed </a:t>
            </a:r>
            <a:r>
              <a:rPr sz="3200" spc="-275" dirty="0">
                <a:latin typeface="Arial"/>
                <a:cs typeface="Arial"/>
              </a:rPr>
              <a:t>= </a:t>
            </a:r>
            <a:r>
              <a:rPr sz="3200" spc="-90" dirty="0">
                <a:latin typeface="Arial"/>
                <a:cs typeface="Arial"/>
              </a:rPr>
              <a:t>-2^(n-1)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(2^(n-1))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unsigned </a:t>
            </a:r>
            <a:r>
              <a:rPr sz="3200" spc="-275" dirty="0">
                <a:latin typeface="Arial"/>
                <a:cs typeface="Arial"/>
              </a:rPr>
              <a:t>= </a:t>
            </a:r>
            <a:r>
              <a:rPr sz="3200" spc="-155" dirty="0">
                <a:latin typeface="Arial"/>
                <a:cs typeface="Arial"/>
              </a:rPr>
              <a:t>0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70" dirty="0">
                <a:latin typeface="Arial"/>
                <a:cs typeface="Arial"/>
              </a:rPr>
              <a:t>(2^n)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-1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621" y="461899"/>
            <a:ext cx="4526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Primary </a:t>
            </a:r>
            <a:r>
              <a:rPr spc="-30" dirty="0"/>
              <a:t>Data</a:t>
            </a:r>
            <a:r>
              <a:rPr spc="-3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81532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125" dirty="0">
                <a:latin typeface="Arial"/>
                <a:cs typeface="Arial"/>
              </a:rPr>
              <a:t>Primary </a:t>
            </a:r>
            <a:r>
              <a:rPr sz="3200" spc="-120" dirty="0">
                <a:latin typeface="Arial"/>
                <a:cs typeface="Arial"/>
              </a:rPr>
              <a:t>data types </a:t>
            </a:r>
            <a:r>
              <a:rPr sz="3200" spc="-140" dirty="0">
                <a:latin typeface="Arial"/>
                <a:cs typeface="Arial"/>
              </a:rPr>
              <a:t>are</a:t>
            </a:r>
            <a:r>
              <a:rPr sz="3200" spc="60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those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30" dirty="0">
                <a:latin typeface="Arial"/>
                <a:cs typeface="Arial"/>
              </a:rPr>
              <a:t>already </a:t>
            </a:r>
            <a:r>
              <a:rPr sz="3200" spc="-90" dirty="0">
                <a:latin typeface="Arial"/>
                <a:cs typeface="Arial"/>
              </a:rPr>
              <a:t>defined 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20" dirty="0">
                <a:latin typeface="Arial"/>
                <a:cs typeface="Arial"/>
              </a:rPr>
              <a:t>programming </a:t>
            </a:r>
            <a:r>
              <a:rPr sz="3200" spc="-200" dirty="0">
                <a:latin typeface="Arial"/>
                <a:cs typeface="Arial"/>
              </a:rPr>
              <a:t>languages </a:t>
            </a:r>
            <a:r>
              <a:rPr sz="3200" spc="-165" dirty="0">
                <a:latin typeface="Arial"/>
                <a:cs typeface="Arial"/>
              </a:rPr>
              <a:t>also </a:t>
            </a:r>
            <a:r>
              <a:rPr sz="3200" spc="-95" dirty="0">
                <a:latin typeface="Arial"/>
                <a:cs typeface="Arial"/>
              </a:rPr>
              <a:t>known </a:t>
            </a:r>
            <a:r>
              <a:rPr sz="3200" b="1" dirty="0">
                <a:latin typeface="Carlito"/>
                <a:cs typeface="Carlito"/>
              </a:rPr>
              <a:t>in-built </a:t>
            </a:r>
            <a:r>
              <a:rPr sz="3200" b="1" spc="-15" dirty="0">
                <a:latin typeface="Carlito"/>
                <a:cs typeface="Carlito"/>
              </a:rPr>
              <a:t>data</a:t>
            </a:r>
            <a:r>
              <a:rPr sz="3200" b="1" spc="-229" dirty="0">
                <a:latin typeface="Carlito"/>
                <a:cs typeface="Carlito"/>
              </a:rPr>
              <a:t> </a:t>
            </a:r>
            <a:r>
              <a:rPr sz="3200" b="1" spc="-15" dirty="0">
                <a:latin typeface="Carlito"/>
                <a:cs typeface="Carlito"/>
              </a:rPr>
              <a:t>types</a:t>
            </a:r>
            <a:r>
              <a:rPr sz="3200" spc="-1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250" dirty="0">
                <a:latin typeface="Arial"/>
                <a:cs typeface="Arial"/>
              </a:rPr>
              <a:t>These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120" dirty="0">
                <a:latin typeface="Arial"/>
                <a:cs typeface="Arial"/>
              </a:rPr>
              <a:t>types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90" dirty="0">
                <a:latin typeface="Arial"/>
                <a:cs typeface="Arial"/>
              </a:rPr>
              <a:t>basic </a:t>
            </a:r>
            <a:r>
              <a:rPr sz="3200" spc="-75" dirty="0">
                <a:latin typeface="Arial"/>
                <a:cs typeface="Arial"/>
              </a:rPr>
              <a:t>building </a:t>
            </a:r>
            <a:r>
              <a:rPr sz="3200" spc="-160" dirty="0">
                <a:latin typeface="Arial"/>
                <a:cs typeface="Arial"/>
              </a:rPr>
              <a:t>blocks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90" dirty="0">
                <a:latin typeface="Arial"/>
                <a:cs typeface="Arial"/>
              </a:rPr>
              <a:t>any </a:t>
            </a:r>
            <a:r>
              <a:rPr sz="3200" spc="-120" dirty="0">
                <a:latin typeface="Arial"/>
                <a:cs typeface="Arial"/>
              </a:rPr>
              <a:t>programming  </a:t>
            </a:r>
            <a:r>
              <a:rPr sz="3200" spc="-180" dirty="0">
                <a:latin typeface="Arial"/>
                <a:cs typeface="Arial"/>
              </a:rPr>
              <a:t>language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30" dirty="0">
                <a:latin typeface="Arial"/>
                <a:cs typeface="Arial"/>
              </a:rPr>
              <a:t>numerous </a:t>
            </a:r>
            <a:r>
              <a:rPr sz="3200" spc="-120" dirty="0">
                <a:latin typeface="Arial"/>
                <a:cs typeface="Arial"/>
              </a:rPr>
              <a:t>composite data types </a:t>
            </a:r>
            <a:r>
              <a:rPr sz="3200" spc="-145" dirty="0">
                <a:latin typeface="Arial"/>
                <a:cs typeface="Arial"/>
              </a:rPr>
              <a:t>are </a:t>
            </a:r>
            <a:r>
              <a:rPr sz="3200" spc="-105" dirty="0">
                <a:latin typeface="Arial"/>
                <a:cs typeface="Arial"/>
              </a:rPr>
              <a:t>constructed 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65" dirty="0">
                <a:latin typeface="Arial"/>
                <a:cs typeface="Arial"/>
              </a:rPr>
              <a:t>this </a:t>
            </a:r>
            <a:r>
              <a:rPr sz="3200" spc="-190" dirty="0">
                <a:latin typeface="Arial"/>
                <a:cs typeface="Arial"/>
              </a:rPr>
              <a:t>basic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type.</a:t>
            </a:r>
            <a:endParaRPr sz="32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240" dirty="0">
                <a:latin typeface="Arial"/>
                <a:cs typeface="Arial"/>
              </a:rPr>
              <a:t>We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85" dirty="0">
                <a:latin typeface="Arial"/>
                <a:cs typeface="Arial"/>
              </a:rPr>
              <a:t>check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0" dirty="0">
                <a:latin typeface="Arial"/>
                <a:cs typeface="Arial"/>
              </a:rPr>
              <a:t>memory </a:t>
            </a:r>
            <a:r>
              <a:rPr sz="3200" spc="-235" dirty="0">
                <a:latin typeface="Arial"/>
                <a:cs typeface="Arial"/>
              </a:rPr>
              <a:t>size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185" dirty="0">
                <a:latin typeface="Arial"/>
                <a:cs typeface="Arial"/>
              </a:rPr>
              <a:t>any </a:t>
            </a:r>
            <a:r>
              <a:rPr sz="3200" spc="-114" dirty="0">
                <a:latin typeface="Arial"/>
                <a:cs typeface="Arial"/>
              </a:rPr>
              <a:t>variable </a:t>
            </a:r>
            <a:r>
              <a:rPr sz="3200" spc="-145" dirty="0">
                <a:latin typeface="Arial"/>
                <a:cs typeface="Arial"/>
              </a:rPr>
              <a:t>by 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b="1" spc="-10" dirty="0">
                <a:latin typeface="Carlito"/>
                <a:cs typeface="Carlito"/>
              </a:rPr>
              <a:t>sizeof()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40" dirty="0">
                <a:latin typeface="Arial"/>
                <a:cs typeface="Arial"/>
              </a:rPr>
              <a:t>format </a:t>
            </a:r>
            <a:r>
              <a:rPr sz="3200" spc="-100" dirty="0">
                <a:latin typeface="Arial"/>
                <a:cs typeface="Arial"/>
              </a:rPr>
              <a:t>specifier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%lu.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282" y="461899"/>
            <a:ext cx="3871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Character</a:t>
            </a:r>
            <a:r>
              <a:rPr spc="-65" dirty="0"/>
              <a:t> </a:t>
            </a:r>
            <a:r>
              <a:rPr spc="-25" dirty="0"/>
              <a:t>Types: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91018"/>
            <a:ext cx="10548620" cy="3355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single </a:t>
            </a:r>
            <a:r>
              <a:rPr sz="2800" spc="-110" dirty="0">
                <a:latin typeface="Arial"/>
                <a:cs typeface="Arial"/>
              </a:rPr>
              <a:t>character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530" dirty="0">
                <a:latin typeface="Arial"/>
                <a:cs typeface="Arial"/>
              </a:rPr>
              <a:t>C </a:t>
            </a:r>
            <a:r>
              <a:rPr lang="en-US" sz="2800" spc="-53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of “char” </a:t>
            </a:r>
            <a:r>
              <a:rPr sz="2800" spc="-60" dirty="0">
                <a:latin typeface="Arial"/>
                <a:cs typeface="Arial"/>
              </a:rPr>
              <a:t>type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data.</a:t>
            </a:r>
            <a:endParaRPr sz="2800" dirty="0">
              <a:latin typeface="Arial"/>
              <a:cs typeface="Arial"/>
            </a:endParaRPr>
          </a:p>
          <a:p>
            <a:pPr marL="355600" marR="16002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65" dirty="0">
                <a:latin typeface="Arial"/>
                <a:cs typeface="Arial"/>
              </a:rPr>
              <a:t>Characters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stored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8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bits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145" dirty="0">
                <a:latin typeface="Arial"/>
                <a:cs typeface="Arial"/>
              </a:rPr>
              <a:t> 1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byte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memory</a:t>
            </a:r>
            <a:r>
              <a:rPr sz="2800" spc="-135" dirty="0">
                <a:latin typeface="Arial"/>
                <a:cs typeface="Arial"/>
              </a:rPr>
              <a:t> and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character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can 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50" dirty="0">
                <a:latin typeface="Arial"/>
                <a:cs typeface="Arial"/>
              </a:rPr>
              <a:t>signed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unsigned.</a:t>
            </a:r>
            <a:endParaRPr sz="2800" dirty="0">
              <a:latin typeface="Arial"/>
              <a:cs typeface="Arial"/>
            </a:endParaRPr>
          </a:p>
          <a:p>
            <a:pPr marL="355600" marR="44259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95" dirty="0">
                <a:latin typeface="Arial"/>
                <a:cs typeface="Arial"/>
              </a:rPr>
              <a:t>Signed </a:t>
            </a:r>
            <a:r>
              <a:rPr sz="2800" spc="-135" dirty="0">
                <a:latin typeface="Arial"/>
                <a:cs typeface="Arial"/>
              </a:rPr>
              <a:t>and unsigned </a:t>
            </a:r>
            <a:r>
              <a:rPr sz="2800" spc="-120" dirty="0">
                <a:latin typeface="Arial"/>
                <a:cs typeface="Arial"/>
              </a:rPr>
              <a:t>char </a:t>
            </a:r>
            <a:r>
              <a:rPr sz="2800" spc="-30" dirty="0">
                <a:latin typeface="Arial"/>
                <a:cs typeface="Arial"/>
              </a:rPr>
              <a:t>both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95" dirty="0">
                <a:latin typeface="Arial"/>
                <a:cs typeface="Arial"/>
              </a:rPr>
              <a:t>store </a:t>
            </a:r>
            <a:r>
              <a:rPr sz="2800" spc="-135" dirty="0">
                <a:latin typeface="Arial"/>
                <a:cs typeface="Arial"/>
              </a:rPr>
              <a:t>single </a:t>
            </a:r>
            <a:r>
              <a:rPr sz="2800" spc="-110" dirty="0">
                <a:latin typeface="Arial"/>
                <a:cs typeface="Arial"/>
              </a:rPr>
              <a:t>character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75" dirty="0">
                <a:latin typeface="Arial"/>
                <a:cs typeface="Arial"/>
              </a:rPr>
              <a:t>per  </a:t>
            </a:r>
            <a:r>
              <a:rPr sz="2800" spc="-10" dirty="0">
                <a:latin typeface="Arial"/>
                <a:cs typeface="Arial"/>
              </a:rPr>
              <a:t>their </a:t>
            </a:r>
            <a:r>
              <a:rPr sz="2800" spc="-305" dirty="0">
                <a:latin typeface="Arial"/>
                <a:cs typeface="Arial"/>
              </a:rPr>
              <a:t>ASCII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values.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70" dirty="0">
                <a:latin typeface="Arial"/>
                <a:cs typeface="Arial"/>
              </a:rPr>
              <a:t>For </a:t>
            </a:r>
            <a:r>
              <a:rPr sz="2800" spc="-140" dirty="0">
                <a:latin typeface="Arial"/>
                <a:cs typeface="Arial"/>
              </a:rPr>
              <a:t>example, </a:t>
            </a:r>
            <a:r>
              <a:rPr sz="2800" spc="-150" dirty="0">
                <a:latin typeface="Arial"/>
                <a:cs typeface="Arial"/>
              </a:rPr>
              <a:t>‘A’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95" dirty="0">
                <a:latin typeface="Arial"/>
                <a:cs typeface="Arial"/>
              </a:rPr>
              <a:t>stored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120" dirty="0">
                <a:latin typeface="Arial"/>
                <a:cs typeface="Arial"/>
              </a:rPr>
              <a:t>65. </a:t>
            </a:r>
            <a:r>
              <a:rPr sz="2800" spc="-105" dirty="0">
                <a:latin typeface="Arial"/>
                <a:cs typeface="Arial"/>
              </a:rPr>
              <a:t>we </a:t>
            </a:r>
            <a:r>
              <a:rPr sz="2800" spc="-10" dirty="0">
                <a:latin typeface="Arial"/>
                <a:cs typeface="Arial"/>
              </a:rPr>
              <a:t>don’t </a:t>
            </a:r>
            <a:r>
              <a:rPr sz="2800" spc="-135" dirty="0">
                <a:latin typeface="Arial"/>
                <a:cs typeface="Arial"/>
              </a:rPr>
              <a:t>need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20" dirty="0">
                <a:latin typeface="Arial"/>
                <a:cs typeface="Arial"/>
              </a:rPr>
              <a:t>specify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keyword  </a:t>
            </a:r>
            <a:r>
              <a:rPr sz="2800" spc="15" dirty="0">
                <a:latin typeface="Arial"/>
                <a:cs typeface="Arial"/>
              </a:rPr>
              <a:t>‘</a:t>
            </a:r>
            <a:r>
              <a:rPr sz="2800" b="1" spc="15" dirty="0">
                <a:latin typeface="Carlito"/>
                <a:cs typeface="Carlito"/>
              </a:rPr>
              <a:t>signed</a:t>
            </a:r>
            <a:r>
              <a:rPr sz="2800" spc="15" dirty="0">
                <a:latin typeface="Arial"/>
                <a:cs typeface="Arial"/>
              </a:rPr>
              <a:t>’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50" dirty="0">
                <a:latin typeface="Arial"/>
                <a:cs typeface="Arial"/>
              </a:rPr>
              <a:t>using signed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char.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5255" y="4693920"/>
            <a:ext cx="6280404" cy="1388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69251" y="4926329"/>
            <a:ext cx="4599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char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ch=’a’;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printf(“size </a:t>
            </a:r>
            <a:r>
              <a:rPr sz="1400" spc="-10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character </a:t>
            </a:r>
            <a:r>
              <a:rPr sz="1400" spc="-10" dirty="0">
                <a:latin typeface="Courier New"/>
                <a:cs typeface="Courier New"/>
              </a:rPr>
              <a:t>%lu”,</a:t>
            </a:r>
            <a:r>
              <a:rPr sz="1400" b="1" spc="-10" dirty="0">
                <a:latin typeface="Courier New"/>
                <a:cs typeface="Courier New"/>
              </a:rPr>
              <a:t>sizeof</a:t>
            </a:r>
            <a:r>
              <a:rPr sz="1400" spc="-10" dirty="0">
                <a:latin typeface="Courier New"/>
                <a:cs typeface="Courier New"/>
              </a:rPr>
              <a:t>(ch));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42</a:t>
            </a:fld>
            <a:endParaRPr spc="-6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365" y="461899"/>
            <a:ext cx="3288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Integer</a:t>
            </a:r>
            <a:r>
              <a:rPr spc="-120" dirty="0"/>
              <a:t> </a:t>
            </a:r>
            <a:r>
              <a:rPr spc="-20" dirty="0"/>
              <a:t>Types: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09941"/>
            <a:ext cx="10396855" cy="38309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70" dirty="0">
                <a:latin typeface="Arial"/>
                <a:cs typeface="Arial"/>
              </a:rPr>
              <a:t>hold </a:t>
            </a:r>
            <a:r>
              <a:rPr sz="3200" spc="-85" dirty="0">
                <a:latin typeface="Arial"/>
                <a:cs typeface="Arial"/>
              </a:rPr>
              <a:t>only integer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values.</a:t>
            </a:r>
            <a:endParaRPr sz="3200">
              <a:latin typeface="Arial"/>
              <a:cs typeface="Arial"/>
            </a:endParaRPr>
          </a:p>
          <a:p>
            <a:pPr marL="355600" marR="161099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stores </a:t>
            </a:r>
            <a:r>
              <a:rPr sz="3200" spc="-175" dirty="0">
                <a:latin typeface="Arial"/>
                <a:cs typeface="Arial"/>
              </a:rPr>
              <a:t>values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70" dirty="0">
                <a:latin typeface="Arial"/>
                <a:cs typeface="Arial"/>
              </a:rPr>
              <a:t>range </a:t>
            </a:r>
            <a:r>
              <a:rPr sz="3200" spc="-30" dirty="0">
                <a:latin typeface="Arial"/>
                <a:cs typeface="Arial"/>
              </a:rPr>
              <a:t>limited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b="1" spc="-5" dirty="0">
                <a:latin typeface="Carlito"/>
                <a:cs typeface="Carlito"/>
              </a:rPr>
              <a:t>-2147483648</a:t>
            </a:r>
            <a:r>
              <a:rPr sz="3200" b="1" spc="-350" dirty="0">
                <a:latin typeface="Carlito"/>
                <a:cs typeface="Carlito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to  </a:t>
            </a:r>
            <a:r>
              <a:rPr sz="3200" b="1" spc="-15" dirty="0">
                <a:latin typeface="Carlito"/>
                <a:cs typeface="Carlito"/>
              </a:rPr>
              <a:t>2147483647</a:t>
            </a:r>
            <a:r>
              <a:rPr sz="3200" spc="-1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170" dirty="0">
                <a:latin typeface="Arial"/>
                <a:cs typeface="Arial"/>
              </a:rPr>
              <a:t>signed </a:t>
            </a:r>
            <a:r>
              <a:rPr sz="3200" spc="-85" dirty="0">
                <a:latin typeface="Arial"/>
                <a:cs typeface="Arial"/>
              </a:rPr>
              <a:t>integer </a:t>
            </a:r>
            <a:r>
              <a:rPr sz="3200" spc="-250" dirty="0">
                <a:latin typeface="Arial"/>
                <a:cs typeface="Arial"/>
              </a:rPr>
              <a:t>uses </a:t>
            </a:r>
            <a:r>
              <a:rPr sz="3200" spc="-125" dirty="0">
                <a:latin typeface="Arial"/>
                <a:cs typeface="Arial"/>
              </a:rPr>
              <a:t>one </a:t>
            </a:r>
            <a:r>
              <a:rPr sz="3200" spc="30" dirty="0">
                <a:latin typeface="Arial"/>
                <a:cs typeface="Arial"/>
              </a:rPr>
              <a:t>bit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180" dirty="0">
                <a:latin typeface="Arial"/>
                <a:cs typeface="Arial"/>
              </a:rPr>
              <a:t>sign </a:t>
            </a:r>
            <a:r>
              <a:rPr sz="3200" spc="-5" dirty="0">
                <a:latin typeface="Arial"/>
                <a:cs typeface="Arial"/>
              </a:rPr>
              <a:t>out of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16 </a:t>
            </a:r>
            <a:r>
              <a:rPr sz="3200" spc="-70" dirty="0">
                <a:latin typeface="Arial"/>
                <a:cs typeface="Arial"/>
              </a:rPr>
              <a:t>bits.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integers </a:t>
            </a:r>
            <a:r>
              <a:rPr sz="3200" spc="-135" dirty="0">
                <a:latin typeface="Arial"/>
                <a:cs typeface="Arial"/>
              </a:rPr>
              <a:t>classified </a:t>
            </a:r>
            <a:r>
              <a:rPr sz="3200" spc="-15" dirty="0">
                <a:latin typeface="Arial"/>
                <a:cs typeface="Arial"/>
              </a:rPr>
              <a:t>into </a:t>
            </a:r>
            <a:r>
              <a:rPr sz="3200" spc="-60" dirty="0">
                <a:latin typeface="Arial"/>
                <a:cs typeface="Arial"/>
              </a:rPr>
              <a:t>three </a:t>
            </a:r>
            <a:r>
              <a:rPr sz="3200" spc="-245" dirty="0">
                <a:latin typeface="Arial"/>
                <a:cs typeface="Arial"/>
              </a:rPr>
              <a:t>classes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55" dirty="0">
                <a:latin typeface="Arial"/>
                <a:cs typeface="Arial"/>
              </a:rPr>
              <a:t>storage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both  </a:t>
            </a:r>
            <a:r>
              <a:rPr sz="3200" spc="-170" dirty="0">
                <a:latin typeface="Arial"/>
                <a:cs typeface="Arial"/>
              </a:rPr>
              <a:t>signed </a:t>
            </a:r>
            <a:r>
              <a:rPr sz="3200" spc="-150" dirty="0">
                <a:latin typeface="Arial"/>
                <a:cs typeface="Arial"/>
              </a:rPr>
              <a:t>and unsigned </a:t>
            </a:r>
            <a:r>
              <a:rPr sz="3200" spc="-50" dirty="0">
                <a:latin typeface="Arial"/>
                <a:cs typeface="Arial"/>
              </a:rPr>
              <a:t>qualifier </a:t>
            </a:r>
            <a:r>
              <a:rPr sz="3200" spc="-200" dirty="0">
                <a:latin typeface="Arial"/>
                <a:cs typeface="Arial"/>
              </a:rPr>
              <a:t>based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70" dirty="0">
                <a:latin typeface="Arial"/>
                <a:cs typeface="Arial"/>
              </a:rPr>
              <a:t>range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75" dirty="0">
                <a:latin typeface="Arial"/>
                <a:cs typeface="Arial"/>
              </a:rPr>
              <a:t>values  </a:t>
            </a:r>
            <a:r>
              <a:rPr sz="3200" spc="-95" dirty="0">
                <a:latin typeface="Arial"/>
                <a:cs typeface="Arial"/>
              </a:rPr>
              <a:t>held </a:t>
            </a:r>
            <a:r>
              <a:rPr sz="3200" spc="-130" dirty="0">
                <a:latin typeface="Arial"/>
                <a:cs typeface="Arial"/>
              </a:rPr>
              <a:t>by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796795"/>
            <a:ext cx="10288524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44</a:t>
            </a:fld>
            <a:endParaRPr spc="-6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080" y="461899"/>
            <a:ext cx="936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35" dirty="0">
                <a:latin typeface="Arial"/>
                <a:cs typeface="Arial"/>
              </a:rPr>
              <a:t>int </a:t>
            </a:r>
            <a:r>
              <a:rPr b="0" spc="-175" dirty="0">
                <a:latin typeface="Arial"/>
                <a:cs typeface="Arial"/>
              </a:rPr>
              <a:t>(1 </a:t>
            </a:r>
            <a:r>
              <a:rPr b="0" spc="-245" dirty="0">
                <a:latin typeface="Arial"/>
                <a:cs typeface="Arial"/>
              </a:rPr>
              <a:t>sign </a:t>
            </a:r>
            <a:r>
              <a:rPr b="0" spc="45" dirty="0">
                <a:latin typeface="Arial"/>
                <a:cs typeface="Arial"/>
              </a:rPr>
              <a:t>bit</a:t>
            </a:r>
            <a:r>
              <a:rPr b="0" spc="-865" dirty="0">
                <a:latin typeface="Arial"/>
                <a:cs typeface="Arial"/>
              </a:rPr>
              <a:t> </a:t>
            </a:r>
            <a:r>
              <a:rPr b="0" spc="-380" dirty="0">
                <a:latin typeface="Arial"/>
                <a:cs typeface="Arial"/>
              </a:rPr>
              <a:t>+ </a:t>
            </a:r>
            <a:r>
              <a:rPr b="0" spc="-215" dirty="0">
                <a:latin typeface="Arial"/>
                <a:cs typeface="Arial"/>
              </a:rPr>
              <a:t>31 </a:t>
            </a:r>
            <a:r>
              <a:rPr b="0" spc="-165" dirty="0">
                <a:latin typeface="Arial"/>
                <a:cs typeface="Arial"/>
              </a:rPr>
              <a:t>data </a:t>
            </a:r>
            <a:r>
              <a:rPr b="0" spc="-95" dirty="0">
                <a:latin typeface="Arial"/>
                <a:cs typeface="Arial"/>
              </a:rPr>
              <a:t>bits) </a:t>
            </a:r>
            <a:r>
              <a:rPr b="0" spc="-165" dirty="0">
                <a:latin typeface="Arial"/>
                <a:cs typeface="Arial"/>
              </a:rPr>
              <a:t>keyword </a:t>
            </a:r>
            <a:r>
              <a:rPr b="0" spc="-55" dirty="0">
                <a:latin typeface="Arial"/>
                <a:cs typeface="Arial"/>
              </a:rPr>
              <a:t>in </a:t>
            </a:r>
            <a:r>
              <a:rPr b="0" spc="-830" dirty="0">
                <a:latin typeface="Arial"/>
                <a:cs typeface="Arial"/>
              </a:rPr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737616" y="1571244"/>
            <a:ext cx="10972800" cy="4631690"/>
          </a:xfrm>
          <a:custGeom>
            <a:avLst/>
            <a:gdLst/>
            <a:ahLst/>
            <a:cxnLst/>
            <a:rect l="l" t="t" r="r" b="b"/>
            <a:pathLst>
              <a:path w="10972800" h="4631690">
                <a:moveTo>
                  <a:pt x="10972800" y="0"/>
                </a:moveTo>
                <a:lnTo>
                  <a:pt x="0" y="0"/>
                </a:lnTo>
                <a:lnTo>
                  <a:pt x="0" y="4631436"/>
                </a:lnTo>
                <a:lnTo>
                  <a:pt x="10972800" y="4631436"/>
                </a:lnTo>
                <a:lnTo>
                  <a:pt x="1097280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611" y="1472590"/>
            <a:ext cx="10885170" cy="46348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85" dirty="0">
                <a:latin typeface="Arial"/>
                <a:cs typeface="Arial"/>
              </a:rPr>
              <a:t>Example </a:t>
            </a:r>
            <a:r>
              <a:rPr sz="2800" spc="-165" dirty="0">
                <a:latin typeface="Arial"/>
                <a:cs typeface="Arial"/>
              </a:rPr>
              <a:t>–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Consider,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15" dirty="0">
                <a:latin typeface="Arial"/>
                <a:cs typeface="Arial"/>
              </a:rPr>
              <a:t>int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num=2147483647;</a:t>
            </a:r>
            <a:endParaRPr sz="2800">
              <a:latin typeface="Arial"/>
              <a:cs typeface="Arial"/>
            </a:endParaRPr>
          </a:p>
          <a:p>
            <a:pPr marL="355600" marR="83375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85" dirty="0">
                <a:latin typeface="Arial"/>
                <a:cs typeface="Arial"/>
              </a:rPr>
              <a:t>At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this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point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first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2147483647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converted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into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its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binary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form 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0" dirty="0">
                <a:latin typeface="Arial"/>
                <a:cs typeface="Arial"/>
              </a:rPr>
              <a:t>equal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140" dirty="0">
                <a:latin typeface="Arial"/>
                <a:cs typeface="Arial"/>
              </a:rPr>
              <a:t>1111111111111111111111111111111.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140" dirty="0">
                <a:latin typeface="Arial"/>
                <a:cs typeface="Arial"/>
              </a:rPr>
              <a:t>1111111111111111111111111111111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45" dirty="0">
                <a:latin typeface="Arial"/>
                <a:cs typeface="Arial"/>
              </a:rPr>
              <a:t>31 </a:t>
            </a:r>
            <a:r>
              <a:rPr sz="2800" spc="-35" dirty="0">
                <a:latin typeface="Arial"/>
                <a:cs typeface="Arial"/>
              </a:rPr>
              <a:t>digit </a:t>
            </a:r>
            <a:r>
              <a:rPr sz="2800" spc="-85" dirty="0">
                <a:latin typeface="Arial"/>
                <a:cs typeface="Arial"/>
              </a:rPr>
              <a:t>binary </a:t>
            </a:r>
            <a:r>
              <a:rPr sz="2800" spc="-90" dirty="0">
                <a:latin typeface="Arial"/>
                <a:cs typeface="Arial"/>
              </a:rPr>
              <a:t>number </a:t>
            </a:r>
            <a:r>
              <a:rPr sz="2800" spc="-80" dirty="0">
                <a:latin typeface="Arial"/>
                <a:cs typeface="Arial"/>
              </a:rPr>
              <a:t>which 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assigned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variable</a:t>
            </a:r>
            <a:r>
              <a:rPr sz="2800" spc="-145" dirty="0">
                <a:latin typeface="Arial"/>
                <a:cs typeface="Arial"/>
              </a:rPr>
              <a:t> num’s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right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most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31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bits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32nd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bit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will 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zero(0)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90" dirty="0">
                <a:latin typeface="Arial"/>
                <a:cs typeface="Arial"/>
              </a:rPr>
              <a:t>number </a:t>
            </a:r>
            <a:r>
              <a:rPr sz="2800" spc="-120" dirty="0">
                <a:latin typeface="Arial"/>
                <a:cs typeface="Arial"/>
              </a:rPr>
              <a:t>being </a:t>
            </a:r>
            <a:r>
              <a:rPr sz="2800" spc="-175" dirty="0">
                <a:latin typeface="Arial"/>
                <a:cs typeface="Arial"/>
              </a:rPr>
              <a:t>assigned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00" dirty="0">
                <a:latin typeface="Arial"/>
                <a:cs typeface="Arial"/>
              </a:rPr>
              <a:t>variable num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positive  </a:t>
            </a:r>
            <a:r>
              <a:rPr sz="2800" spc="-130" dirty="0">
                <a:latin typeface="Arial"/>
                <a:cs typeface="Arial"/>
              </a:rPr>
              <a:t>number.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we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try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store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any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number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greater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than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2147483647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into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an</a:t>
            </a:r>
            <a:endParaRPr sz="28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</a:pPr>
            <a:r>
              <a:rPr sz="2800" spc="55" dirty="0">
                <a:latin typeface="Arial"/>
                <a:cs typeface="Arial"/>
              </a:rPr>
              <a:t>‘int’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type </a:t>
            </a:r>
            <a:r>
              <a:rPr sz="2800" spc="-105" dirty="0">
                <a:latin typeface="Arial"/>
                <a:cs typeface="Arial"/>
              </a:rPr>
              <a:t>variable </a:t>
            </a:r>
            <a:r>
              <a:rPr sz="2800" spc="-45" dirty="0">
                <a:latin typeface="Arial"/>
                <a:cs typeface="Arial"/>
              </a:rPr>
              <a:t>then </a:t>
            </a:r>
            <a:r>
              <a:rPr sz="2800" spc="-105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40" dirty="0">
                <a:latin typeface="Arial"/>
                <a:cs typeface="Arial"/>
              </a:rPr>
              <a:t>lose </a:t>
            </a:r>
            <a:r>
              <a:rPr sz="2800" spc="-50" dirty="0">
                <a:latin typeface="Arial"/>
                <a:cs typeface="Arial"/>
              </a:rPr>
              <a:t>information.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45</a:t>
            </a:fld>
            <a:endParaRPr spc="-6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173" y="461899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Floating </a:t>
            </a:r>
            <a:r>
              <a:rPr spc="-25" dirty="0"/>
              <a:t>Point</a:t>
            </a:r>
            <a:r>
              <a:rPr spc="-60" dirty="0"/>
              <a:t> </a:t>
            </a:r>
            <a:r>
              <a:rPr spc="-20" dirty="0"/>
              <a:t>Types: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78801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latin typeface="Arial"/>
                <a:cs typeface="Arial"/>
              </a:rPr>
              <a:t>Data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type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‘float’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used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stores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real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numbers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55" dirty="0">
                <a:latin typeface="Arial"/>
                <a:cs typeface="Arial"/>
              </a:rPr>
              <a:t> 32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bits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up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60" dirty="0">
                <a:latin typeface="Arial"/>
                <a:cs typeface="Arial"/>
              </a:rPr>
              <a:t>6 </a:t>
            </a:r>
            <a:r>
              <a:rPr sz="3200" spc="-120" dirty="0">
                <a:latin typeface="Arial"/>
                <a:cs typeface="Arial"/>
              </a:rPr>
              <a:t>decimal </a:t>
            </a:r>
            <a:r>
              <a:rPr sz="3200" spc="-80" dirty="0">
                <a:latin typeface="Arial"/>
                <a:cs typeface="Arial"/>
              </a:rPr>
              <a:t>points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precision.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double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type</a:t>
            </a:r>
            <a:r>
              <a:rPr sz="3200" spc="-165" dirty="0">
                <a:latin typeface="Arial"/>
                <a:cs typeface="Arial"/>
              </a:rPr>
              <a:t> also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similar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float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stores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64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bits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more  </a:t>
            </a:r>
            <a:r>
              <a:rPr sz="3200" spc="-145" dirty="0">
                <a:latin typeface="Arial"/>
                <a:cs typeface="Arial"/>
              </a:rPr>
              <a:t>accurate </a:t>
            </a:r>
            <a:r>
              <a:rPr sz="3200" spc="-114" dirty="0">
                <a:latin typeface="Arial"/>
                <a:cs typeface="Arial"/>
              </a:rPr>
              <a:t>precision </a:t>
            </a:r>
            <a:r>
              <a:rPr sz="3200" spc="-100" dirty="0">
                <a:latin typeface="Arial"/>
                <a:cs typeface="Arial"/>
              </a:rPr>
              <a:t>up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55" dirty="0">
                <a:latin typeface="Arial"/>
                <a:cs typeface="Arial"/>
              </a:rPr>
              <a:t>14 decimals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229" dirty="0">
                <a:latin typeface="Arial"/>
                <a:cs typeface="Arial"/>
              </a:rPr>
              <a:t>Long </a:t>
            </a:r>
            <a:r>
              <a:rPr sz="3200" spc="-95" dirty="0">
                <a:latin typeface="Arial"/>
                <a:cs typeface="Arial"/>
              </a:rPr>
              <a:t>double </a:t>
            </a:r>
            <a:r>
              <a:rPr sz="3200" spc="-5" dirty="0">
                <a:latin typeface="Arial"/>
                <a:cs typeface="Arial"/>
              </a:rPr>
              <a:t>further  </a:t>
            </a:r>
            <a:r>
              <a:rPr sz="3200" spc="-145" dirty="0">
                <a:latin typeface="Arial"/>
                <a:cs typeface="Arial"/>
              </a:rPr>
              <a:t>extends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precision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160" dirty="0">
                <a:latin typeface="Arial"/>
                <a:cs typeface="Arial"/>
              </a:rPr>
              <a:t>80 </a:t>
            </a:r>
            <a:r>
              <a:rPr sz="3200" spc="-65" dirty="0">
                <a:latin typeface="Arial"/>
                <a:cs typeface="Arial"/>
              </a:rPr>
              <a:t>bits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60" dirty="0">
                <a:latin typeface="Arial"/>
                <a:cs typeface="Arial"/>
              </a:rPr>
              <a:t>19 </a:t>
            </a:r>
            <a:r>
              <a:rPr sz="3200" spc="-125" dirty="0">
                <a:latin typeface="Arial"/>
                <a:cs typeface="Arial"/>
              </a:rPr>
              <a:t>decimal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places.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7504" y="4401311"/>
            <a:ext cx="8468868" cy="1725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46</a:t>
            </a:fld>
            <a:endParaRPr spc="-6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47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6078" y="206451"/>
            <a:ext cx="17995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printf</a:t>
            </a:r>
            <a:r>
              <a:rPr spc="-85" dirty="0"/>
              <a:t> </a:t>
            </a:r>
            <a:r>
              <a:rPr spc="-5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" y="1206754"/>
            <a:ext cx="11569700" cy="53759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Arial"/>
                <a:cs typeface="Arial"/>
              </a:rPr>
              <a:t>printf() </a:t>
            </a:r>
            <a:r>
              <a:rPr sz="2700" spc="-150" dirty="0">
                <a:latin typeface="Arial"/>
                <a:cs typeface="Arial"/>
              </a:rPr>
              <a:t>stands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b="1" spc="-5" dirty="0">
                <a:latin typeface="Carlito"/>
                <a:cs typeface="Carlito"/>
              </a:rPr>
              <a:t>print </a:t>
            </a:r>
            <a:r>
              <a:rPr sz="2700" b="1" spc="-20" dirty="0">
                <a:latin typeface="Carlito"/>
                <a:cs typeface="Carlito"/>
              </a:rPr>
              <a:t>formatted</a:t>
            </a:r>
            <a:r>
              <a:rPr sz="2700" b="1" spc="-265" dirty="0">
                <a:latin typeface="Carlito"/>
                <a:cs typeface="Carlito"/>
              </a:rPr>
              <a:t> </a:t>
            </a:r>
            <a:r>
              <a:rPr sz="2700" spc="-75" dirty="0">
                <a:latin typeface="Arial"/>
                <a:cs typeface="Arial"/>
              </a:rPr>
              <a:t>string.</a:t>
            </a:r>
            <a:endParaRPr sz="2700">
              <a:latin typeface="Arial"/>
              <a:cs typeface="Arial"/>
            </a:endParaRPr>
          </a:p>
          <a:p>
            <a:pPr marL="354965" marR="5080" indent="-342900">
              <a:lnSpc>
                <a:spcPts val="292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10" dirty="0">
                <a:latin typeface="Arial"/>
                <a:cs typeface="Arial"/>
              </a:rPr>
              <a:t>printf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80" dirty="0">
                <a:latin typeface="Arial"/>
                <a:cs typeface="Arial"/>
              </a:rPr>
              <a:t>predefined </a:t>
            </a:r>
            <a:r>
              <a:rPr sz="2700" spc="-45" dirty="0">
                <a:latin typeface="Arial"/>
                <a:cs typeface="Arial"/>
              </a:rPr>
              <a:t>function </a:t>
            </a:r>
            <a:r>
              <a:rPr sz="2700" spc="-40" dirty="0">
                <a:latin typeface="Arial"/>
                <a:cs typeface="Arial"/>
              </a:rPr>
              <a:t>in </a:t>
            </a:r>
            <a:r>
              <a:rPr sz="2700" spc="-35" dirty="0">
                <a:latin typeface="Arial"/>
                <a:cs typeface="Arial"/>
              </a:rPr>
              <a:t>"stdio.h" </a:t>
            </a:r>
            <a:r>
              <a:rPr sz="2700" spc="-114" dirty="0">
                <a:latin typeface="Arial"/>
                <a:cs typeface="Arial"/>
              </a:rPr>
              <a:t>header </a:t>
            </a:r>
            <a:r>
              <a:rPr sz="2700" spc="-30" dirty="0">
                <a:latin typeface="Arial"/>
                <a:cs typeface="Arial"/>
              </a:rPr>
              <a:t>file, </a:t>
            </a:r>
            <a:r>
              <a:rPr sz="2700" spc="-114" dirty="0">
                <a:latin typeface="Arial"/>
                <a:cs typeface="Arial"/>
              </a:rPr>
              <a:t>by </a:t>
            </a:r>
            <a:r>
              <a:rPr sz="2700" spc="-140" dirty="0">
                <a:latin typeface="Arial"/>
                <a:cs typeface="Arial"/>
              </a:rPr>
              <a:t>using </a:t>
            </a:r>
            <a:r>
              <a:rPr sz="2700" spc="-55" dirty="0">
                <a:latin typeface="Arial"/>
                <a:cs typeface="Arial"/>
              </a:rPr>
              <a:t>this </a:t>
            </a:r>
            <a:r>
              <a:rPr sz="2700" spc="-50" dirty="0">
                <a:latin typeface="Arial"/>
                <a:cs typeface="Arial"/>
              </a:rPr>
              <a:t>function, </a:t>
            </a:r>
            <a:r>
              <a:rPr sz="2700" spc="-114" dirty="0">
                <a:latin typeface="Arial"/>
                <a:cs typeface="Arial"/>
              </a:rPr>
              <a:t>we  </a:t>
            </a:r>
            <a:r>
              <a:rPr sz="2700" spc="-180" dirty="0">
                <a:latin typeface="Arial"/>
                <a:cs typeface="Arial"/>
              </a:rPr>
              <a:t>can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print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data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or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user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defined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210" dirty="0">
                <a:latin typeface="Arial"/>
                <a:cs typeface="Arial"/>
              </a:rPr>
              <a:t>message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on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35" dirty="0">
                <a:latin typeface="Arial"/>
                <a:cs typeface="Arial"/>
              </a:rPr>
              <a:t>console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or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monitor.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20" dirty="0">
                <a:latin typeface="Carlito"/>
                <a:cs typeface="Carlito"/>
              </a:rPr>
              <a:t>Syntax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35" dirty="0">
                <a:latin typeface="Arial"/>
                <a:cs typeface="Arial"/>
              </a:rPr>
              <a:t>printf("user </a:t>
            </a:r>
            <a:r>
              <a:rPr sz="2700" spc="-80" dirty="0">
                <a:latin typeface="Arial"/>
                <a:cs typeface="Arial"/>
              </a:rPr>
              <a:t>defined</a:t>
            </a:r>
            <a:r>
              <a:rPr sz="2700" spc="-310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message");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20" dirty="0">
                <a:latin typeface="Carlito"/>
                <a:cs typeface="Carlito"/>
              </a:rPr>
              <a:t>Syntax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45" dirty="0">
                <a:latin typeface="Arial"/>
                <a:cs typeface="Arial"/>
              </a:rPr>
              <a:t>printf("Format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specifers",value1,value2,..);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60" dirty="0">
                <a:latin typeface="Arial"/>
                <a:cs typeface="Arial"/>
              </a:rPr>
              <a:t>Example:</a:t>
            </a:r>
            <a:endParaRPr sz="2700">
              <a:latin typeface="Arial"/>
              <a:cs typeface="Arial"/>
            </a:endParaRPr>
          </a:p>
          <a:p>
            <a:pPr marL="927100" marR="8559165">
              <a:lnSpc>
                <a:spcPct val="110000"/>
              </a:lnSpc>
            </a:pPr>
            <a:r>
              <a:rPr sz="2700" spc="20" dirty="0">
                <a:latin typeface="Arial"/>
                <a:cs typeface="Arial"/>
              </a:rPr>
              <a:t>int </a:t>
            </a:r>
            <a:r>
              <a:rPr sz="2700" spc="-150" dirty="0">
                <a:latin typeface="Arial"/>
                <a:cs typeface="Arial"/>
              </a:rPr>
              <a:t>a=10;  </a:t>
            </a:r>
            <a:r>
              <a:rPr sz="2700" spc="-40" dirty="0">
                <a:latin typeface="Arial"/>
                <a:cs typeface="Arial"/>
              </a:rPr>
              <a:t>printf(“%d”,</a:t>
            </a:r>
            <a:r>
              <a:rPr sz="2700" spc="-23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a);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2122805" algn="l"/>
              </a:tabLst>
            </a:pPr>
            <a:r>
              <a:rPr sz="2700" b="1" spc="-10" dirty="0">
                <a:latin typeface="Carlito"/>
                <a:cs typeface="Carlito"/>
              </a:rPr>
              <a:t>Note-</a:t>
            </a:r>
            <a:r>
              <a:rPr sz="2700" b="1" dirty="0">
                <a:latin typeface="Carlito"/>
                <a:cs typeface="Carlito"/>
              </a:rPr>
              <a:t> </a:t>
            </a:r>
            <a:r>
              <a:rPr sz="2700" b="1" spc="-5" dirty="0">
                <a:latin typeface="Carlito"/>
                <a:cs typeface="Carlito"/>
              </a:rPr>
              <a:t>%%	Outputs </a:t>
            </a:r>
            <a:r>
              <a:rPr sz="2700" b="1" dirty="0">
                <a:latin typeface="Carlito"/>
                <a:cs typeface="Carlito"/>
              </a:rPr>
              <a:t>a </a:t>
            </a:r>
            <a:r>
              <a:rPr sz="2700" b="1" spc="-10" dirty="0">
                <a:latin typeface="Carlito"/>
                <a:cs typeface="Carlito"/>
              </a:rPr>
              <a:t>percent</a:t>
            </a:r>
            <a:r>
              <a:rPr sz="2700" b="1" spc="10" dirty="0">
                <a:latin typeface="Carlito"/>
                <a:cs typeface="Carlito"/>
              </a:rPr>
              <a:t> </a:t>
            </a:r>
            <a:r>
              <a:rPr sz="2700" b="1" dirty="0">
                <a:latin typeface="Carlito"/>
                <a:cs typeface="Carlito"/>
              </a:rPr>
              <a:t>sign.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294513"/>
            <a:ext cx="7499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Mixing </a:t>
            </a:r>
            <a:r>
              <a:rPr sz="3600" spc="-20" dirty="0"/>
              <a:t>Literal </a:t>
            </a:r>
            <a:r>
              <a:rPr sz="3600" spc="-95" dirty="0"/>
              <a:t>Text </a:t>
            </a:r>
            <a:r>
              <a:rPr sz="3600" spc="-5" dirty="0"/>
              <a:t>and </a:t>
            </a:r>
            <a:r>
              <a:rPr sz="3600" spc="-25" dirty="0"/>
              <a:t>Variables</a:t>
            </a:r>
            <a:r>
              <a:rPr sz="3600" spc="80" dirty="0"/>
              <a:t> </a:t>
            </a:r>
            <a:r>
              <a:rPr sz="3600" spc="-35" dirty="0"/>
              <a:t>Values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315339"/>
            <a:ext cx="11586210" cy="530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29" dirty="0">
                <a:latin typeface="Arial"/>
                <a:cs typeface="Arial"/>
              </a:rPr>
              <a:t>We </a:t>
            </a:r>
            <a:r>
              <a:rPr sz="3000" spc="-75" dirty="0">
                <a:latin typeface="Arial"/>
                <a:cs typeface="Arial"/>
              </a:rPr>
              <a:t>now </a:t>
            </a:r>
            <a:r>
              <a:rPr sz="3000" spc="-90" dirty="0">
                <a:latin typeface="Arial"/>
                <a:cs typeface="Arial"/>
              </a:rPr>
              <a:t>know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114" dirty="0">
                <a:latin typeface="Arial"/>
                <a:cs typeface="Arial"/>
              </a:rPr>
              <a:t>we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0" dirty="0">
                <a:latin typeface="Arial"/>
                <a:cs typeface="Arial"/>
              </a:rPr>
              <a:t>output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80" dirty="0">
                <a:latin typeface="Arial"/>
                <a:cs typeface="Arial"/>
              </a:rPr>
              <a:t>string</a:t>
            </a:r>
            <a:r>
              <a:rPr sz="3000" spc="-52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literal:</a:t>
            </a:r>
            <a:endParaRPr sz="3000">
              <a:latin typeface="Arial"/>
              <a:cs typeface="Arial"/>
            </a:endParaRPr>
          </a:p>
          <a:p>
            <a:pPr marL="591820">
              <a:lnSpc>
                <a:spcPct val="100000"/>
              </a:lnSpc>
              <a:spcBef>
                <a:spcPts val="5"/>
              </a:spcBef>
              <a:tabLst>
                <a:tab pos="4203700" algn="l"/>
              </a:tabLst>
            </a:pPr>
            <a:r>
              <a:rPr sz="1900" spc="-5" dirty="0">
                <a:latin typeface="Courier New"/>
                <a:cs typeface="Courier New"/>
              </a:rPr>
              <a:t>printf("This </a:t>
            </a:r>
            <a:r>
              <a:rPr sz="1900" spc="-10" dirty="0">
                <a:latin typeface="Courier New"/>
                <a:cs typeface="Courier New"/>
              </a:rPr>
              <a:t>will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be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the	output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\n");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229" dirty="0">
                <a:latin typeface="Arial"/>
                <a:cs typeface="Arial"/>
              </a:rPr>
              <a:t>We </a:t>
            </a:r>
            <a:r>
              <a:rPr sz="3000" spc="-160" dirty="0">
                <a:latin typeface="Arial"/>
                <a:cs typeface="Arial"/>
              </a:rPr>
              <a:t>also </a:t>
            </a:r>
            <a:r>
              <a:rPr sz="3000" spc="-90" dirty="0">
                <a:latin typeface="Arial"/>
                <a:cs typeface="Arial"/>
              </a:rPr>
              <a:t>know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spc="-114" dirty="0">
                <a:latin typeface="Arial"/>
                <a:cs typeface="Arial"/>
              </a:rPr>
              <a:t>we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0" dirty="0">
                <a:latin typeface="Arial"/>
                <a:cs typeface="Arial"/>
              </a:rPr>
              <a:t>output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35" dirty="0">
                <a:latin typeface="Arial"/>
                <a:cs typeface="Arial"/>
              </a:rPr>
              <a:t>value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590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00" dirty="0">
                <a:latin typeface="Arial"/>
                <a:cs typeface="Arial"/>
              </a:rPr>
              <a:t>variable:</a:t>
            </a:r>
            <a:endParaRPr sz="3000">
              <a:latin typeface="Arial"/>
              <a:cs typeface="Arial"/>
            </a:endParaRPr>
          </a:p>
          <a:p>
            <a:pPr marL="591820">
              <a:lnSpc>
                <a:spcPct val="100000"/>
              </a:lnSpc>
              <a:spcBef>
                <a:spcPts val="10"/>
              </a:spcBef>
            </a:pPr>
            <a:r>
              <a:rPr sz="1900" spc="-10" dirty="0">
                <a:latin typeface="Courier New"/>
                <a:cs typeface="Courier New"/>
              </a:rPr>
              <a:t>printf("%d",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distance);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229" dirty="0">
                <a:latin typeface="Arial"/>
                <a:cs typeface="Arial"/>
              </a:rPr>
              <a:t>We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0" dirty="0">
                <a:latin typeface="Arial"/>
                <a:cs typeface="Arial"/>
              </a:rPr>
              <a:t>output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70" dirty="0">
                <a:latin typeface="Arial"/>
                <a:cs typeface="Arial"/>
              </a:rPr>
              <a:t>values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35" dirty="0">
                <a:latin typeface="Arial"/>
                <a:cs typeface="Arial"/>
              </a:rPr>
              <a:t>multiple </a:t>
            </a:r>
            <a:r>
              <a:rPr sz="3000" spc="-135" dirty="0">
                <a:latin typeface="Arial"/>
                <a:cs typeface="Arial"/>
              </a:rPr>
              <a:t>variables </a:t>
            </a:r>
            <a:r>
              <a:rPr sz="3000" spc="-40" dirty="0">
                <a:latin typeface="Arial"/>
                <a:cs typeface="Arial"/>
              </a:rPr>
              <a:t>in</a:t>
            </a:r>
            <a:r>
              <a:rPr sz="3000" spc="-560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40" dirty="0">
                <a:latin typeface="Arial"/>
                <a:cs typeface="Arial"/>
              </a:rPr>
              <a:t>single </a:t>
            </a:r>
            <a:r>
              <a:rPr sz="3000" spc="-15" dirty="0">
                <a:latin typeface="Arial"/>
                <a:cs typeface="Arial"/>
              </a:rPr>
              <a:t>printf():</a:t>
            </a:r>
            <a:endParaRPr sz="300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10"/>
              </a:spcBef>
            </a:pPr>
            <a:r>
              <a:rPr sz="1900" spc="-5" dirty="0">
                <a:latin typeface="Courier New"/>
                <a:cs typeface="Courier New"/>
              </a:rPr>
              <a:t>printf("%d %f", </a:t>
            </a:r>
            <a:r>
              <a:rPr sz="1900" spc="-10" dirty="0">
                <a:latin typeface="Courier New"/>
                <a:cs typeface="Courier New"/>
              </a:rPr>
              <a:t>distance,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time);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50" dirty="0">
                <a:latin typeface="Arial"/>
                <a:cs typeface="Arial"/>
              </a:rPr>
              <a:t>Not </a:t>
            </a:r>
            <a:r>
              <a:rPr sz="3000" spc="-120" dirty="0">
                <a:latin typeface="Arial"/>
                <a:cs typeface="Arial"/>
              </a:rPr>
              <a:t>surprisingly, </a:t>
            </a:r>
            <a:r>
              <a:rPr sz="3000" spc="-114" dirty="0">
                <a:latin typeface="Arial"/>
                <a:cs typeface="Arial"/>
              </a:rPr>
              <a:t>we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mix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 </a:t>
            </a:r>
            <a:r>
              <a:rPr sz="30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match</a:t>
            </a:r>
            <a:r>
              <a:rPr sz="3000" b="1" spc="-20" dirty="0">
                <a:latin typeface="Carlito"/>
                <a:cs typeface="Carlito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two:</a:t>
            </a:r>
            <a:endParaRPr sz="3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500"/>
              </a:spcBef>
              <a:tabLst>
                <a:tab pos="4312285" algn="l"/>
              </a:tabLst>
            </a:pPr>
            <a:r>
              <a:rPr sz="1900" spc="-5" dirty="0">
                <a:latin typeface="Courier New"/>
                <a:cs typeface="Courier New"/>
              </a:rPr>
              <a:t>printf(“You </a:t>
            </a:r>
            <a:r>
              <a:rPr sz="1900" spc="-10" dirty="0">
                <a:latin typeface="Courier New"/>
                <a:cs typeface="Courier New"/>
              </a:rPr>
              <a:t>are</a:t>
            </a:r>
            <a:r>
              <a:rPr sz="1900" spc="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%d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miles	</a:t>
            </a:r>
            <a:r>
              <a:rPr sz="1900" spc="-5" dirty="0">
                <a:latin typeface="Courier New"/>
                <a:cs typeface="Courier New"/>
              </a:rPr>
              <a:t>away\n",</a:t>
            </a:r>
            <a:r>
              <a:rPr sz="1900" spc="-10" dirty="0">
                <a:latin typeface="Courier New"/>
                <a:cs typeface="Courier New"/>
              </a:rPr>
              <a:t> distance);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ourier New"/>
              <a:cs typeface="Courier New"/>
            </a:endParaRPr>
          </a:p>
          <a:p>
            <a:pPr marL="355600" marR="71755" indent="-342900">
              <a:lnSpc>
                <a:spcPct val="80000"/>
              </a:lnSpc>
              <a:buChar char="•"/>
              <a:tabLst>
                <a:tab pos="354965" algn="l"/>
                <a:tab pos="355600" algn="l"/>
                <a:tab pos="1065530" algn="l"/>
                <a:tab pos="1800225" algn="l"/>
                <a:tab pos="2740660" algn="l"/>
                <a:tab pos="3493770" algn="l"/>
                <a:tab pos="4272280" algn="l"/>
                <a:tab pos="5434330" algn="l"/>
                <a:tab pos="6465570" algn="l"/>
                <a:tab pos="8303895" algn="l"/>
                <a:tab pos="9017635" algn="l"/>
                <a:tab pos="10186670" algn="l"/>
                <a:tab pos="10698480" algn="l"/>
              </a:tabLst>
            </a:pPr>
            <a:r>
              <a:rPr sz="3000" spc="-330" dirty="0">
                <a:latin typeface="Arial"/>
                <a:cs typeface="Arial"/>
              </a:rPr>
              <a:t>W</a:t>
            </a:r>
            <a:r>
              <a:rPr sz="3000" spc="-13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60" dirty="0">
                <a:latin typeface="Arial"/>
                <a:cs typeface="Arial"/>
              </a:rPr>
              <a:t>c</a:t>
            </a:r>
            <a:r>
              <a:rPr sz="3000" spc="-165" dirty="0">
                <a:latin typeface="Arial"/>
                <a:cs typeface="Arial"/>
              </a:rPr>
              <a:t>an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00" dirty="0">
                <a:latin typeface="Arial"/>
                <a:cs typeface="Arial"/>
              </a:rPr>
              <a:t>e</a:t>
            </a:r>
            <a:r>
              <a:rPr sz="3000" spc="-170" dirty="0">
                <a:latin typeface="Arial"/>
                <a:cs typeface="Arial"/>
              </a:rPr>
              <a:t>v</a:t>
            </a:r>
            <a:r>
              <a:rPr sz="3000" spc="-135" dirty="0">
                <a:latin typeface="Arial"/>
                <a:cs typeface="Arial"/>
              </a:rPr>
              <a:t>en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95" dirty="0">
                <a:latin typeface="Arial"/>
                <a:cs typeface="Arial"/>
              </a:rPr>
              <a:t>mix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04" dirty="0">
                <a:latin typeface="Arial"/>
                <a:cs typeface="Arial"/>
              </a:rPr>
              <a:t>m</a:t>
            </a:r>
            <a:r>
              <a:rPr sz="3000" spc="-180" dirty="0">
                <a:latin typeface="Arial"/>
                <a:cs typeface="Arial"/>
              </a:rPr>
              <a:t>a</a:t>
            </a:r>
            <a:r>
              <a:rPr sz="3000" spc="125" dirty="0">
                <a:latin typeface="Arial"/>
                <a:cs typeface="Arial"/>
              </a:rPr>
              <a:t>t</a:t>
            </a:r>
            <a:r>
              <a:rPr sz="3000" spc="-165" dirty="0">
                <a:latin typeface="Arial"/>
                <a:cs typeface="Arial"/>
              </a:rPr>
              <a:t>ch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5" dirty="0">
                <a:latin typeface="Arial"/>
                <a:cs typeface="Arial"/>
              </a:rPr>
              <a:t>whil</a:t>
            </a:r>
            <a:r>
              <a:rPr sz="3000" spc="-18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0" dirty="0">
                <a:latin typeface="Arial"/>
                <a:cs typeface="Arial"/>
              </a:rPr>
              <a:t>outpu</a:t>
            </a:r>
            <a:r>
              <a:rPr sz="3000" spc="-55" dirty="0">
                <a:latin typeface="Arial"/>
                <a:cs typeface="Arial"/>
              </a:rPr>
              <a:t>t</a:t>
            </a:r>
            <a:r>
              <a:rPr sz="3000" spc="105" dirty="0">
                <a:latin typeface="Arial"/>
                <a:cs typeface="Arial"/>
              </a:rPr>
              <a:t>t</a:t>
            </a:r>
            <a:r>
              <a:rPr sz="3000" spc="70" dirty="0">
                <a:latin typeface="Arial"/>
                <a:cs typeface="Arial"/>
              </a:rPr>
              <a:t>i</a:t>
            </a:r>
            <a:r>
              <a:rPr sz="3000" spc="-180" dirty="0">
                <a:latin typeface="Arial"/>
                <a:cs typeface="Arial"/>
              </a:rPr>
              <a:t>n</a:t>
            </a:r>
            <a:r>
              <a:rPr sz="3000" spc="-175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04" dirty="0">
                <a:latin typeface="Arial"/>
                <a:cs typeface="Arial"/>
              </a:rPr>
              <a:t>v</a:t>
            </a:r>
            <a:r>
              <a:rPr sz="3000" spc="-114" dirty="0">
                <a:latin typeface="Arial"/>
                <a:cs typeface="Arial"/>
              </a:rPr>
              <a:t>alu</a:t>
            </a:r>
            <a:r>
              <a:rPr sz="3000" spc="-160" dirty="0">
                <a:latin typeface="Arial"/>
                <a:cs typeface="Arial"/>
              </a:rPr>
              <a:t>e</a:t>
            </a:r>
            <a:r>
              <a:rPr sz="3000" spc="-330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dirty="0">
                <a:latin typeface="Arial"/>
                <a:cs typeface="Arial"/>
              </a:rPr>
              <a:t>	multi  </a:t>
            </a:r>
            <a:r>
              <a:rPr sz="3000" spc="-130" dirty="0">
                <a:latin typeface="Arial"/>
                <a:cs typeface="Arial"/>
              </a:rPr>
              <a:t>variables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25" dirty="0">
                <a:latin typeface="Arial"/>
                <a:cs typeface="Arial"/>
              </a:rPr>
              <a:t>various </a:t>
            </a:r>
            <a:r>
              <a:rPr sz="3000" spc="-114" dirty="0">
                <a:latin typeface="Arial"/>
                <a:cs typeface="Arial"/>
              </a:rPr>
              <a:t>data</a:t>
            </a:r>
            <a:r>
              <a:rPr sz="3000" spc="-38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types:</a:t>
            </a:r>
            <a:endParaRPr sz="3000">
              <a:latin typeface="Arial"/>
              <a:cs typeface="Arial"/>
            </a:endParaRPr>
          </a:p>
          <a:p>
            <a:pPr marL="591820">
              <a:lnSpc>
                <a:spcPct val="100000"/>
              </a:lnSpc>
              <a:spcBef>
                <a:spcPts val="10"/>
              </a:spcBef>
            </a:pPr>
            <a:r>
              <a:rPr sz="1900" spc="-10" dirty="0">
                <a:latin typeface="Courier New"/>
                <a:cs typeface="Courier New"/>
              </a:rPr>
              <a:t>printf("The %d </a:t>
            </a:r>
            <a:r>
              <a:rPr sz="1900" spc="-5" dirty="0">
                <a:latin typeface="Courier New"/>
                <a:cs typeface="Courier New"/>
              </a:rPr>
              <a:t>distance </a:t>
            </a:r>
            <a:r>
              <a:rPr sz="1900" spc="-10" dirty="0">
                <a:latin typeface="Courier New"/>
                <a:cs typeface="Courier New"/>
              </a:rPr>
              <a:t>remaining. It </a:t>
            </a:r>
            <a:r>
              <a:rPr sz="1900" spc="-5" dirty="0">
                <a:latin typeface="Courier New"/>
                <a:cs typeface="Courier New"/>
              </a:rPr>
              <a:t>will </a:t>
            </a:r>
            <a:r>
              <a:rPr sz="1900" spc="-10" dirty="0">
                <a:latin typeface="Courier New"/>
                <a:cs typeface="Courier New"/>
              </a:rPr>
              <a:t>take </a:t>
            </a:r>
            <a:r>
              <a:rPr sz="1900" dirty="0">
                <a:latin typeface="Courier New"/>
                <a:cs typeface="Courier New"/>
              </a:rPr>
              <a:t>%f </a:t>
            </a:r>
            <a:r>
              <a:rPr sz="1900" spc="-10" dirty="0">
                <a:latin typeface="Courier New"/>
                <a:cs typeface="Courier New"/>
              </a:rPr>
              <a:t>time\n“, distance,</a:t>
            </a:r>
            <a:r>
              <a:rPr sz="1900" spc="16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time);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329" y="206451"/>
            <a:ext cx="1577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-25" dirty="0"/>
              <a:t>c</a:t>
            </a:r>
            <a:r>
              <a:rPr dirty="0"/>
              <a:t>a</a:t>
            </a:r>
            <a:r>
              <a:rPr spc="-30" dirty="0"/>
              <a:t>n</a:t>
            </a:r>
            <a:r>
              <a:rPr spc="-5" dirty="0"/>
              <a:t>f()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264" y="962025"/>
            <a:ext cx="11572240" cy="554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35" dirty="0">
                <a:latin typeface="Arial"/>
                <a:cs typeface="Arial"/>
              </a:rPr>
              <a:t>scanf() </a:t>
            </a:r>
            <a:r>
              <a:rPr sz="2700" spc="-150" dirty="0">
                <a:latin typeface="Arial"/>
                <a:cs typeface="Arial"/>
              </a:rPr>
              <a:t>stands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b="1" spc="-5" dirty="0">
                <a:latin typeface="Carlito"/>
                <a:cs typeface="Carlito"/>
              </a:rPr>
              <a:t>scan </a:t>
            </a:r>
            <a:r>
              <a:rPr sz="2700" b="1" spc="-20" dirty="0">
                <a:latin typeface="Carlito"/>
                <a:cs typeface="Carlito"/>
              </a:rPr>
              <a:t>formatted</a:t>
            </a:r>
            <a:r>
              <a:rPr sz="2700" b="1" spc="-165" dirty="0">
                <a:latin typeface="Carlito"/>
                <a:cs typeface="Carlito"/>
              </a:rPr>
              <a:t> </a:t>
            </a:r>
            <a:r>
              <a:rPr sz="2700" spc="-75" dirty="0">
                <a:latin typeface="Arial"/>
                <a:cs typeface="Arial"/>
              </a:rPr>
              <a:t>string.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135" dirty="0">
                <a:latin typeface="Arial"/>
                <a:cs typeface="Arial"/>
              </a:rPr>
              <a:t>scanf()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80" dirty="0">
                <a:latin typeface="Arial"/>
                <a:cs typeface="Arial"/>
              </a:rPr>
              <a:t>predefined </a:t>
            </a:r>
            <a:r>
              <a:rPr sz="2700" spc="-45" dirty="0">
                <a:latin typeface="Arial"/>
                <a:cs typeface="Arial"/>
              </a:rPr>
              <a:t>function </a:t>
            </a:r>
            <a:r>
              <a:rPr sz="2700" spc="-35" dirty="0">
                <a:latin typeface="Arial"/>
                <a:cs typeface="Arial"/>
              </a:rPr>
              <a:t>in "stdio.h" </a:t>
            </a:r>
            <a:r>
              <a:rPr sz="2700" spc="-114" dirty="0">
                <a:latin typeface="Arial"/>
                <a:cs typeface="Arial"/>
              </a:rPr>
              <a:t>header</a:t>
            </a:r>
            <a:r>
              <a:rPr sz="2700" spc="-53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file.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40" dirty="0">
                <a:latin typeface="Arial"/>
                <a:cs typeface="Arial"/>
              </a:rPr>
              <a:t>It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is </a:t>
            </a:r>
            <a:r>
              <a:rPr sz="2700" spc="-160" dirty="0">
                <a:latin typeface="Arial"/>
                <a:cs typeface="Arial"/>
              </a:rPr>
              <a:t>used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to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read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input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value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from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keyword.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20" dirty="0">
                <a:latin typeface="Carlito"/>
                <a:cs typeface="Carlito"/>
              </a:rPr>
              <a:t>Syntax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75" dirty="0">
                <a:latin typeface="Arial"/>
                <a:cs typeface="Arial"/>
              </a:rPr>
              <a:t>scanf("format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specifiers",&amp;value1,&amp;value2,.....);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210" dirty="0">
                <a:latin typeface="Arial"/>
                <a:cs typeface="Arial"/>
              </a:rPr>
              <a:t>E.g.</a:t>
            </a:r>
            <a:endParaRPr sz="2700">
              <a:latin typeface="Arial"/>
              <a:cs typeface="Arial"/>
            </a:endParaRPr>
          </a:p>
          <a:p>
            <a:pPr marL="405765" marR="8682990">
              <a:lnSpc>
                <a:spcPct val="100000"/>
              </a:lnSpc>
            </a:pPr>
            <a:r>
              <a:rPr sz="2700" spc="20" dirty="0">
                <a:latin typeface="Arial"/>
                <a:cs typeface="Arial"/>
              </a:rPr>
              <a:t>int </a:t>
            </a:r>
            <a:r>
              <a:rPr sz="2700" spc="-90" dirty="0">
                <a:latin typeface="Arial"/>
                <a:cs typeface="Arial"/>
              </a:rPr>
              <a:t>var;  </a:t>
            </a:r>
            <a:r>
              <a:rPr sz="2700" spc="-260" dirty="0">
                <a:latin typeface="Arial"/>
                <a:cs typeface="Arial"/>
              </a:rPr>
              <a:t>s</a:t>
            </a:r>
            <a:r>
              <a:rPr sz="2700" spc="-285" dirty="0">
                <a:latin typeface="Arial"/>
                <a:cs typeface="Arial"/>
              </a:rPr>
              <a:t>c</a:t>
            </a:r>
            <a:r>
              <a:rPr sz="2700" spc="-150" dirty="0">
                <a:latin typeface="Arial"/>
                <a:cs typeface="Arial"/>
              </a:rPr>
              <a:t>a</a:t>
            </a:r>
            <a:r>
              <a:rPr sz="2700" spc="-165" dirty="0">
                <a:latin typeface="Arial"/>
                <a:cs typeface="Arial"/>
              </a:rPr>
              <a:t>n</a:t>
            </a:r>
            <a:r>
              <a:rPr sz="2700" spc="75" dirty="0">
                <a:latin typeface="Arial"/>
                <a:cs typeface="Arial"/>
              </a:rPr>
              <a:t>f</a:t>
            </a:r>
            <a:r>
              <a:rPr sz="2700" spc="15" dirty="0">
                <a:latin typeface="Arial"/>
                <a:cs typeface="Arial"/>
              </a:rPr>
              <a:t>("</a:t>
            </a:r>
            <a:r>
              <a:rPr sz="2700" spc="-475" dirty="0">
                <a:latin typeface="Arial"/>
                <a:cs typeface="Arial"/>
              </a:rPr>
              <a:t>%</a:t>
            </a:r>
            <a:r>
              <a:rPr sz="2700" spc="-5" dirty="0">
                <a:latin typeface="Arial"/>
                <a:cs typeface="Arial"/>
              </a:rPr>
              <a:t>d",</a:t>
            </a:r>
            <a:r>
              <a:rPr sz="2700" spc="-10" dirty="0">
                <a:latin typeface="Arial"/>
                <a:cs typeface="Arial"/>
              </a:rPr>
              <a:t>&amp;</a:t>
            </a:r>
            <a:r>
              <a:rPr sz="2700" spc="-170" dirty="0">
                <a:latin typeface="Arial"/>
                <a:cs typeface="Arial"/>
              </a:rPr>
              <a:t>v</a:t>
            </a:r>
            <a:r>
              <a:rPr sz="2700" spc="-105" dirty="0">
                <a:latin typeface="Arial"/>
                <a:cs typeface="Arial"/>
              </a:rPr>
              <a:t>a</a:t>
            </a:r>
            <a:r>
              <a:rPr sz="2700" spc="-70" dirty="0">
                <a:latin typeface="Arial"/>
                <a:cs typeface="Arial"/>
              </a:rPr>
              <a:t>r</a:t>
            </a:r>
            <a:r>
              <a:rPr sz="2700" spc="-90" dirty="0">
                <a:latin typeface="Arial"/>
                <a:cs typeface="Arial"/>
              </a:rPr>
              <a:t>)</a:t>
            </a:r>
            <a:r>
              <a:rPr sz="2700" spc="-30" dirty="0">
                <a:latin typeface="Arial"/>
                <a:cs typeface="Arial"/>
              </a:rPr>
              <a:t>;</a:t>
            </a:r>
            <a:endParaRPr sz="2700">
              <a:latin typeface="Arial"/>
              <a:cs typeface="Arial"/>
            </a:endParaRPr>
          </a:p>
          <a:p>
            <a:pPr marL="358140" marR="5080" indent="-346075">
              <a:lnSpc>
                <a:spcPts val="2590"/>
              </a:lnSpc>
              <a:spcBef>
                <a:spcPts val="625"/>
              </a:spcBef>
              <a:buChar char="•"/>
              <a:tabLst>
                <a:tab pos="358140" algn="l"/>
                <a:tab pos="358775" algn="l"/>
              </a:tabLst>
            </a:pPr>
            <a:r>
              <a:rPr sz="2700" spc="-195" dirty="0">
                <a:latin typeface="Arial"/>
                <a:cs typeface="Arial"/>
              </a:rPr>
              <a:t>The </a:t>
            </a:r>
            <a:r>
              <a:rPr sz="2700" spc="-125" dirty="0">
                <a:latin typeface="Arial"/>
                <a:cs typeface="Arial"/>
              </a:rPr>
              <a:t>address-of </a:t>
            </a:r>
            <a:r>
              <a:rPr sz="2700" spc="-70" dirty="0">
                <a:latin typeface="Arial"/>
                <a:cs typeface="Arial"/>
              </a:rPr>
              <a:t>operator </a:t>
            </a:r>
            <a:r>
              <a:rPr sz="2700" spc="-50" dirty="0">
                <a:latin typeface="Arial"/>
                <a:cs typeface="Arial"/>
              </a:rPr>
              <a:t>(&amp;) </a:t>
            </a:r>
            <a:r>
              <a:rPr sz="2700" spc="-114" dirty="0">
                <a:latin typeface="Arial"/>
                <a:cs typeface="Arial"/>
              </a:rPr>
              <a:t>preceding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95" dirty="0">
                <a:latin typeface="Arial"/>
                <a:cs typeface="Arial"/>
              </a:rPr>
              <a:t>variable </a:t>
            </a:r>
            <a:r>
              <a:rPr sz="2700" spc="-70" dirty="0">
                <a:latin typeface="Arial"/>
                <a:cs typeface="Arial"/>
              </a:rPr>
              <a:t>i.e. </a:t>
            </a:r>
            <a:r>
              <a:rPr sz="2700" spc="-80" dirty="0">
                <a:latin typeface="Arial"/>
                <a:cs typeface="Arial"/>
              </a:rPr>
              <a:t>&amp;var </a:t>
            </a:r>
            <a:r>
              <a:rPr sz="2700" spc="-105" dirty="0">
                <a:latin typeface="Arial"/>
                <a:cs typeface="Arial"/>
              </a:rPr>
              <a:t>indicates </a:t>
            </a:r>
            <a:r>
              <a:rPr sz="2700" spc="-35" dirty="0">
                <a:latin typeface="Arial"/>
                <a:cs typeface="Arial"/>
              </a:rPr>
              <a:t>the </a:t>
            </a:r>
            <a:r>
              <a:rPr sz="2700" spc="-85" dirty="0">
                <a:latin typeface="Arial"/>
                <a:cs typeface="Arial"/>
              </a:rPr>
              <a:t>memory  </a:t>
            </a:r>
            <a:r>
              <a:rPr sz="2700" spc="-65" dirty="0">
                <a:latin typeface="Arial"/>
                <a:cs typeface="Arial"/>
              </a:rPr>
              <a:t>location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95" dirty="0">
                <a:latin typeface="Arial"/>
                <a:cs typeface="Arial"/>
              </a:rPr>
              <a:t>variable</a:t>
            </a:r>
            <a:r>
              <a:rPr sz="2700" spc="-390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'var'.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300">
              <a:latin typeface="Arial"/>
              <a:cs typeface="Arial"/>
            </a:endParaRPr>
          </a:p>
          <a:p>
            <a:pPr marL="354965" marR="5080" indent="-342900">
              <a:lnSpc>
                <a:spcPts val="2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Carlito"/>
                <a:cs typeface="Carlito"/>
              </a:rPr>
              <a:t>Note- </a:t>
            </a:r>
            <a:r>
              <a:rPr sz="2400" i="1" spc="-15" dirty="0">
                <a:latin typeface="Carlito"/>
                <a:cs typeface="Carlito"/>
              </a:rPr>
              <a:t>For </a:t>
            </a:r>
            <a:r>
              <a:rPr sz="2400" i="1" spc="-5" dirty="0">
                <a:latin typeface="Carlito"/>
                <a:cs typeface="Carlito"/>
              </a:rPr>
              <a:t>using </a:t>
            </a:r>
            <a:r>
              <a:rPr sz="2400" i="1" dirty="0">
                <a:latin typeface="Carlito"/>
                <a:cs typeface="Carlito"/>
              </a:rPr>
              <a:t>I/O </a:t>
            </a:r>
            <a:r>
              <a:rPr sz="2400" i="1" spc="-15" dirty="0">
                <a:latin typeface="Carlito"/>
                <a:cs typeface="Carlito"/>
              </a:rPr>
              <a:t>functionality, </a:t>
            </a:r>
            <a:r>
              <a:rPr sz="2400" i="1" spc="-5" dirty="0">
                <a:latin typeface="Carlito"/>
                <a:cs typeface="Carlito"/>
              </a:rPr>
              <a:t>programmers </a:t>
            </a:r>
            <a:r>
              <a:rPr sz="2400" i="1" spc="-10" dirty="0">
                <a:latin typeface="Carlito"/>
                <a:cs typeface="Carlito"/>
              </a:rPr>
              <a:t>must </a:t>
            </a:r>
            <a:r>
              <a:rPr sz="2400" i="1" dirty="0">
                <a:latin typeface="Carlito"/>
                <a:cs typeface="Carlito"/>
              </a:rPr>
              <a:t>include </a:t>
            </a:r>
            <a:r>
              <a:rPr sz="2400" i="1" spc="-15" dirty="0">
                <a:latin typeface="Carlito"/>
                <a:cs typeface="Carlito"/>
              </a:rPr>
              <a:t>stdio </a:t>
            </a:r>
            <a:r>
              <a:rPr sz="2400" i="1" spc="-5" dirty="0">
                <a:latin typeface="Carlito"/>
                <a:cs typeface="Carlito"/>
              </a:rPr>
              <a:t>header-file within </a:t>
            </a:r>
            <a:r>
              <a:rPr sz="2400" i="1" dirty="0">
                <a:latin typeface="Carlito"/>
                <a:cs typeface="Carlito"/>
              </a:rPr>
              <a:t>the  program.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461899"/>
            <a:ext cx="8710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Early Development </a:t>
            </a:r>
            <a:r>
              <a:rPr dirty="0"/>
              <a:t>of C</a:t>
            </a:r>
            <a:r>
              <a:rPr spc="-30" dirty="0"/>
              <a:t> </a:t>
            </a:r>
            <a:r>
              <a:rPr spc="-1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70990"/>
            <a:ext cx="10714355" cy="43884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9525" indent="-342900">
              <a:lnSpc>
                <a:spcPct val="9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04" dirty="0">
                <a:latin typeface="Arial"/>
                <a:cs typeface="Arial"/>
              </a:rPr>
              <a:t>Since </a:t>
            </a:r>
            <a:r>
              <a:rPr sz="2700" spc="-50" dirty="0">
                <a:latin typeface="Arial"/>
                <a:cs typeface="Arial"/>
              </a:rPr>
              <a:t>then </a:t>
            </a:r>
            <a:r>
              <a:rPr sz="2700" spc="-515" dirty="0">
                <a:latin typeface="Arial"/>
                <a:cs typeface="Arial"/>
              </a:rPr>
              <a:t>C </a:t>
            </a:r>
            <a:r>
              <a:rPr lang="en-IN" sz="2700" spc="-515" dirty="0">
                <a:latin typeface="Arial"/>
                <a:cs typeface="Arial"/>
              </a:rPr>
              <a:t> </a:t>
            </a:r>
            <a:r>
              <a:rPr sz="2700" spc="-204" dirty="0">
                <a:latin typeface="Arial"/>
                <a:cs typeface="Arial"/>
              </a:rPr>
              <a:t>Language </a:t>
            </a:r>
            <a:r>
              <a:rPr sz="2700" spc="-160" dirty="0">
                <a:latin typeface="Arial"/>
                <a:cs typeface="Arial"/>
              </a:rPr>
              <a:t>became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85" dirty="0">
                <a:latin typeface="Arial"/>
                <a:cs typeface="Arial"/>
              </a:rPr>
              <a:t>most </a:t>
            </a:r>
            <a:r>
              <a:rPr sz="2700" spc="-60" dirty="0">
                <a:latin typeface="Arial"/>
                <a:cs typeface="Arial"/>
              </a:rPr>
              <a:t>widely </a:t>
            </a:r>
            <a:r>
              <a:rPr sz="2700" spc="-160" dirty="0">
                <a:latin typeface="Arial"/>
                <a:cs typeface="Arial"/>
              </a:rPr>
              <a:t>used </a:t>
            </a:r>
            <a:r>
              <a:rPr sz="2700" spc="-105" dirty="0">
                <a:latin typeface="Arial"/>
                <a:cs typeface="Arial"/>
              </a:rPr>
              <a:t>programming  </a:t>
            </a:r>
            <a:r>
              <a:rPr sz="2700" spc="-170" dirty="0">
                <a:latin typeface="Arial"/>
                <a:cs typeface="Arial"/>
              </a:rPr>
              <a:t>languages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55" dirty="0">
                <a:latin typeface="Arial"/>
                <a:cs typeface="Arial"/>
              </a:rPr>
              <a:t>all </a:t>
            </a:r>
            <a:r>
              <a:rPr sz="2700" spc="-20" dirty="0">
                <a:latin typeface="Arial"/>
                <a:cs typeface="Arial"/>
              </a:rPr>
              <a:t>time </a:t>
            </a:r>
            <a:r>
              <a:rPr sz="2700" spc="15" dirty="0">
                <a:latin typeface="Arial"/>
                <a:cs typeface="Arial"/>
              </a:rPr>
              <a:t>with </a:t>
            </a:r>
            <a:r>
              <a:rPr sz="2700" spc="-515" dirty="0">
                <a:latin typeface="Arial"/>
                <a:cs typeface="Arial"/>
              </a:rPr>
              <a:t>C </a:t>
            </a:r>
            <a:r>
              <a:rPr sz="2700" spc="-105" dirty="0">
                <a:latin typeface="Arial"/>
                <a:cs typeface="Arial"/>
              </a:rPr>
              <a:t>compilers </a:t>
            </a:r>
            <a:r>
              <a:rPr sz="2700" spc="-30" dirty="0">
                <a:latin typeface="Arial"/>
                <a:cs typeface="Arial"/>
              </a:rPr>
              <a:t>from </a:t>
            </a:r>
            <a:r>
              <a:rPr sz="2700" spc="-110" dirty="0">
                <a:latin typeface="Arial"/>
                <a:cs typeface="Arial"/>
              </a:rPr>
              <a:t>various </a:t>
            </a:r>
            <a:r>
              <a:rPr sz="2700" spc="-100" dirty="0">
                <a:latin typeface="Arial"/>
                <a:cs typeface="Arial"/>
              </a:rPr>
              <a:t>manufacturers  </a:t>
            </a:r>
            <a:r>
              <a:rPr sz="2700" spc="-114" dirty="0">
                <a:latin typeface="Arial"/>
                <a:cs typeface="Arial"/>
              </a:rPr>
              <a:t>available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for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majority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existing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computer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architectures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and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operating  </a:t>
            </a:r>
            <a:r>
              <a:rPr sz="2700" spc="-165" dirty="0">
                <a:latin typeface="Arial"/>
                <a:cs typeface="Arial"/>
              </a:rPr>
              <a:t>systems.</a:t>
            </a:r>
            <a:endParaRPr sz="2700" dirty="0">
              <a:latin typeface="Arial"/>
              <a:cs typeface="Arial"/>
            </a:endParaRPr>
          </a:p>
          <a:p>
            <a:pPr marL="355600" marR="443865" indent="-342900">
              <a:lnSpc>
                <a:spcPts val="292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15" dirty="0">
                <a:latin typeface="Arial"/>
                <a:cs typeface="Arial"/>
              </a:rPr>
              <a:t>C </a:t>
            </a:r>
            <a:r>
              <a:rPr lang="en-IN" sz="2700" spc="-515" dirty="0">
                <a:latin typeface="Arial"/>
                <a:cs typeface="Arial"/>
              </a:rPr>
              <a:t> </a:t>
            </a:r>
            <a:r>
              <a:rPr sz="2700" spc="-200" dirty="0">
                <a:latin typeface="Arial"/>
                <a:cs typeface="Arial"/>
              </a:rPr>
              <a:t>has </a:t>
            </a:r>
            <a:r>
              <a:rPr sz="2700" spc="-125" dirty="0">
                <a:latin typeface="Arial"/>
                <a:cs typeface="Arial"/>
              </a:rPr>
              <a:t>been standardized </a:t>
            </a:r>
            <a:r>
              <a:rPr sz="2700" spc="-114" dirty="0">
                <a:latin typeface="Arial"/>
                <a:cs typeface="Arial"/>
              </a:rPr>
              <a:t>by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215" dirty="0">
                <a:latin typeface="Arial"/>
                <a:cs typeface="Arial"/>
              </a:rPr>
              <a:t>(ANSI) </a:t>
            </a:r>
            <a:r>
              <a:rPr sz="2700" spc="-120" dirty="0">
                <a:latin typeface="Arial"/>
                <a:cs typeface="Arial"/>
              </a:rPr>
              <a:t>American </a:t>
            </a:r>
            <a:r>
              <a:rPr sz="2700" spc="-80" dirty="0">
                <a:latin typeface="Arial"/>
                <a:cs typeface="Arial"/>
              </a:rPr>
              <a:t>National </a:t>
            </a:r>
            <a:r>
              <a:rPr sz="2700" spc="-160" dirty="0">
                <a:latin typeface="Arial"/>
                <a:cs typeface="Arial"/>
              </a:rPr>
              <a:t>Standards  </a:t>
            </a:r>
            <a:r>
              <a:rPr sz="2700" spc="-35" dirty="0">
                <a:latin typeface="Arial"/>
                <a:cs typeface="Arial"/>
              </a:rPr>
              <a:t>Institute in </a:t>
            </a:r>
            <a:r>
              <a:rPr sz="2700" spc="-135" dirty="0">
                <a:latin typeface="Arial"/>
                <a:cs typeface="Arial"/>
              </a:rPr>
              <a:t>1989 </a:t>
            </a:r>
            <a:r>
              <a:rPr sz="2700" spc="-254" dirty="0">
                <a:latin typeface="Arial"/>
                <a:cs typeface="Arial"/>
              </a:rPr>
              <a:t>as </a:t>
            </a:r>
            <a:r>
              <a:rPr sz="2700" spc="-110" dirty="0">
                <a:latin typeface="Arial"/>
                <a:cs typeface="Arial"/>
              </a:rPr>
              <a:t>called </a:t>
            </a:r>
            <a:r>
              <a:rPr sz="2700" spc="-270" dirty="0">
                <a:latin typeface="Arial"/>
                <a:cs typeface="Arial"/>
              </a:rPr>
              <a:t>ANSI </a:t>
            </a:r>
            <a:r>
              <a:rPr sz="2700" spc="-515" dirty="0">
                <a:latin typeface="Arial"/>
                <a:cs typeface="Arial"/>
              </a:rPr>
              <a:t>C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114" dirty="0">
                <a:latin typeface="Arial"/>
                <a:cs typeface="Arial"/>
              </a:rPr>
              <a:t>subsequently by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55" dirty="0">
                <a:latin typeface="Arial"/>
                <a:cs typeface="Arial"/>
              </a:rPr>
              <a:t>International  </a:t>
            </a:r>
            <a:r>
              <a:rPr sz="2700" spc="-120" dirty="0">
                <a:latin typeface="Arial"/>
                <a:cs typeface="Arial"/>
              </a:rPr>
              <a:t>Organization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110" dirty="0">
                <a:latin typeface="Arial"/>
                <a:cs typeface="Arial"/>
              </a:rPr>
              <a:t>Standardization</a:t>
            </a:r>
            <a:r>
              <a:rPr sz="2700" spc="-320" dirty="0">
                <a:latin typeface="Arial"/>
                <a:cs typeface="Arial"/>
              </a:rPr>
              <a:t> </a:t>
            </a:r>
            <a:r>
              <a:rPr sz="2700" spc="-204" dirty="0">
                <a:latin typeface="Arial"/>
                <a:cs typeface="Arial"/>
              </a:rPr>
              <a:t>(ISO).</a:t>
            </a:r>
            <a:endParaRPr sz="27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700" spc="-80" dirty="0">
                <a:latin typeface="Arial"/>
                <a:cs typeface="Arial"/>
              </a:rPr>
              <a:t>In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1978,</a:t>
            </a:r>
            <a:r>
              <a:rPr sz="2700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u="heavy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Brian</a:t>
            </a:r>
            <a:r>
              <a:rPr sz="2700" u="heavy" spc="-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700" u="heavy" spc="-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Kernighan</a:t>
            </a:r>
            <a:r>
              <a:rPr sz="2700" spc="-17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700" spc="-125" dirty="0">
                <a:latin typeface="Arial"/>
                <a:cs typeface="Arial"/>
              </a:rPr>
              <a:t>and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55" dirty="0">
                <a:latin typeface="Arial"/>
                <a:cs typeface="Arial"/>
              </a:rPr>
              <a:t>Dennis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Ritchie</a:t>
            </a:r>
            <a:r>
              <a:rPr sz="2700" spc="-13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published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first</a:t>
            </a:r>
            <a:r>
              <a:rPr sz="2700" spc="-13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edition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515" dirty="0">
                <a:latin typeface="Arial"/>
                <a:cs typeface="Arial"/>
              </a:rPr>
              <a:t>C  </a:t>
            </a:r>
            <a:r>
              <a:rPr sz="2700" spc="-135" dirty="0">
                <a:latin typeface="Arial"/>
                <a:cs typeface="Arial"/>
              </a:rPr>
              <a:t>Programming </a:t>
            </a:r>
            <a:r>
              <a:rPr sz="2700" spc="-204" dirty="0">
                <a:latin typeface="Arial"/>
                <a:cs typeface="Arial"/>
              </a:rPr>
              <a:t>Language </a:t>
            </a:r>
            <a:r>
              <a:rPr sz="2700" spc="-95" dirty="0">
                <a:latin typeface="Arial"/>
                <a:cs typeface="Arial"/>
              </a:rPr>
              <a:t>book </a:t>
            </a:r>
            <a:r>
              <a:rPr sz="2700" spc="-80" dirty="0">
                <a:latin typeface="Arial"/>
                <a:cs typeface="Arial"/>
              </a:rPr>
              <a:t>known </a:t>
            </a:r>
            <a:r>
              <a:rPr sz="2700" spc="20" dirty="0">
                <a:latin typeface="Arial"/>
                <a:cs typeface="Arial"/>
              </a:rPr>
              <a:t>to </a:t>
            </a:r>
            <a:r>
              <a:rPr sz="2700" spc="-515" dirty="0">
                <a:latin typeface="Arial"/>
                <a:cs typeface="Arial"/>
              </a:rPr>
              <a:t>C </a:t>
            </a:r>
            <a:r>
              <a:rPr sz="2700" spc="-120" dirty="0">
                <a:latin typeface="Arial"/>
                <a:cs typeface="Arial"/>
              </a:rPr>
              <a:t>programmers </a:t>
            </a:r>
            <a:r>
              <a:rPr sz="2700" spc="-254" dirty="0">
                <a:latin typeface="Arial"/>
                <a:cs typeface="Arial"/>
              </a:rPr>
              <a:t>as </a:t>
            </a:r>
            <a:r>
              <a:rPr sz="2700" spc="-160" dirty="0">
                <a:latin typeface="Arial"/>
                <a:cs typeface="Arial"/>
              </a:rPr>
              <a:t>“K&amp;R </a:t>
            </a:r>
            <a:r>
              <a:rPr sz="2700" spc="-170" dirty="0">
                <a:latin typeface="Arial"/>
                <a:cs typeface="Arial"/>
              </a:rPr>
              <a:t>C”, </a:t>
            </a:r>
            <a:r>
              <a:rPr sz="2700" spc="-135" dirty="0">
                <a:latin typeface="Arial"/>
                <a:cs typeface="Arial"/>
              </a:rPr>
              <a:t>served  </a:t>
            </a:r>
            <a:r>
              <a:rPr sz="2700" spc="-254" dirty="0">
                <a:latin typeface="Arial"/>
                <a:cs typeface="Arial"/>
              </a:rPr>
              <a:t>as </a:t>
            </a:r>
            <a:r>
              <a:rPr sz="2700" spc="-150" dirty="0">
                <a:latin typeface="Arial"/>
                <a:cs typeface="Arial"/>
              </a:rPr>
              <a:t>an </a:t>
            </a:r>
            <a:r>
              <a:rPr sz="2700" spc="-50" dirty="0">
                <a:latin typeface="Arial"/>
                <a:cs typeface="Arial"/>
              </a:rPr>
              <a:t>informal </a:t>
            </a:r>
            <a:r>
              <a:rPr sz="2700" spc="-90" dirty="0">
                <a:latin typeface="Arial"/>
                <a:cs typeface="Arial"/>
              </a:rPr>
              <a:t>specification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155" dirty="0">
                <a:latin typeface="Arial"/>
                <a:cs typeface="Arial"/>
              </a:rPr>
              <a:t>language </a:t>
            </a:r>
            <a:r>
              <a:rPr sz="2700" spc="-10" dirty="0">
                <a:latin typeface="Arial"/>
                <a:cs typeface="Arial"/>
              </a:rPr>
              <a:t>for</a:t>
            </a:r>
            <a:r>
              <a:rPr sz="2700" spc="-450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many </a:t>
            </a:r>
            <a:r>
              <a:rPr sz="2700" spc="-155" dirty="0">
                <a:latin typeface="Arial"/>
                <a:cs typeface="Arial"/>
              </a:rPr>
              <a:t>years.</a:t>
            </a:r>
            <a:endParaRPr sz="27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sz="2700" spc="-195" dirty="0">
                <a:latin typeface="Arial"/>
                <a:cs typeface="Arial"/>
              </a:rPr>
              <a:t>The </a:t>
            </a:r>
            <a:r>
              <a:rPr sz="2700" spc="-100" dirty="0">
                <a:latin typeface="Arial"/>
                <a:cs typeface="Arial"/>
              </a:rPr>
              <a:t>2nd </a:t>
            </a:r>
            <a:r>
              <a:rPr sz="2700" spc="-30" dirty="0">
                <a:latin typeface="Arial"/>
                <a:cs typeface="Arial"/>
              </a:rPr>
              <a:t>edition </a:t>
            </a:r>
            <a:r>
              <a:rPr sz="2700" spc="-160" dirty="0">
                <a:latin typeface="Arial"/>
                <a:cs typeface="Arial"/>
              </a:rPr>
              <a:t>covers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u="heavy" spc="-2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ANSI </a:t>
            </a:r>
            <a:r>
              <a:rPr sz="2700" u="heavy" spc="-5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C </a:t>
            </a:r>
            <a:r>
              <a:rPr sz="2700" u="heavy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standard</a:t>
            </a:r>
            <a:r>
              <a:rPr sz="2700" spc="-110" dirty="0">
                <a:latin typeface="Arial"/>
                <a:cs typeface="Arial"/>
              </a:rPr>
              <a:t>, </a:t>
            </a:r>
            <a:r>
              <a:rPr sz="2700" spc="-120" dirty="0">
                <a:latin typeface="Arial"/>
                <a:cs typeface="Arial"/>
              </a:rPr>
              <a:t>described</a:t>
            </a:r>
            <a:r>
              <a:rPr sz="2700" spc="-459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below.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92" y="2335372"/>
            <a:ext cx="10907374" cy="3037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50</a:t>
            </a:fld>
            <a:endParaRPr spc="-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2" name="object 2"/>
          <p:cNvSpPr txBox="1"/>
          <p:nvPr/>
        </p:nvSpPr>
        <p:spPr>
          <a:xfrm>
            <a:off x="688340" y="1506226"/>
            <a:ext cx="10352405" cy="322516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K&amp;R </a:t>
            </a:r>
            <a:r>
              <a:rPr sz="3200" b="1" spc="-5" dirty="0">
                <a:latin typeface="Carlito"/>
                <a:cs typeface="Carlito"/>
              </a:rPr>
              <a:t>introduced </a:t>
            </a:r>
            <a:r>
              <a:rPr sz="3200" b="1" spc="-15" dirty="0">
                <a:latin typeface="Carlito"/>
                <a:cs typeface="Carlito"/>
              </a:rPr>
              <a:t>several </a:t>
            </a:r>
            <a:r>
              <a:rPr sz="3200" b="1" spc="-5" dirty="0">
                <a:latin typeface="Carlito"/>
                <a:cs typeface="Carlito"/>
              </a:rPr>
              <a:t>language</a:t>
            </a:r>
            <a:r>
              <a:rPr sz="3200" b="1" spc="-75" dirty="0">
                <a:latin typeface="Carlito"/>
                <a:cs typeface="Carlito"/>
              </a:rPr>
              <a:t> </a:t>
            </a:r>
            <a:r>
              <a:rPr sz="3200" b="1" spc="-15" dirty="0">
                <a:latin typeface="Carlito"/>
                <a:cs typeface="Carlito"/>
              </a:rPr>
              <a:t>features: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50" dirty="0">
                <a:latin typeface="Arial"/>
                <a:cs typeface="Arial"/>
              </a:rPr>
              <a:t>Standard </a:t>
            </a:r>
            <a:r>
              <a:rPr sz="2800" spc="-35" dirty="0">
                <a:latin typeface="Arial"/>
                <a:cs typeface="Arial"/>
              </a:rPr>
              <a:t>I/O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library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5" dirty="0">
                <a:latin typeface="Arial"/>
                <a:cs typeface="Arial"/>
              </a:rPr>
              <a:t>long </a:t>
            </a:r>
            <a:r>
              <a:rPr sz="2800" spc="20" dirty="0">
                <a:latin typeface="Arial"/>
                <a:cs typeface="Arial"/>
              </a:rPr>
              <a:t>int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35" dirty="0">
                <a:latin typeface="Arial"/>
                <a:cs typeface="Arial"/>
              </a:rPr>
              <a:t>unsigned </a:t>
            </a:r>
            <a:r>
              <a:rPr sz="2800" spc="15" dirty="0">
                <a:latin typeface="Arial"/>
                <a:cs typeface="Arial"/>
              </a:rPr>
              <a:t>int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Important </a:t>
            </a:r>
            <a:r>
              <a:rPr sz="3200" b="1" spc="-15" dirty="0">
                <a:latin typeface="Carlito"/>
                <a:cs typeface="Carlito"/>
              </a:rPr>
              <a:t>NOTE: </a:t>
            </a:r>
            <a:r>
              <a:rPr sz="3200" i="1" dirty="0">
                <a:latin typeface="Carlito"/>
                <a:cs typeface="Carlito"/>
              </a:rPr>
              <a:t>In early versions </a:t>
            </a:r>
            <a:r>
              <a:rPr sz="3200" i="1" spc="-5" dirty="0">
                <a:latin typeface="Carlito"/>
                <a:cs typeface="Carlito"/>
              </a:rPr>
              <a:t>of C, functions that do</a:t>
            </a:r>
            <a:r>
              <a:rPr sz="3200" i="1" spc="15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not</a:t>
            </a:r>
            <a:endParaRPr sz="3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3200" i="1" spc="-180" dirty="0">
                <a:latin typeface="Arial"/>
                <a:cs typeface="Arial"/>
              </a:rPr>
              <a:t>have </a:t>
            </a:r>
            <a:r>
              <a:rPr sz="3200" i="1" spc="-45" dirty="0">
                <a:latin typeface="Arial"/>
                <a:cs typeface="Arial"/>
              </a:rPr>
              <a:t>return </a:t>
            </a:r>
            <a:r>
              <a:rPr sz="3200" i="1" spc="-95" dirty="0">
                <a:latin typeface="Arial"/>
                <a:cs typeface="Arial"/>
              </a:rPr>
              <a:t>type </a:t>
            </a:r>
            <a:r>
              <a:rPr sz="3200" i="1" spc="-210" dirty="0">
                <a:latin typeface="Arial"/>
                <a:cs typeface="Arial"/>
              </a:rPr>
              <a:t>has </a:t>
            </a:r>
            <a:r>
              <a:rPr sz="3200" i="1" spc="-25" dirty="0">
                <a:latin typeface="Arial"/>
                <a:cs typeface="Arial"/>
              </a:rPr>
              <a:t>“INT” </a:t>
            </a:r>
            <a:r>
              <a:rPr sz="3200" i="1" spc="-250" dirty="0">
                <a:latin typeface="Arial"/>
                <a:cs typeface="Arial"/>
              </a:rPr>
              <a:t>as </a:t>
            </a:r>
            <a:r>
              <a:rPr sz="3200" i="1" spc="-60" dirty="0">
                <a:latin typeface="Arial"/>
                <a:cs typeface="Arial"/>
              </a:rPr>
              <a:t>default </a:t>
            </a:r>
            <a:r>
              <a:rPr sz="3200" i="1" spc="-50" dirty="0">
                <a:latin typeface="Arial"/>
                <a:cs typeface="Arial"/>
              </a:rPr>
              <a:t>return</a:t>
            </a:r>
            <a:r>
              <a:rPr sz="3200" i="1" spc="-440" dirty="0">
                <a:latin typeface="Arial"/>
                <a:cs typeface="Arial"/>
              </a:rPr>
              <a:t> </a:t>
            </a:r>
            <a:r>
              <a:rPr sz="3200" i="1" spc="-90" dirty="0">
                <a:latin typeface="Arial"/>
                <a:cs typeface="Arial"/>
              </a:rPr>
              <a:t>type.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986" y="461899"/>
            <a:ext cx="10534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 </a:t>
            </a:r>
            <a:r>
              <a:rPr spc="-15" dirty="0"/>
              <a:t>relation </a:t>
            </a:r>
            <a:r>
              <a:rPr spc="-5" dirty="0"/>
              <a:t>with other </a:t>
            </a:r>
            <a:r>
              <a:rPr spc="-15" dirty="0"/>
              <a:t>Programming </a:t>
            </a:r>
            <a:r>
              <a:rPr spc="-10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6794"/>
            <a:ext cx="10731500" cy="43243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374650" indent="-342900">
              <a:lnSpc>
                <a:spcPts val="288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14" dirty="0">
                <a:latin typeface="Arial"/>
                <a:cs typeface="Arial"/>
              </a:rPr>
              <a:t>Many </a:t>
            </a:r>
            <a:r>
              <a:rPr sz="3000" spc="-190" dirty="0">
                <a:latin typeface="Arial"/>
                <a:cs typeface="Arial"/>
              </a:rPr>
              <a:t>languages </a:t>
            </a:r>
            <a:r>
              <a:rPr sz="3000" spc="-125" dirty="0">
                <a:latin typeface="Arial"/>
                <a:cs typeface="Arial"/>
              </a:rPr>
              <a:t>developed </a:t>
            </a:r>
            <a:r>
              <a:rPr sz="3000" spc="-35" dirty="0">
                <a:latin typeface="Arial"/>
                <a:cs typeface="Arial"/>
              </a:rPr>
              <a:t>after </a:t>
            </a:r>
            <a:r>
              <a:rPr sz="3000" spc="-570" dirty="0">
                <a:latin typeface="Arial"/>
                <a:cs typeface="Arial"/>
              </a:rPr>
              <a:t>C </a:t>
            </a:r>
            <a:r>
              <a:rPr lang="en-IN" sz="3000" spc="-570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language </a:t>
            </a:r>
            <a:r>
              <a:rPr sz="3000" spc="-150" dirty="0">
                <a:latin typeface="Arial"/>
                <a:cs typeface="Arial"/>
              </a:rPr>
              <a:t>existence </a:t>
            </a:r>
            <a:r>
              <a:rPr sz="3000" spc="-185" dirty="0">
                <a:latin typeface="Arial"/>
                <a:cs typeface="Arial"/>
              </a:rPr>
              <a:t>have </a:t>
            </a:r>
            <a:r>
              <a:rPr sz="3000" spc="-10" dirty="0">
                <a:latin typeface="Arial"/>
                <a:cs typeface="Arial"/>
              </a:rPr>
              <a:t>their  </a:t>
            </a:r>
            <a:r>
              <a:rPr sz="3000" spc="-160" dirty="0">
                <a:latin typeface="Arial"/>
                <a:cs typeface="Arial"/>
              </a:rPr>
              <a:t>syntax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or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library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files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written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directly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or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indirectly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in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340" dirty="0">
                <a:latin typeface="Arial"/>
                <a:cs typeface="Arial"/>
              </a:rPr>
              <a:t>C,</a:t>
            </a:r>
            <a:endParaRPr sz="3000" dirty="0">
              <a:latin typeface="Arial"/>
              <a:cs typeface="Arial"/>
            </a:endParaRPr>
          </a:p>
          <a:p>
            <a:pPr marL="355600" marR="5080">
              <a:lnSpc>
                <a:spcPts val="2880"/>
              </a:lnSpc>
              <a:spcBef>
                <a:spcPts val="5"/>
              </a:spcBef>
            </a:pPr>
            <a:r>
              <a:rPr sz="3000" spc="-95" dirty="0">
                <a:latin typeface="Arial"/>
                <a:cs typeface="Arial"/>
              </a:rPr>
              <a:t>including </a:t>
            </a:r>
            <a:r>
              <a:rPr sz="3000" u="heavy" spc="-2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C++</a:t>
            </a:r>
            <a:r>
              <a:rPr sz="3000" spc="-290" dirty="0">
                <a:latin typeface="Arial"/>
                <a:cs typeface="Arial"/>
              </a:rPr>
              <a:t>, </a:t>
            </a:r>
            <a:r>
              <a:rPr sz="3000" spc="-190" dirty="0">
                <a:latin typeface="Arial"/>
                <a:cs typeface="Arial"/>
              </a:rPr>
              <a:t>JavaScript, </a:t>
            </a:r>
            <a:r>
              <a:rPr sz="3000" spc="-280" dirty="0">
                <a:latin typeface="Arial"/>
                <a:cs typeface="Arial"/>
              </a:rPr>
              <a:t>C#, </a:t>
            </a:r>
            <a:r>
              <a:rPr sz="3000" spc="-270" dirty="0">
                <a:latin typeface="Arial"/>
                <a:cs typeface="Arial"/>
              </a:rPr>
              <a:t>Java, </a:t>
            </a:r>
            <a:r>
              <a:rPr sz="3000" spc="-150" dirty="0">
                <a:latin typeface="Arial"/>
                <a:cs typeface="Arial"/>
              </a:rPr>
              <a:t>Unix’s </a:t>
            </a:r>
            <a:r>
              <a:rPr sz="3000" spc="-570" dirty="0">
                <a:latin typeface="Arial"/>
                <a:cs typeface="Arial"/>
              </a:rPr>
              <a:t>C </a:t>
            </a:r>
            <a:r>
              <a:rPr sz="3000" spc="-114" dirty="0">
                <a:latin typeface="Arial"/>
                <a:cs typeface="Arial"/>
              </a:rPr>
              <a:t>shell, </a:t>
            </a:r>
            <a:r>
              <a:rPr sz="3000" spc="-250" dirty="0">
                <a:latin typeface="Arial"/>
                <a:cs typeface="Arial"/>
              </a:rPr>
              <a:t>D, </a:t>
            </a:r>
            <a:r>
              <a:rPr sz="3000" spc="-220" dirty="0">
                <a:latin typeface="Arial"/>
                <a:cs typeface="Arial"/>
              </a:rPr>
              <a:t>Go, </a:t>
            </a:r>
            <a:r>
              <a:rPr sz="3000" spc="-140" dirty="0">
                <a:latin typeface="Arial"/>
                <a:cs typeface="Arial"/>
              </a:rPr>
              <a:t>Limbo, </a:t>
            </a:r>
            <a:r>
              <a:rPr sz="3000" spc="-390" dirty="0">
                <a:latin typeface="Arial"/>
                <a:cs typeface="Arial"/>
              </a:rPr>
              <a:t>LPC,  </a:t>
            </a:r>
            <a:r>
              <a:rPr sz="3000" spc="-145" dirty="0">
                <a:latin typeface="Arial"/>
                <a:cs typeface="Arial"/>
              </a:rPr>
              <a:t>Objective-C, Perl, </a:t>
            </a:r>
            <a:r>
              <a:rPr sz="3000" spc="-415" dirty="0">
                <a:latin typeface="Arial"/>
                <a:cs typeface="Arial"/>
              </a:rPr>
              <a:t>PHP, </a:t>
            </a:r>
            <a:r>
              <a:rPr sz="3000" spc="-114" dirty="0">
                <a:latin typeface="Arial"/>
                <a:cs typeface="Arial"/>
              </a:rPr>
              <a:t>Python, </a:t>
            </a:r>
            <a:r>
              <a:rPr sz="3000" spc="-185" dirty="0">
                <a:latin typeface="Arial"/>
                <a:cs typeface="Arial"/>
              </a:rPr>
              <a:t>Rust, </a:t>
            </a:r>
            <a:r>
              <a:rPr sz="3000" spc="-80" dirty="0">
                <a:latin typeface="Arial"/>
                <a:cs typeface="Arial"/>
              </a:rPr>
              <a:t>Swift,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130" dirty="0">
                <a:latin typeface="Arial"/>
                <a:cs typeface="Arial"/>
              </a:rPr>
              <a:t>Verilog </a:t>
            </a:r>
            <a:r>
              <a:rPr sz="3000" spc="-110" dirty="0">
                <a:latin typeface="Arial"/>
                <a:cs typeface="Arial"/>
              </a:rPr>
              <a:t>(hardware  </a:t>
            </a:r>
            <a:r>
              <a:rPr sz="3000" spc="-85" dirty="0">
                <a:latin typeface="Arial"/>
                <a:cs typeface="Arial"/>
              </a:rPr>
              <a:t>description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language).</a:t>
            </a:r>
            <a:endParaRPr sz="3000" dirty="0">
              <a:latin typeface="Arial"/>
              <a:cs typeface="Arial"/>
            </a:endParaRPr>
          </a:p>
          <a:p>
            <a:pPr marL="355600" marR="626110" indent="-342900">
              <a:lnSpc>
                <a:spcPts val="288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35" dirty="0">
                <a:latin typeface="Arial"/>
                <a:cs typeface="Arial"/>
              </a:rPr>
              <a:t>These </a:t>
            </a:r>
            <a:r>
              <a:rPr sz="3000" spc="-190" dirty="0">
                <a:latin typeface="Arial"/>
                <a:cs typeface="Arial"/>
              </a:rPr>
              <a:t>languages </a:t>
            </a:r>
            <a:r>
              <a:rPr sz="3000" spc="-70" dirty="0">
                <a:latin typeface="Arial"/>
                <a:cs typeface="Arial"/>
              </a:rPr>
              <a:t>got </a:t>
            </a:r>
            <a:r>
              <a:rPr sz="3000" spc="-160" dirty="0">
                <a:latin typeface="Arial"/>
                <a:cs typeface="Arial"/>
              </a:rPr>
              <a:t>many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10" dirty="0">
                <a:latin typeface="Arial"/>
                <a:cs typeface="Arial"/>
              </a:rPr>
              <a:t>their </a:t>
            </a:r>
            <a:r>
              <a:rPr sz="3000" spc="-55" dirty="0">
                <a:latin typeface="Arial"/>
                <a:cs typeface="Arial"/>
              </a:rPr>
              <a:t>control </a:t>
            </a:r>
            <a:r>
              <a:rPr sz="3000" spc="-90" dirty="0">
                <a:latin typeface="Arial"/>
                <a:cs typeface="Arial"/>
              </a:rPr>
              <a:t>structures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57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other  </a:t>
            </a:r>
            <a:r>
              <a:rPr sz="3000" spc="-110" dirty="0">
                <a:latin typeface="Arial"/>
                <a:cs typeface="Arial"/>
              </a:rPr>
              <a:t>features </a:t>
            </a:r>
            <a:r>
              <a:rPr sz="3000" spc="-35" dirty="0">
                <a:latin typeface="Arial"/>
                <a:cs typeface="Arial"/>
              </a:rPr>
              <a:t>from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330" dirty="0">
                <a:latin typeface="Arial"/>
                <a:cs typeface="Arial"/>
              </a:rPr>
              <a:t>C.</a:t>
            </a:r>
            <a:endParaRPr sz="3000" dirty="0">
              <a:latin typeface="Arial"/>
              <a:cs typeface="Arial"/>
            </a:endParaRPr>
          </a:p>
          <a:p>
            <a:pPr marL="355600" marR="1008380" indent="-342900" algn="just">
              <a:lnSpc>
                <a:spcPct val="8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sz="3000" spc="-55" dirty="0">
                <a:latin typeface="Arial"/>
                <a:cs typeface="Arial"/>
              </a:rPr>
              <a:t>Most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them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have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their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syntax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very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similar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70" dirty="0">
                <a:latin typeface="Arial"/>
                <a:cs typeface="Arial"/>
              </a:rPr>
              <a:t>C</a:t>
            </a:r>
            <a:r>
              <a:rPr sz="3000" spc="-42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programs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in  </a:t>
            </a:r>
            <a:r>
              <a:rPr sz="3000" spc="-135" dirty="0">
                <a:latin typeface="Arial"/>
                <a:cs typeface="Arial"/>
              </a:rPr>
              <a:t>general,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50" dirty="0">
                <a:latin typeface="Arial"/>
                <a:cs typeface="Arial"/>
              </a:rPr>
              <a:t>if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85" dirty="0">
                <a:latin typeface="Arial"/>
                <a:cs typeface="Arial"/>
              </a:rPr>
              <a:t>know </a:t>
            </a:r>
            <a:r>
              <a:rPr sz="3000" spc="-570" dirty="0">
                <a:latin typeface="Arial"/>
                <a:cs typeface="Arial"/>
              </a:rPr>
              <a:t>C </a:t>
            </a:r>
            <a:r>
              <a:rPr sz="3000" spc="-114" dirty="0">
                <a:latin typeface="Arial"/>
                <a:cs typeface="Arial"/>
              </a:rPr>
              <a:t>programming </a:t>
            </a:r>
            <a:r>
              <a:rPr sz="3000" spc="-65" dirty="0" err="1">
                <a:latin typeface="Arial"/>
                <a:cs typeface="Arial"/>
              </a:rPr>
              <a:t>th</a:t>
            </a:r>
            <a:r>
              <a:rPr lang="en-IN" sz="3000" spc="-65" dirty="0">
                <a:latin typeface="Arial"/>
                <a:cs typeface="Arial"/>
              </a:rPr>
              <a:t>e</a:t>
            </a:r>
            <a:r>
              <a:rPr sz="3000" spc="-65" dirty="0">
                <a:latin typeface="Arial"/>
                <a:cs typeface="Arial"/>
              </a:rPr>
              <a:t>n </a:t>
            </a:r>
            <a:r>
              <a:rPr sz="3000" spc="-125" dirty="0">
                <a:latin typeface="Arial"/>
                <a:cs typeface="Arial"/>
              </a:rPr>
              <a:t>you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40" dirty="0">
                <a:latin typeface="Arial"/>
                <a:cs typeface="Arial"/>
              </a:rPr>
              <a:t>easily  </a:t>
            </a:r>
            <a:r>
              <a:rPr sz="3000" spc="-114" dirty="0">
                <a:latin typeface="Arial"/>
                <a:cs typeface="Arial"/>
              </a:rPr>
              <a:t>understand </a:t>
            </a:r>
            <a:r>
              <a:rPr sz="3000" spc="-100" dirty="0">
                <a:latin typeface="Arial"/>
                <a:cs typeface="Arial"/>
              </a:rPr>
              <a:t>compile </a:t>
            </a:r>
            <a:r>
              <a:rPr sz="3000" spc="-25" dirty="0">
                <a:latin typeface="Arial"/>
                <a:cs typeface="Arial"/>
              </a:rPr>
              <a:t>or </a:t>
            </a:r>
            <a:r>
              <a:rPr sz="3000" spc="-150" dirty="0">
                <a:latin typeface="Arial"/>
                <a:cs typeface="Arial"/>
              </a:rPr>
              <a:t>debug </a:t>
            </a:r>
            <a:r>
              <a:rPr sz="3000" spc="-95" dirty="0">
                <a:latin typeface="Arial"/>
                <a:cs typeface="Arial"/>
              </a:rPr>
              <a:t>most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595" dirty="0">
                <a:latin typeface="Arial"/>
                <a:cs typeface="Arial"/>
              </a:rPr>
              <a:t> </a:t>
            </a:r>
            <a:r>
              <a:rPr sz="3000" spc="-190" dirty="0">
                <a:latin typeface="Arial"/>
                <a:cs typeface="Arial"/>
              </a:rPr>
              <a:t>languages </a:t>
            </a:r>
            <a:r>
              <a:rPr sz="3000" spc="10" dirty="0">
                <a:latin typeface="Arial"/>
                <a:cs typeface="Arial"/>
              </a:rPr>
              <a:t>without  </a:t>
            </a:r>
            <a:r>
              <a:rPr sz="3000" spc="-95" dirty="0">
                <a:latin typeface="Arial"/>
                <a:cs typeface="Arial"/>
              </a:rPr>
              <a:t>knowing </a:t>
            </a:r>
            <a:r>
              <a:rPr sz="3000" spc="95" dirty="0">
                <a:latin typeface="Arial"/>
                <a:cs typeface="Arial"/>
              </a:rPr>
              <a:t>it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properly.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973" y="461899"/>
            <a:ext cx="6527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Overview </a:t>
            </a:r>
            <a:r>
              <a:rPr dirty="0"/>
              <a:t>of C</a:t>
            </a:r>
            <a:r>
              <a:rPr spc="-90" dirty="0"/>
              <a:t> </a:t>
            </a:r>
            <a:r>
              <a:rPr spc="-1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6794"/>
            <a:ext cx="10603230" cy="4141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70" dirty="0">
                <a:latin typeface="Arial"/>
                <a:cs typeface="Arial"/>
              </a:rPr>
              <a:t>C </a:t>
            </a:r>
            <a:r>
              <a:rPr lang="en-IN" sz="3000" spc="-570" dirty="0">
                <a:latin typeface="Arial"/>
                <a:cs typeface="Arial"/>
              </a:rPr>
              <a:t> 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60" dirty="0">
                <a:latin typeface="Arial"/>
                <a:cs typeface="Arial"/>
              </a:rPr>
              <a:t>also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65" dirty="0">
                <a:latin typeface="Arial"/>
                <a:cs typeface="Arial"/>
              </a:rPr>
              <a:t>structured </a:t>
            </a:r>
            <a:r>
              <a:rPr sz="3000" spc="-114" dirty="0">
                <a:latin typeface="Arial"/>
                <a:cs typeface="Arial"/>
              </a:rPr>
              <a:t>programming </a:t>
            </a:r>
            <a:r>
              <a:rPr sz="3000" spc="-170" dirty="0">
                <a:latin typeface="Arial"/>
                <a:cs typeface="Arial"/>
              </a:rPr>
              <a:t>language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80" dirty="0">
                <a:latin typeface="Arial"/>
                <a:cs typeface="Arial"/>
              </a:rPr>
              <a:t>allowing </a:t>
            </a:r>
            <a:r>
              <a:rPr sz="3000" spc="-105" dirty="0">
                <a:latin typeface="Arial"/>
                <a:cs typeface="Arial"/>
              </a:rPr>
              <a:t>variable  </a:t>
            </a:r>
            <a:r>
              <a:rPr sz="3000" spc="-190" dirty="0">
                <a:latin typeface="Arial"/>
                <a:cs typeface="Arial"/>
              </a:rPr>
              <a:t>scope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recursion.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ts val="3240"/>
              </a:lnSpc>
              <a:spcBef>
                <a:spcPts val="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85" dirty="0">
                <a:latin typeface="Arial"/>
                <a:cs typeface="Arial"/>
              </a:rPr>
              <a:t>In </a:t>
            </a:r>
            <a:r>
              <a:rPr sz="3000" spc="-340" dirty="0">
                <a:latin typeface="Arial"/>
                <a:cs typeface="Arial"/>
              </a:rPr>
              <a:t>C, </a:t>
            </a:r>
            <a:r>
              <a:rPr sz="3000" spc="-65" dirty="0">
                <a:latin typeface="Arial"/>
                <a:cs typeface="Arial"/>
              </a:rPr>
              <a:t>all </a:t>
            </a:r>
            <a:r>
              <a:rPr sz="3000" spc="-140" dirty="0">
                <a:latin typeface="Arial"/>
                <a:cs typeface="Arial"/>
              </a:rPr>
              <a:t>executable </a:t>
            </a:r>
            <a:r>
              <a:rPr sz="3000" spc="-155" dirty="0">
                <a:latin typeface="Arial"/>
                <a:cs typeface="Arial"/>
              </a:rPr>
              <a:t>code </a:t>
            </a:r>
            <a:r>
              <a:rPr sz="3000" spc="-160" dirty="0">
                <a:latin typeface="Arial"/>
                <a:cs typeface="Arial"/>
              </a:rPr>
              <a:t>is </a:t>
            </a:r>
            <a:r>
              <a:rPr sz="3000" spc="-85" dirty="0">
                <a:latin typeface="Arial"/>
                <a:cs typeface="Arial"/>
              </a:rPr>
              <a:t>divided </a:t>
            </a:r>
            <a:r>
              <a:rPr sz="3000" spc="-15" dirty="0">
                <a:latin typeface="Arial"/>
                <a:cs typeface="Arial"/>
              </a:rPr>
              <a:t>into </a:t>
            </a:r>
            <a:r>
              <a:rPr sz="3000" spc="-135" dirty="0">
                <a:latin typeface="Arial"/>
                <a:cs typeface="Arial"/>
              </a:rPr>
              <a:t>subprogram </a:t>
            </a:r>
            <a:r>
              <a:rPr sz="3000" spc="-120" dirty="0">
                <a:latin typeface="Arial"/>
                <a:cs typeface="Arial"/>
              </a:rPr>
              <a:t>called</a:t>
            </a:r>
            <a:r>
              <a:rPr sz="3000" spc="-405" dirty="0">
                <a:latin typeface="Arial"/>
                <a:cs typeface="Arial"/>
              </a:rPr>
              <a:t> </a:t>
            </a:r>
            <a:r>
              <a:rPr sz="3000" spc="-280" dirty="0">
                <a:latin typeface="Arial"/>
                <a:cs typeface="Arial"/>
              </a:rPr>
              <a:t>as</a:t>
            </a:r>
            <a:endParaRPr sz="3000" dirty="0">
              <a:latin typeface="Arial"/>
              <a:cs typeface="Arial"/>
            </a:endParaRPr>
          </a:p>
          <a:p>
            <a:pPr marL="355600">
              <a:lnSpc>
                <a:spcPts val="3240"/>
              </a:lnSpc>
            </a:pPr>
            <a:r>
              <a:rPr sz="3000" spc="-90" dirty="0">
                <a:latin typeface="Arial"/>
                <a:cs typeface="Arial"/>
              </a:rPr>
              <a:t>“Functions”.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114" dirty="0">
                <a:latin typeface="Arial"/>
                <a:cs typeface="Arial"/>
              </a:rPr>
              <a:t>Function </a:t>
            </a:r>
            <a:r>
              <a:rPr sz="3000" spc="-125" dirty="0">
                <a:latin typeface="Arial"/>
                <a:cs typeface="Arial"/>
              </a:rPr>
              <a:t>parameters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180" dirty="0">
                <a:latin typeface="Arial"/>
                <a:cs typeface="Arial"/>
              </a:rPr>
              <a:t>always </a:t>
            </a:r>
            <a:r>
              <a:rPr sz="3000" spc="-210" dirty="0">
                <a:latin typeface="Arial"/>
                <a:cs typeface="Arial"/>
              </a:rPr>
              <a:t>passed </a:t>
            </a:r>
            <a:r>
              <a:rPr sz="3000" spc="-130" dirty="0">
                <a:latin typeface="Arial"/>
                <a:cs typeface="Arial"/>
              </a:rPr>
              <a:t>by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value.</a:t>
            </a:r>
            <a:endParaRPr sz="3000" dirty="0">
              <a:latin typeface="Arial"/>
              <a:cs typeface="Arial"/>
            </a:endParaRPr>
          </a:p>
          <a:p>
            <a:pPr marL="355600" marR="697230" indent="-342900">
              <a:lnSpc>
                <a:spcPts val="288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70" dirty="0">
                <a:latin typeface="Arial"/>
                <a:cs typeface="Arial"/>
              </a:rPr>
              <a:t>Pass-by-reference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50" dirty="0">
                <a:latin typeface="Arial"/>
                <a:cs typeface="Arial"/>
              </a:rPr>
              <a:t>achieved </a:t>
            </a:r>
            <a:r>
              <a:rPr sz="3000" spc="-40" dirty="0">
                <a:latin typeface="Arial"/>
                <a:cs typeface="Arial"/>
              </a:rPr>
              <a:t>in </a:t>
            </a:r>
            <a:r>
              <a:rPr sz="3000" spc="-570" dirty="0">
                <a:latin typeface="Arial"/>
                <a:cs typeface="Arial"/>
              </a:rPr>
              <a:t>C </a:t>
            </a:r>
            <a:r>
              <a:rPr lang="en-IN" sz="3000" spc="-570" dirty="0">
                <a:latin typeface="Arial"/>
                <a:cs typeface="Arial"/>
              </a:rPr>
              <a:t>  </a:t>
            </a:r>
            <a:r>
              <a:rPr sz="3000" spc="-130" dirty="0">
                <a:latin typeface="Arial"/>
                <a:cs typeface="Arial"/>
              </a:rPr>
              <a:t>by </a:t>
            </a:r>
            <a:r>
              <a:rPr sz="3000" spc="-70" dirty="0">
                <a:latin typeface="Arial"/>
                <a:cs typeface="Arial"/>
              </a:rPr>
              <a:t>explicitly </a:t>
            </a:r>
            <a:r>
              <a:rPr sz="3000" spc="-195" dirty="0">
                <a:latin typeface="Arial"/>
                <a:cs typeface="Arial"/>
              </a:rPr>
              <a:t>passing </a:t>
            </a:r>
            <a:r>
              <a:rPr sz="3000" spc="-45" dirty="0">
                <a:latin typeface="Arial"/>
                <a:cs typeface="Arial"/>
              </a:rPr>
              <a:t>pointer  </a:t>
            </a:r>
            <a:r>
              <a:rPr sz="3000" spc="-170" dirty="0">
                <a:latin typeface="Arial"/>
                <a:cs typeface="Arial"/>
              </a:rPr>
              <a:t>values </a:t>
            </a:r>
            <a:r>
              <a:rPr sz="3000" spc="-55" dirty="0">
                <a:latin typeface="Arial"/>
                <a:cs typeface="Arial"/>
              </a:rPr>
              <a:t>while </a:t>
            </a:r>
            <a:r>
              <a:rPr sz="3000" spc="-114" dirty="0">
                <a:latin typeface="Arial"/>
                <a:cs typeface="Arial"/>
              </a:rPr>
              <a:t>calling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32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function.</a:t>
            </a:r>
            <a:endParaRPr sz="3000" dirty="0">
              <a:latin typeface="Arial"/>
              <a:cs typeface="Arial"/>
            </a:endParaRPr>
          </a:p>
          <a:p>
            <a:pPr marL="355600" marR="347345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70" dirty="0">
                <a:latin typeface="Arial"/>
                <a:cs typeface="Arial"/>
              </a:rPr>
              <a:t>C </a:t>
            </a:r>
            <a:r>
              <a:rPr lang="en-IN" sz="3000" spc="-570" dirty="0">
                <a:latin typeface="Arial"/>
                <a:cs typeface="Arial"/>
              </a:rPr>
              <a:t>  </a:t>
            </a:r>
            <a:r>
              <a:rPr sz="3000" spc="-114" dirty="0">
                <a:latin typeface="Arial"/>
                <a:cs typeface="Arial"/>
              </a:rPr>
              <a:t>program </a:t>
            </a:r>
            <a:r>
              <a:rPr sz="3000" spc="-155" dirty="0">
                <a:latin typeface="Arial"/>
                <a:cs typeface="Arial"/>
              </a:rPr>
              <a:t>source </a:t>
            </a:r>
            <a:r>
              <a:rPr sz="3000" spc="-160" dirty="0">
                <a:latin typeface="Arial"/>
                <a:cs typeface="Arial"/>
              </a:rPr>
              <a:t>is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14" dirty="0">
                <a:latin typeface="Arial"/>
                <a:cs typeface="Arial"/>
              </a:rPr>
              <a:t>simple </a:t>
            </a:r>
            <a:r>
              <a:rPr sz="3000" spc="-40" dirty="0">
                <a:latin typeface="Arial"/>
                <a:cs typeface="Arial"/>
              </a:rPr>
              <a:t>text, </a:t>
            </a:r>
            <a:r>
              <a:rPr sz="3000" spc="-70" dirty="0">
                <a:latin typeface="Arial"/>
                <a:cs typeface="Arial"/>
              </a:rPr>
              <a:t>free </a:t>
            </a:r>
            <a:r>
              <a:rPr sz="3000" spc="-35" dirty="0">
                <a:latin typeface="Arial"/>
                <a:cs typeface="Arial"/>
              </a:rPr>
              <a:t>from </a:t>
            </a:r>
            <a:r>
              <a:rPr sz="3000" spc="-180" dirty="0">
                <a:latin typeface="Arial"/>
                <a:cs typeface="Arial"/>
              </a:rPr>
              <a:t>any </a:t>
            </a:r>
            <a:r>
              <a:rPr sz="3000" spc="-40" dirty="0">
                <a:latin typeface="Arial"/>
                <a:cs typeface="Arial"/>
              </a:rPr>
              <a:t>format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235" dirty="0">
                <a:latin typeface="Arial"/>
                <a:cs typeface="Arial"/>
              </a:rPr>
              <a:t>a  </a:t>
            </a:r>
            <a:r>
              <a:rPr sz="3000" spc="-125" dirty="0">
                <a:latin typeface="Arial"/>
                <a:cs typeface="Arial"/>
              </a:rPr>
              <a:t>semicolon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at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end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each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line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called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“Statement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terminator” 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80" dirty="0">
                <a:latin typeface="Arial"/>
                <a:cs typeface="Arial"/>
              </a:rPr>
              <a:t>curly </a:t>
            </a:r>
            <a:r>
              <a:rPr sz="3000" spc="-180" dirty="0">
                <a:latin typeface="Arial"/>
                <a:cs typeface="Arial"/>
              </a:rPr>
              <a:t>braces </a:t>
            </a:r>
            <a:r>
              <a:rPr sz="3000" spc="-10" dirty="0">
                <a:latin typeface="Arial"/>
                <a:cs typeface="Arial"/>
              </a:rPr>
              <a:t>for </a:t>
            </a:r>
            <a:r>
              <a:rPr sz="3000" spc="-110" dirty="0">
                <a:latin typeface="Arial"/>
                <a:cs typeface="Arial"/>
              </a:rPr>
              <a:t>grouping </a:t>
            </a:r>
            <a:r>
              <a:rPr sz="3000" spc="-150" dirty="0">
                <a:latin typeface="Arial"/>
                <a:cs typeface="Arial"/>
              </a:rPr>
              <a:t>blocks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45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statements.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482" y="496950"/>
            <a:ext cx="10209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 </a:t>
            </a:r>
            <a:r>
              <a:rPr sz="4000" spc="-5" dirty="0"/>
              <a:t>C </a:t>
            </a:r>
            <a:r>
              <a:rPr sz="4000" spc="-10" dirty="0"/>
              <a:t>language </a:t>
            </a:r>
            <a:r>
              <a:rPr sz="4000" spc="-5" dirty="0"/>
              <a:t>has the </a:t>
            </a:r>
            <a:r>
              <a:rPr sz="4000" spc="-15" dirty="0"/>
              <a:t>following</a:t>
            </a:r>
            <a:r>
              <a:rPr sz="4000" spc="90" dirty="0"/>
              <a:t> </a:t>
            </a:r>
            <a:r>
              <a:rPr sz="4000" spc="-20" dirty="0"/>
              <a:t>characteristics: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335766" y="6477609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417319"/>
            <a:ext cx="11582400" cy="5417820"/>
          </a:xfrm>
          <a:custGeom>
            <a:avLst/>
            <a:gdLst/>
            <a:ahLst/>
            <a:cxnLst/>
            <a:rect l="l" t="t" r="r" b="b"/>
            <a:pathLst>
              <a:path w="11582400" h="5417820">
                <a:moveTo>
                  <a:pt x="11582400" y="0"/>
                </a:moveTo>
                <a:lnTo>
                  <a:pt x="0" y="0"/>
                </a:lnTo>
                <a:lnTo>
                  <a:pt x="0" y="5417820"/>
                </a:lnTo>
                <a:lnTo>
                  <a:pt x="11582400" y="5417820"/>
                </a:lnTo>
                <a:lnTo>
                  <a:pt x="1158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100" y="1423797"/>
            <a:ext cx="11572240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14375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C has a rich set </a:t>
            </a:r>
            <a:r>
              <a:rPr sz="2200" dirty="0">
                <a:solidFill>
                  <a:srgbClr val="140202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keywords, including the set of control flow statements such as </a:t>
            </a:r>
            <a:r>
              <a:rPr sz="2200" b="1" spc="-35" dirty="0">
                <a:solidFill>
                  <a:srgbClr val="140202"/>
                </a:solidFill>
                <a:latin typeface="Arial"/>
                <a:cs typeface="Arial"/>
              </a:rPr>
              <a:t>for,  </a:t>
            </a:r>
            <a:r>
              <a:rPr sz="2200" b="1" spc="-5" dirty="0">
                <a:solidFill>
                  <a:srgbClr val="140202"/>
                </a:solidFill>
                <a:latin typeface="Arial"/>
                <a:cs typeface="Arial"/>
              </a:rPr>
              <a:t>if/else, </a:t>
            </a:r>
            <a:r>
              <a:rPr sz="2200" b="1" dirty="0">
                <a:solidFill>
                  <a:srgbClr val="140202"/>
                </a:solidFill>
                <a:latin typeface="Arial"/>
                <a:cs typeface="Arial"/>
              </a:rPr>
              <a:t>while, switch, </a:t>
            </a:r>
            <a:r>
              <a:rPr sz="2200" dirty="0">
                <a:solidFill>
                  <a:srgbClr val="140202"/>
                </a:solidFill>
                <a:latin typeface="Arial"/>
                <a:cs typeface="Arial"/>
              </a:rPr>
              <a:t>and</a:t>
            </a:r>
            <a:r>
              <a:rPr sz="2200" spc="30" dirty="0">
                <a:solidFill>
                  <a:srgbClr val="14020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40202"/>
                </a:solidFill>
                <a:latin typeface="Arial"/>
                <a:cs typeface="Arial"/>
              </a:rPr>
              <a:t>do/while</a:t>
            </a:r>
            <a:r>
              <a:rPr sz="2200" dirty="0">
                <a:solidFill>
                  <a:srgbClr val="140202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ts val="262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C has a large number of arithmetical and logical operators, such </a:t>
            </a:r>
            <a:r>
              <a:rPr sz="2200" spc="10" dirty="0">
                <a:solidFill>
                  <a:srgbClr val="140202"/>
                </a:solidFill>
                <a:latin typeface="Arial"/>
                <a:cs typeface="Arial"/>
              </a:rPr>
              <a:t>as,+,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+=, ++, &amp;, ~</a:t>
            </a:r>
            <a:r>
              <a:rPr sz="2200" spc="204" dirty="0">
                <a:solidFill>
                  <a:srgbClr val="14020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etc.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More than one variable assignment can be performed in a single statement separated by a  comma.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All data and variables have a type, but implicit conversions may be performed</a:t>
            </a:r>
            <a:r>
              <a:rPr sz="2200" spc="204" dirty="0">
                <a:solidFill>
                  <a:srgbClr val="14020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during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execution.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User-defined (typedef) data type and compound types are</a:t>
            </a:r>
            <a:r>
              <a:rPr sz="2200" spc="135" dirty="0">
                <a:solidFill>
                  <a:srgbClr val="14020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possible.</a:t>
            </a:r>
            <a:endParaRPr sz="2200" dirty="0">
              <a:latin typeface="Arial"/>
              <a:cs typeface="Arial"/>
            </a:endParaRPr>
          </a:p>
          <a:p>
            <a:pPr marL="355600" marR="54864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140202"/>
                </a:solidFill>
                <a:latin typeface="Arial"/>
                <a:cs typeface="Arial"/>
              </a:rPr>
              <a:t>“Struct”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datatype allows the </a:t>
            </a:r>
            <a:r>
              <a:rPr sz="2200" dirty="0">
                <a:solidFill>
                  <a:srgbClr val="140202"/>
                </a:solidFill>
                <a:latin typeface="Arial"/>
                <a:cs typeface="Arial"/>
              </a:rPr>
              <a:t>user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to group </a:t>
            </a:r>
            <a:r>
              <a:rPr sz="2200" dirty="0">
                <a:solidFill>
                  <a:srgbClr val="140202"/>
                </a:solidFill>
                <a:latin typeface="Arial"/>
                <a:cs typeface="Arial"/>
              </a:rPr>
              <a:t>co-related </a:t>
            </a:r>
            <a:r>
              <a:rPr sz="2200" spc="-10" dirty="0">
                <a:solidFill>
                  <a:srgbClr val="140202"/>
                </a:solidFill>
                <a:latin typeface="Arial"/>
                <a:cs typeface="Arial"/>
              </a:rPr>
              <a:t>different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data type elements in a  single user-defined</a:t>
            </a:r>
            <a:r>
              <a:rPr sz="2200" spc="10" dirty="0">
                <a:solidFill>
                  <a:srgbClr val="14020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datatype.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Union is a structure with only the last initialized member has valid memory and Union</a:t>
            </a:r>
            <a:r>
              <a:rPr sz="2200" spc="275" dirty="0">
                <a:solidFill>
                  <a:srgbClr val="14020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gets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the memory </a:t>
            </a:r>
            <a:r>
              <a:rPr sz="2200" dirty="0">
                <a:solidFill>
                  <a:srgbClr val="140202"/>
                </a:solidFill>
                <a:latin typeface="Arial"/>
                <a:cs typeface="Arial"/>
              </a:rPr>
              <a:t>size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of the </a:t>
            </a:r>
            <a:r>
              <a:rPr sz="2200" dirty="0">
                <a:solidFill>
                  <a:srgbClr val="140202"/>
                </a:solidFill>
                <a:latin typeface="Arial"/>
                <a:cs typeface="Arial"/>
              </a:rPr>
              <a:t>largest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datatype it</a:t>
            </a:r>
            <a:r>
              <a:rPr sz="2200" spc="50" dirty="0">
                <a:solidFill>
                  <a:srgbClr val="14020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contains.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Pointers allow </a:t>
            </a:r>
            <a:r>
              <a:rPr sz="2200" dirty="0">
                <a:solidFill>
                  <a:srgbClr val="140202"/>
                </a:solidFill>
                <a:latin typeface="Arial"/>
                <a:cs typeface="Arial"/>
              </a:rPr>
              <a:t>Low-level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access to computer</a:t>
            </a:r>
            <a:r>
              <a:rPr sz="2200" spc="25" dirty="0">
                <a:solidFill>
                  <a:srgbClr val="14020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140202"/>
                </a:solidFill>
                <a:latin typeface="Arial"/>
                <a:cs typeface="Arial"/>
              </a:rPr>
              <a:t>memory.</a:t>
            </a:r>
            <a:endParaRPr sz="2200" dirty="0">
              <a:latin typeface="Arial"/>
              <a:cs typeface="Arial"/>
            </a:endParaRPr>
          </a:p>
          <a:p>
            <a:pPr marL="355600" marR="48895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A preprocessor directives used to performs macro definition, source code file inclusion,  and conditional</a:t>
            </a:r>
            <a:r>
              <a:rPr sz="2200" spc="5" dirty="0">
                <a:solidFill>
                  <a:srgbClr val="14020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40202"/>
                </a:solidFill>
                <a:latin typeface="Arial"/>
                <a:cs typeface="Arial"/>
              </a:rPr>
              <a:t>compilation.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4194</Words>
  <Application>Microsoft Office PowerPoint</Application>
  <PresentationFormat>Widescreen</PresentationFormat>
  <Paragraphs>414</Paragraphs>
  <Slides>50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Carlito</vt:lpstr>
      <vt:lpstr>Courier New</vt:lpstr>
      <vt:lpstr>Wingdings</vt:lpstr>
      <vt:lpstr>Office Theme</vt:lpstr>
      <vt:lpstr>Introduction to C   Programming</vt:lpstr>
      <vt:lpstr>What is Compiler in C?</vt:lpstr>
      <vt:lpstr>C Programming Introduction</vt:lpstr>
      <vt:lpstr>C History &amp; Standardization</vt:lpstr>
      <vt:lpstr>Early Development of C Programming</vt:lpstr>
      <vt:lpstr>PowerPoint Presentation</vt:lpstr>
      <vt:lpstr>C relation with other Programming languages</vt:lpstr>
      <vt:lpstr>Overview of C Programming</vt:lpstr>
      <vt:lpstr>The C language has the following characteristics:</vt:lpstr>
      <vt:lpstr>APPLICATIONS OF C LANGUAGE</vt:lpstr>
      <vt:lpstr>C  ‘main’ function and Standard Library</vt:lpstr>
      <vt:lpstr>Why Should You Learn C Language?</vt:lpstr>
      <vt:lpstr>Running a C Program Using GNU C Compiler (gcc) with Linux</vt:lpstr>
      <vt:lpstr>How to compile and run a C program</vt:lpstr>
      <vt:lpstr>First C Program</vt:lpstr>
      <vt:lpstr>First C  Program</vt:lpstr>
      <vt:lpstr>First C Program</vt:lpstr>
      <vt:lpstr>First C Program</vt:lpstr>
      <vt:lpstr>First C  Program</vt:lpstr>
      <vt:lpstr>How to excecute the above program:</vt:lpstr>
      <vt:lpstr>The C Character Set</vt:lpstr>
      <vt:lpstr>C Tokens</vt:lpstr>
      <vt:lpstr>C Keywords</vt:lpstr>
      <vt:lpstr>IDENTIFIERS</vt:lpstr>
      <vt:lpstr>IDENTIFIERS</vt:lpstr>
      <vt:lpstr>Escape Sequence</vt:lpstr>
      <vt:lpstr>Escape Sequence</vt:lpstr>
      <vt:lpstr>Variables in C</vt:lpstr>
      <vt:lpstr>Variable Declaration in C</vt:lpstr>
      <vt:lpstr>Variable Declaration in C</vt:lpstr>
      <vt:lpstr>Variable Definition in C</vt:lpstr>
      <vt:lpstr>Variable Initialization in C</vt:lpstr>
      <vt:lpstr>Variable in C</vt:lpstr>
      <vt:lpstr>Format specifiers</vt:lpstr>
      <vt:lpstr>Format specifiers</vt:lpstr>
      <vt:lpstr>Data Types in C</vt:lpstr>
      <vt:lpstr>PowerPoint Presentation</vt:lpstr>
      <vt:lpstr>Signed vs Unsigned</vt:lpstr>
      <vt:lpstr>Unsigned Variable Type of Integer</vt:lpstr>
      <vt:lpstr>DATA TYPES</vt:lpstr>
      <vt:lpstr>Primary Data Types</vt:lpstr>
      <vt:lpstr>Character Types:</vt:lpstr>
      <vt:lpstr>Integer Types:</vt:lpstr>
      <vt:lpstr>PowerPoint Presentation</vt:lpstr>
      <vt:lpstr>int (1 sign bit + 31 data bits) keyword in C</vt:lpstr>
      <vt:lpstr>Floating Point Types:</vt:lpstr>
      <vt:lpstr>printf ()</vt:lpstr>
      <vt:lpstr>Mixing Literal Text and Variables Values</vt:lpstr>
      <vt:lpstr>scanf()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  Programming</dc:title>
  <dc:creator>lenovo</dc:creator>
  <cp:lastModifiedBy>Ram Deshmukh</cp:lastModifiedBy>
  <cp:revision>34</cp:revision>
  <dcterms:created xsi:type="dcterms:W3CDTF">2021-11-08T07:48:24Z</dcterms:created>
  <dcterms:modified xsi:type="dcterms:W3CDTF">2022-03-31T11:48:22Z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2021-11-08T00:00:00Z</vt:filetime>
  </property>
</Properties>
</file>