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ijwNBpb1Xz4fnpdvwFxmG6ig3q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14313" lvl="0" marL="2159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14313" lvl="0" marL="2159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15:notes"/>
          <p:cNvSpPr/>
          <p:nvPr>
            <p:ph idx="2" type="sldImg"/>
          </p:nvPr>
        </p:nvSpPr>
        <p:spPr>
          <a:xfrm>
            <a:off x="195263" y="762000"/>
            <a:ext cx="6772275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5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14313" lvl="0" marL="2159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16:notes"/>
          <p:cNvSpPr/>
          <p:nvPr>
            <p:ph idx="2" type="sldImg"/>
          </p:nvPr>
        </p:nvSpPr>
        <p:spPr>
          <a:xfrm>
            <a:off x="195263" y="762000"/>
            <a:ext cx="6772275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6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14313" lvl="0" marL="2159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17:notes"/>
          <p:cNvSpPr/>
          <p:nvPr>
            <p:ph idx="2" type="sldImg"/>
          </p:nvPr>
        </p:nvSpPr>
        <p:spPr>
          <a:xfrm>
            <a:off x="195263" y="762000"/>
            <a:ext cx="6772275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7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14313" lvl="0" marL="2159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18:notes"/>
          <p:cNvSpPr/>
          <p:nvPr>
            <p:ph idx="2" type="sldImg"/>
          </p:nvPr>
        </p:nvSpPr>
        <p:spPr>
          <a:xfrm>
            <a:off x="195263" y="762000"/>
            <a:ext cx="6772275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14313" lvl="0" marL="2159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19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9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14313" lvl="0" marL="2159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95263" y="762000"/>
            <a:ext cx="6772275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14313" lvl="0" marL="2159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20:notes"/>
          <p:cNvSpPr/>
          <p:nvPr>
            <p:ph idx="2" type="sldImg"/>
          </p:nvPr>
        </p:nvSpPr>
        <p:spPr>
          <a:xfrm>
            <a:off x="195263" y="762000"/>
            <a:ext cx="6772275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20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14313" lvl="0" marL="2159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21:notes"/>
          <p:cNvSpPr/>
          <p:nvPr>
            <p:ph idx="2" type="sldImg"/>
          </p:nvPr>
        </p:nvSpPr>
        <p:spPr>
          <a:xfrm>
            <a:off x="195263" y="762000"/>
            <a:ext cx="6772275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1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14313" lvl="0" marL="2159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22:notes"/>
          <p:cNvSpPr/>
          <p:nvPr>
            <p:ph idx="2" type="sldImg"/>
          </p:nvPr>
        </p:nvSpPr>
        <p:spPr>
          <a:xfrm>
            <a:off x="195263" y="762000"/>
            <a:ext cx="6772275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2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14313" lvl="0" marL="2159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23:notes"/>
          <p:cNvSpPr/>
          <p:nvPr>
            <p:ph idx="2" type="sldImg"/>
          </p:nvPr>
        </p:nvSpPr>
        <p:spPr>
          <a:xfrm>
            <a:off x="195263" y="762000"/>
            <a:ext cx="6772275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3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14313" lvl="0" marL="2159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24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24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14313" lvl="0" marL="2159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25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25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14313" lvl="0" marL="2159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26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6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14313" lvl="0" marL="2159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95263" y="762000"/>
            <a:ext cx="6772275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14313" lvl="0" marL="2159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14313" lvl="0" marL="2159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371600" y="2522538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while </a:t>
            </a:r>
            <a:br>
              <a:rPr lang="en-US" sz="5400"/>
            </a:br>
            <a:r>
              <a:rPr lang="en-US" sz="5400"/>
              <a:t>and </a:t>
            </a:r>
            <a:br>
              <a:rPr lang="en-US" sz="5400"/>
            </a:br>
            <a:r>
              <a:rPr lang="en-US" sz="5400"/>
              <a:t>do..while</a:t>
            </a:r>
            <a:br>
              <a:rPr lang="en-US" sz="5400"/>
            </a:br>
            <a:r>
              <a:rPr lang="en-US" sz="5400"/>
              <a:t>Loops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/>
        </p:nvSpPr>
        <p:spPr>
          <a:xfrm>
            <a:off x="1905000" y="228600"/>
            <a:ext cx="731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3:  </a:t>
            </a:r>
            <a:r>
              <a:rPr b="1" i="1" lang="en-US" sz="28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/>
          </a:p>
        </p:txBody>
      </p:sp>
      <p:sp>
        <p:nvSpPr>
          <p:cNvPr id="170" name="Google Shape;170;p10"/>
          <p:cNvSpPr/>
          <p:nvPr/>
        </p:nvSpPr>
        <p:spPr>
          <a:xfrm>
            <a:off x="1905001" y="914400"/>
            <a:ext cx="7878763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a, b, sum</a:t>
            </a: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=0</a:t>
            </a:r>
            <a:r>
              <a:rPr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-339725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printf(“This program will return the sum ”);</a:t>
            </a:r>
            <a:endParaRPr/>
          </a:p>
          <a:p>
            <a:pPr indent="-339725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printf( “of odd numbers between a and b.\n\n”);</a:t>
            </a:r>
            <a:endParaRPr/>
          </a:p>
          <a:p>
            <a:pPr indent="-339725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printf(“Input two integers a and b:”);</a:t>
            </a:r>
            <a:endParaRPr/>
          </a:p>
          <a:p>
            <a:pPr indent="-339725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scanf(“%d%d”, &amp;a ,&amp;b);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(a &lt;= b) {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if (a % 2)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sum += a;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a++;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printf(“The answer is %d”,sum);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Counter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Controlled loop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i = 1 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printf(“How many times repeat these statements”);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scanf(“%d”,&amp;n)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(i&lt;= 10 )  { </a:t>
            </a:r>
            <a:r>
              <a:rPr b="0" i="0" lang="en-US" sz="28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//while i is less than or equal to 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printf ("\nWelcome!" ) 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 = i+1 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Try following now:</a:t>
            </a:r>
            <a:br>
              <a:rPr lang="en-US"/>
            </a:br>
            <a:endParaRPr/>
          </a:p>
        </p:txBody>
      </p:sp>
      <p:sp>
        <p:nvSpPr>
          <p:cNvPr id="182" name="Google Shape;182;p12"/>
          <p:cNvSpPr txBox="1"/>
          <p:nvPr>
            <p:ph idx="1" type="body"/>
          </p:nvPr>
        </p:nvSpPr>
        <p:spPr>
          <a:xfrm>
            <a:off x="838200" y="1825625"/>
            <a:ext cx="1096772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1 Print numbers from 10 to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2 Print numbers from n to m. n and m are accepted from user.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3 Print all numbers divisible by ‘n’ , between 1 to 1000. ‘n’ accepted from user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4 Print sum of numbers from 1 to 10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5. Print Alphabets from A – Z, a- z, z-a, Z-A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6.ASCII Values of characters ‘0’ – ‘9’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usage of </a:t>
            </a:r>
            <a:r>
              <a:rPr b="1" lang="en-US">
                <a:solidFill>
                  <a:srgbClr val="FF0000"/>
                </a:solidFill>
              </a:rPr>
              <a:t>for /while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8" name="Google Shape;188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 'for' loop used when we already knew the number of iterations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 'while' loop used when the number of iteration are not exactly known.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HW: </a:t>
            </a:r>
            <a:r>
              <a:rPr b="1" lang="en-US">
                <a:solidFill>
                  <a:srgbClr val="00B050"/>
                </a:solidFill>
              </a:rPr>
              <a:t>Read more about features of for and while loop</a:t>
            </a:r>
            <a:endParaRPr b="1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Controlled loop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ans = ‘y’;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(ans == ‘y’ || ans == ‘Y’) {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students details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”)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.......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Printf(“Do you want to submit another student details”);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scanf(“%c”,&amp;ans);	   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Great!!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”)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/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15"/>
          <p:cNvSpPr txBox="1"/>
          <p:nvPr/>
        </p:nvSpPr>
        <p:spPr>
          <a:xfrm>
            <a:off x="3733800" y="76200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4500"/>
              <a:buFont typeface="Times New Roman"/>
              <a:buNone/>
            </a:pPr>
            <a:r>
              <a:rPr b="1" i="1" lang="en-US" sz="45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do-while </a:t>
            </a: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1676400" y="3581400"/>
            <a:ext cx="1828800" cy="1066800"/>
          </a:xfrm>
          <a:prstGeom prst="flowChartDecision">
            <a:avLst/>
          </a:prstGeom>
          <a:solidFill>
            <a:srgbClr val="99CCFF"/>
          </a:solidFill>
          <a:ln cap="flat" cmpd="sng" w="15825">
            <a:solidFill>
              <a:srgbClr val="00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203" name="Google Shape;203;p15"/>
          <p:cNvSpPr/>
          <p:nvPr/>
        </p:nvSpPr>
        <p:spPr>
          <a:xfrm>
            <a:off x="1905000" y="2286000"/>
            <a:ext cx="1371600" cy="914400"/>
          </a:xfrm>
          <a:prstGeom prst="flowChartProcess">
            <a:avLst/>
          </a:prstGeom>
          <a:solidFill>
            <a:srgbClr val="99CCFF"/>
          </a:solidFill>
          <a:ln cap="flat" cmpd="sng" w="15825">
            <a:solidFill>
              <a:srgbClr val="00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 </a:t>
            </a:r>
            <a:endParaRPr/>
          </a:p>
        </p:txBody>
      </p:sp>
      <p:sp>
        <p:nvSpPr>
          <p:cNvPr id="204" name="Google Shape;204;p15"/>
          <p:cNvSpPr txBox="1"/>
          <p:nvPr/>
        </p:nvSpPr>
        <p:spPr>
          <a:xfrm>
            <a:off x="3657601" y="3733800"/>
            <a:ext cx="3333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205" name="Google Shape;205;p15"/>
          <p:cNvSpPr txBox="1"/>
          <p:nvPr/>
        </p:nvSpPr>
        <p:spPr>
          <a:xfrm>
            <a:off x="2667001" y="4953000"/>
            <a:ext cx="3206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/>
          </a:p>
        </p:txBody>
      </p:sp>
      <p:cxnSp>
        <p:nvCxnSpPr>
          <p:cNvPr id="206" name="Google Shape;206;p15"/>
          <p:cNvCxnSpPr/>
          <p:nvPr/>
        </p:nvCxnSpPr>
        <p:spPr>
          <a:xfrm>
            <a:off x="2590800" y="1066801"/>
            <a:ext cx="1588" cy="1216025"/>
          </a:xfrm>
          <a:prstGeom prst="straightConnector1">
            <a:avLst/>
          </a:prstGeom>
          <a:noFill/>
          <a:ln cap="flat" cmpd="sng" w="19075">
            <a:solidFill>
              <a:srgbClr val="3366C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7" name="Google Shape;207;p15"/>
          <p:cNvCxnSpPr/>
          <p:nvPr/>
        </p:nvCxnSpPr>
        <p:spPr>
          <a:xfrm>
            <a:off x="3505200" y="4114800"/>
            <a:ext cx="685800" cy="1588"/>
          </a:xfrm>
          <a:prstGeom prst="straightConnector1">
            <a:avLst/>
          </a:prstGeom>
          <a:noFill/>
          <a:ln cap="flat" cmpd="sng" w="19075">
            <a:solidFill>
              <a:srgbClr val="3366C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8" name="Google Shape;208;p15"/>
          <p:cNvCxnSpPr/>
          <p:nvPr/>
        </p:nvCxnSpPr>
        <p:spPr>
          <a:xfrm>
            <a:off x="2590800" y="4648200"/>
            <a:ext cx="1588" cy="1219200"/>
          </a:xfrm>
          <a:prstGeom prst="straightConnector1">
            <a:avLst/>
          </a:prstGeom>
          <a:noFill/>
          <a:ln cap="flat" cmpd="sng" w="19075">
            <a:solidFill>
              <a:srgbClr val="3366C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9" name="Google Shape;209;p15"/>
          <p:cNvCxnSpPr/>
          <p:nvPr/>
        </p:nvCxnSpPr>
        <p:spPr>
          <a:xfrm flipH="1" rot="10800000">
            <a:off x="4191000" y="2057400"/>
            <a:ext cx="1588" cy="2063750"/>
          </a:xfrm>
          <a:prstGeom prst="straightConnector1">
            <a:avLst/>
          </a:prstGeom>
          <a:noFill/>
          <a:ln cap="flat" cmpd="sng" w="19075">
            <a:solidFill>
              <a:srgbClr val="3366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0" name="Google Shape;210;p15"/>
          <p:cNvCxnSpPr/>
          <p:nvPr/>
        </p:nvCxnSpPr>
        <p:spPr>
          <a:xfrm flipH="1">
            <a:off x="2587625" y="2055814"/>
            <a:ext cx="1606550" cy="1587"/>
          </a:xfrm>
          <a:prstGeom prst="straightConnector1">
            <a:avLst/>
          </a:prstGeom>
          <a:noFill/>
          <a:ln cap="flat" cmpd="sng" w="19075">
            <a:solidFill>
              <a:srgbClr val="3366C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1" name="Google Shape;211;p15"/>
          <p:cNvSpPr/>
          <p:nvPr/>
        </p:nvSpPr>
        <p:spPr>
          <a:xfrm>
            <a:off x="4432300" y="3771900"/>
            <a:ext cx="3352800" cy="1905000"/>
          </a:xfrm>
          <a:prstGeom prst="rect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Statement list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-US" sz="20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(Condition)</a:t>
            </a:r>
            <a:r>
              <a:rPr b="1" lang="en-US" sz="20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</p:txBody>
      </p:sp>
      <p:cxnSp>
        <p:nvCxnSpPr>
          <p:cNvPr id="212" name="Google Shape;212;p15"/>
          <p:cNvCxnSpPr/>
          <p:nvPr/>
        </p:nvCxnSpPr>
        <p:spPr>
          <a:xfrm>
            <a:off x="2590800" y="3200400"/>
            <a:ext cx="1588" cy="381000"/>
          </a:xfrm>
          <a:prstGeom prst="straightConnector1">
            <a:avLst/>
          </a:prstGeom>
          <a:noFill/>
          <a:ln cap="flat" cmpd="sng" w="19075">
            <a:solidFill>
              <a:srgbClr val="3366C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3" name="Google Shape;213;p15"/>
          <p:cNvSpPr/>
          <p:nvPr/>
        </p:nvSpPr>
        <p:spPr>
          <a:xfrm>
            <a:off x="8610600" y="5486400"/>
            <a:ext cx="1612900" cy="419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5666" y="32728"/>
                </a:moveTo>
                <a:lnTo>
                  <a:pt x="-39923" y="32728"/>
                </a:lnTo>
                <a:lnTo>
                  <a:pt x="-75473" y="-117272"/>
                </a:lnTo>
              </a:path>
            </a:pathLst>
          </a:custGeom>
          <a:noFill/>
          <a:ln cap="flat" cmpd="sng" w="19075">
            <a:solidFill>
              <a:srgbClr val="3366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; is required</a:t>
            </a:r>
            <a:endParaRPr/>
          </a:p>
        </p:txBody>
      </p:sp>
      <p:sp>
        <p:nvSpPr>
          <p:cNvPr id="214" name="Google Shape;214;p15"/>
          <p:cNvSpPr/>
          <p:nvPr/>
        </p:nvSpPr>
        <p:spPr>
          <a:xfrm>
            <a:off x="5105401" y="1219200"/>
            <a:ext cx="5013325" cy="2133600"/>
          </a:xfrm>
          <a:prstGeom prst="rect">
            <a:avLst/>
          </a:prstGeom>
          <a:solidFill>
            <a:srgbClr val="FFFFFF"/>
          </a:solidFill>
          <a:ln cap="flat" cmpd="sng" w="12600">
            <a:solidFill>
              <a:srgbClr val="800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do {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	printf(“Will you pass this exam?”);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scanf(“%c”,&amp;ans);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} while (ans != </a:t>
            </a:r>
            <a:r>
              <a:rPr b="1" lang="en-US" sz="18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lang="en-US" sz="18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-US" sz="18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b="1" lang="en-US" sz="18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366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printf(</a:t>
            </a:r>
            <a:r>
              <a:rPr b="1" lang="en-US" sz="18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lang="en-US" sz="18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Great!!</a:t>
            </a:r>
            <a:r>
              <a:rPr b="1" lang="en-US" sz="18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”)</a:t>
            </a:r>
            <a:r>
              <a:rPr b="1" lang="en-US" sz="18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366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366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16"/>
          <p:cNvSpPr txBox="1"/>
          <p:nvPr/>
        </p:nvSpPr>
        <p:spPr>
          <a:xfrm>
            <a:off x="1905000" y="228600"/>
            <a:ext cx="731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36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do-while loop</a:t>
            </a:r>
            <a:endParaRPr/>
          </a:p>
        </p:txBody>
      </p:sp>
      <p:sp>
        <p:nvSpPr>
          <p:cNvPr id="222" name="Google Shape;222;p16"/>
          <p:cNvSpPr/>
          <p:nvPr/>
        </p:nvSpPr>
        <p:spPr>
          <a:xfrm>
            <a:off x="1650125" y="1295400"/>
            <a:ext cx="102847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-339725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 do-while loop is similar to a while loop, except that a do-while loop is execute at </a:t>
            </a: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least one time.</a:t>
            </a:r>
            <a:endParaRPr/>
          </a:p>
          <a:p>
            <a:pPr indent="-233045" lvl="0" marL="342900" marR="0" rtl="0" algn="just">
              <a:spcBef>
                <a:spcPts val="60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just">
              <a:spcBef>
                <a:spcPts val="60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do while loop is a control flow statement that executes a block of code at least once, and then repeatedly executes the block, or not, depending on a given condition at the end of the block (in while).</a:t>
            </a:r>
            <a:endParaRPr/>
          </a:p>
          <a:p>
            <a:pPr indent="-233045" lvl="0" marL="342900" marR="0" rtl="0" algn="just">
              <a:spcBef>
                <a:spcPts val="60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just">
              <a:spcBef>
                <a:spcPts val="60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It is an exit-controlled loop.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17"/>
          <p:cNvSpPr txBox="1"/>
          <p:nvPr/>
        </p:nvSpPr>
        <p:spPr>
          <a:xfrm>
            <a:off x="1905000" y="228600"/>
            <a:ext cx="731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1: </a:t>
            </a:r>
            <a:r>
              <a:rPr b="1" i="1" lang="en-US" sz="28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do-while</a:t>
            </a:r>
            <a:endParaRPr/>
          </a:p>
        </p:txBody>
      </p:sp>
      <p:sp>
        <p:nvSpPr>
          <p:cNvPr id="230" name="Google Shape;230;p17"/>
          <p:cNvSpPr/>
          <p:nvPr/>
        </p:nvSpPr>
        <p:spPr>
          <a:xfrm>
            <a:off x="1744718" y="1295400"/>
            <a:ext cx="8387400" cy="44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#include&lt;stdio.h&gt;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 () {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//variable Initialization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int n = 1,times=5;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/* do loops execution */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do    {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printf("C do while loops: %d\n", n);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n = n + 1;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while( n &lt;= times ); 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return 0;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descr="c-do-while-loop" id="231" name="Google Shape;231;p17"/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"/>
          <p:cNvSpPr txBox="1"/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18"/>
          <p:cNvSpPr txBox="1"/>
          <p:nvPr/>
        </p:nvSpPr>
        <p:spPr>
          <a:xfrm>
            <a:off x="1905000" y="228600"/>
            <a:ext cx="731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2: </a:t>
            </a:r>
            <a:r>
              <a:rPr b="1" i="1" lang="en-US" sz="28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do-while</a:t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2133600" y="1295400"/>
            <a:ext cx="74676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i;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....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do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printf( </a:t>
            </a:r>
            <a:r>
              <a:rPr b="1"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Please input a number between 10 and 20:</a:t>
            </a:r>
            <a:r>
              <a:rPr b="1"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”)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scanf(“%d”, &amp;i);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printf(“%d”,i);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-US" sz="22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(i &lt; 10 || i &gt; 20);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......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"/>
          <p:cNvSpPr txBox="1"/>
          <p:nvPr/>
        </p:nvSpPr>
        <p:spPr>
          <a:xfrm>
            <a:off x="1884364" y="1079500"/>
            <a:ext cx="8631237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Suppose your Rs 10000 is earning interest at 1% per month. How many months required to double your money?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float my_money=10000.0;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n=0;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{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my_money = my_money*1.01;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n++;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(my_money &lt; 20000.0)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printf (“My money will double in %d months.\n”,n);</a:t>
            </a:r>
            <a:endParaRPr/>
          </a:p>
        </p:txBody>
      </p:sp>
      <p:sp>
        <p:nvSpPr>
          <p:cNvPr id="246" name="Google Shape;246;p19"/>
          <p:cNvSpPr txBox="1"/>
          <p:nvPr/>
        </p:nvSpPr>
        <p:spPr>
          <a:xfrm>
            <a:off x="1905000" y="228600"/>
            <a:ext cx="731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3: </a:t>
            </a:r>
            <a:r>
              <a:rPr b="1" i="1" lang="en-US" sz="28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do-while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1908175" y="2368550"/>
            <a:ext cx="1828800" cy="1066800"/>
          </a:xfrm>
          <a:prstGeom prst="flowChartDecision">
            <a:avLst/>
          </a:prstGeom>
          <a:solidFill>
            <a:srgbClr val="99CCFF"/>
          </a:solidFill>
          <a:ln cap="flat" cmpd="sng" w="15825">
            <a:solidFill>
              <a:srgbClr val="00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4194175" y="2444750"/>
            <a:ext cx="1371600" cy="914400"/>
          </a:xfrm>
          <a:prstGeom prst="flowChartProcess">
            <a:avLst/>
          </a:prstGeom>
          <a:solidFill>
            <a:srgbClr val="99CCFF"/>
          </a:solidFill>
          <a:ln cap="flat" cmpd="sng" w="15825">
            <a:solidFill>
              <a:srgbClr val="00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 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3783014" y="2892425"/>
            <a:ext cx="3333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2943226" y="3886200"/>
            <a:ext cx="3206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/>
          </a:p>
        </p:txBody>
      </p:sp>
      <p:cxnSp>
        <p:nvCxnSpPr>
          <p:cNvPr id="98" name="Google Shape;98;p2"/>
          <p:cNvCxnSpPr/>
          <p:nvPr/>
        </p:nvCxnSpPr>
        <p:spPr>
          <a:xfrm>
            <a:off x="2822575" y="1149351"/>
            <a:ext cx="1588" cy="1216025"/>
          </a:xfrm>
          <a:prstGeom prst="straightConnector1">
            <a:avLst/>
          </a:prstGeom>
          <a:noFill/>
          <a:ln cap="flat" cmpd="sng" w="19075">
            <a:solidFill>
              <a:srgbClr val="3366C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9" name="Google Shape;99;p2"/>
          <p:cNvCxnSpPr/>
          <p:nvPr/>
        </p:nvCxnSpPr>
        <p:spPr>
          <a:xfrm>
            <a:off x="3736975" y="2901950"/>
            <a:ext cx="457200" cy="1588"/>
          </a:xfrm>
          <a:prstGeom prst="straightConnector1">
            <a:avLst/>
          </a:prstGeom>
          <a:noFill/>
          <a:ln cap="flat" cmpd="sng" w="19075">
            <a:solidFill>
              <a:srgbClr val="3366C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0" name="Google Shape;100;p2"/>
          <p:cNvCxnSpPr/>
          <p:nvPr/>
        </p:nvCxnSpPr>
        <p:spPr>
          <a:xfrm>
            <a:off x="2822575" y="3435350"/>
            <a:ext cx="1588" cy="2057400"/>
          </a:xfrm>
          <a:prstGeom prst="straightConnector1">
            <a:avLst/>
          </a:prstGeom>
          <a:noFill/>
          <a:ln cap="flat" cmpd="sng" w="19075">
            <a:solidFill>
              <a:srgbClr val="3366C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1" name="Google Shape;101;p2"/>
          <p:cNvCxnSpPr/>
          <p:nvPr/>
        </p:nvCxnSpPr>
        <p:spPr>
          <a:xfrm>
            <a:off x="5641975" y="2901950"/>
            <a:ext cx="304800" cy="1588"/>
          </a:xfrm>
          <a:prstGeom prst="straightConnector1">
            <a:avLst/>
          </a:prstGeom>
          <a:noFill/>
          <a:ln cap="flat" cmpd="sng" w="19075">
            <a:solidFill>
              <a:srgbClr val="3366C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2" name="Google Shape;102;p2"/>
          <p:cNvCxnSpPr/>
          <p:nvPr/>
        </p:nvCxnSpPr>
        <p:spPr>
          <a:xfrm flipH="1" rot="10800000">
            <a:off x="5946775" y="1603375"/>
            <a:ext cx="1588" cy="1301750"/>
          </a:xfrm>
          <a:prstGeom prst="straightConnector1">
            <a:avLst/>
          </a:prstGeom>
          <a:noFill/>
          <a:ln cap="flat" cmpd="sng" w="19075">
            <a:solidFill>
              <a:srgbClr val="3366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2"/>
          <p:cNvCxnSpPr/>
          <p:nvPr/>
        </p:nvCxnSpPr>
        <p:spPr>
          <a:xfrm flipH="1">
            <a:off x="2819400" y="1606550"/>
            <a:ext cx="3130550" cy="1588"/>
          </a:xfrm>
          <a:prstGeom prst="straightConnector1">
            <a:avLst/>
          </a:prstGeom>
          <a:noFill/>
          <a:ln cap="flat" cmpd="sng" w="19075">
            <a:solidFill>
              <a:srgbClr val="3366C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4" name="Google Shape;104;p2"/>
          <p:cNvSpPr/>
          <p:nvPr/>
        </p:nvSpPr>
        <p:spPr>
          <a:xfrm>
            <a:off x="6507480" y="1319213"/>
            <a:ext cx="4128770" cy="2039937"/>
          </a:xfrm>
          <a:prstGeom prst="rect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(Condition){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// body of loop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Statement(s)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152400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while loop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4205289" y="3736976"/>
            <a:ext cx="6357937" cy="267983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general form of </a:t>
            </a: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is as shown below: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initialize loop counter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( </a:t>
            </a: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loop counter using </a:t>
            </a: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condition 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do this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and this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increment/decrement loop counter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/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20"/>
          <p:cNvSpPr txBox="1"/>
          <p:nvPr/>
        </p:nvSpPr>
        <p:spPr>
          <a:xfrm>
            <a:off x="2301875" y="53975"/>
            <a:ext cx="78755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20"/>
          <p:cNvSpPr txBox="1"/>
          <p:nvPr/>
        </p:nvSpPr>
        <p:spPr>
          <a:xfrm>
            <a:off x="1524001" y="-1588"/>
            <a:ext cx="9109075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4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Nested loops  </a:t>
            </a:r>
            <a:r>
              <a:rPr b="1" i="1" lang="en-US" sz="44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(loop in a loop)</a:t>
            </a:r>
            <a:endParaRPr b="1" i="1" sz="4400">
              <a:solidFill>
                <a:srgbClr val="33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0"/>
          <p:cNvSpPr/>
          <p:nvPr/>
        </p:nvSpPr>
        <p:spPr>
          <a:xfrm>
            <a:off x="1667668" y="1004170"/>
            <a:ext cx="8748083" cy="7048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syntax for a nested for loop statement in C is as follows −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(init; condition; increment)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for (init; condition; increment)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statement(s);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statement(s);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syntax for a nested while loop statement-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255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while(condition) {</a:t>
            </a:r>
            <a:endParaRPr/>
          </a:p>
          <a:p>
            <a:pPr indent="0" lvl="0" marL="10255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while(condition)   {</a:t>
            </a:r>
            <a:endParaRPr/>
          </a:p>
          <a:p>
            <a:pPr indent="0" lvl="0" marL="10255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statement(s);</a:t>
            </a:r>
            <a:endParaRPr/>
          </a:p>
          <a:p>
            <a:pPr indent="0" lvl="0" marL="10255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}	</a:t>
            </a:r>
            <a:endParaRPr/>
          </a:p>
          <a:p>
            <a:pPr indent="0" lvl="0" marL="10255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statement(s);</a:t>
            </a:r>
            <a:endParaRPr/>
          </a:p>
          <a:p>
            <a:pPr indent="0" lvl="0" marL="10255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/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21"/>
          <p:cNvSpPr txBox="1"/>
          <p:nvPr/>
        </p:nvSpPr>
        <p:spPr>
          <a:xfrm>
            <a:off x="2301875" y="53975"/>
            <a:ext cx="78755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21"/>
          <p:cNvSpPr txBox="1"/>
          <p:nvPr/>
        </p:nvSpPr>
        <p:spPr>
          <a:xfrm>
            <a:off x="1524001" y="-1588"/>
            <a:ext cx="9109075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4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Nested loops  </a:t>
            </a:r>
            <a:r>
              <a:rPr b="1" i="1" lang="en-US" sz="44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(loop in a loop)</a:t>
            </a:r>
            <a:endParaRPr b="1" i="1" sz="4400">
              <a:solidFill>
                <a:srgbClr val="33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1"/>
          <p:cNvSpPr/>
          <p:nvPr/>
        </p:nvSpPr>
        <p:spPr>
          <a:xfrm>
            <a:off x="1667668" y="1004170"/>
            <a:ext cx="8748083" cy="47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syntax for a nested do...while loop statement is as follows −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statement(s);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do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statement(s);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} while(condition);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}while(condition);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Note-  In loop nesting you can put any type of loop inside any other type of loop. For example, a 'for' loop can be inside a 'while' loop or vice versa.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 txBox="1"/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22"/>
          <p:cNvSpPr txBox="1"/>
          <p:nvPr/>
        </p:nvSpPr>
        <p:spPr>
          <a:xfrm>
            <a:off x="2301875" y="53975"/>
            <a:ext cx="78755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22"/>
          <p:cNvSpPr txBox="1"/>
          <p:nvPr/>
        </p:nvSpPr>
        <p:spPr>
          <a:xfrm>
            <a:off x="2209799" y="2896804"/>
            <a:ext cx="4644518" cy="317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printf(“%d%d”,a,b); </a:t>
            </a:r>
            <a:r>
              <a:rPr b="1" lang="en-US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//a=4,b=7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(i = 0; i &lt; a; i++){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20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(j=0; j&lt;b; j++)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printf(“*”);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printf(“\n”);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22"/>
          <p:cNvSpPr txBox="1"/>
          <p:nvPr/>
        </p:nvSpPr>
        <p:spPr>
          <a:xfrm>
            <a:off x="8572393" y="3833286"/>
            <a:ext cx="1527175" cy="163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*******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*******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*******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*******</a:t>
            </a:r>
            <a:endParaRPr/>
          </a:p>
        </p:txBody>
      </p:sp>
      <p:sp>
        <p:nvSpPr>
          <p:cNvPr id="274" name="Google Shape;274;p22"/>
          <p:cNvSpPr/>
          <p:nvPr/>
        </p:nvSpPr>
        <p:spPr>
          <a:xfrm>
            <a:off x="8545404" y="3655486"/>
            <a:ext cx="1581150" cy="177800"/>
          </a:xfrm>
          <a:custGeom>
            <a:rect b="b" l="l" r="r" t="t"/>
            <a:pathLst>
              <a:path extrusionOk="0" h="240" w="1152">
                <a:moveTo>
                  <a:pt x="0" y="240"/>
                </a:moveTo>
                <a:cubicBezTo>
                  <a:pt x="192" y="120"/>
                  <a:pt x="384" y="0"/>
                  <a:pt x="576" y="0"/>
                </a:cubicBezTo>
                <a:cubicBezTo>
                  <a:pt x="768" y="0"/>
                  <a:pt x="1056" y="200"/>
                  <a:pt x="1152" y="240"/>
                </a:cubicBezTo>
              </a:path>
            </a:pathLst>
          </a:custGeom>
          <a:noFill/>
          <a:ln cap="flat" cmpd="sng" w="12600">
            <a:solidFill>
              <a:srgbClr val="33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2"/>
          <p:cNvSpPr txBox="1"/>
          <p:nvPr/>
        </p:nvSpPr>
        <p:spPr>
          <a:xfrm>
            <a:off x="9144536" y="3242881"/>
            <a:ext cx="284350" cy="34073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276" name="Google Shape;276;p22"/>
          <p:cNvSpPr/>
          <p:nvPr/>
        </p:nvSpPr>
        <p:spPr>
          <a:xfrm>
            <a:off x="8469204" y="4078555"/>
            <a:ext cx="76200" cy="1143000"/>
          </a:xfrm>
          <a:custGeom>
            <a:rect b="b" l="l" r="r" t="t"/>
            <a:pathLst>
              <a:path extrusionOk="0" h="720" w="48">
                <a:moveTo>
                  <a:pt x="48" y="0"/>
                </a:moveTo>
                <a:cubicBezTo>
                  <a:pt x="24" y="132"/>
                  <a:pt x="0" y="264"/>
                  <a:pt x="0" y="384"/>
                </a:cubicBezTo>
                <a:cubicBezTo>
                  <a:pt x="0" y="504"/>
                  <a:pt x="24" y="612"/>
                  <a:pt x="48" y="720"/>
                </a:cubicBezTo>
              </a:path>
            </a:pathLst>
          </a:custGeom>
          <a:noFill/>
          <a:ln cap="flat" cmpd="sng" w="12600">
            <a:solidFill>
              <a:srgbClr val="33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2"/>
          <p:cNvSpPr txBox="1"/>
          <p:nvPr/>
        </p:nvSpPr>
        <p:spPr>
          <a:xfrm>
            <a:off x="8029903" y="4454142"/>
            <a:ext cx="304800" cy="34073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278" name="Google Shape;278;p22"/>
          <p:cNvSpPr txBox="1"/>
          <p:nvPr/>
        </p:nvSpPr>
        <p:spPr>
          <a:xfrm>
            <a:off x="1524001" y="-1588"/>
            <a:ext cx="9109075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4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Nested loops  </a:t>
            </a:r>
            <a:r>
              <a:rPr b="1" i="1" lang="en-US" sz="44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(loop in a loop)</a:t>
            </a:r>
            <a:endParaRPr b="1" i="1" sz="4400">
              <a:solidFill>
                <a:srgbClr val="33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2"/>
          <p:cNvSpPr/>
          <p:nvPr/>
        </p:nvSpPr>
        <p:spPr>
          <a:xfrm>
            <a:off x="1667668" y="1004170"/>
            <a:ext cx="874808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Nested loop one loop is place within another loop body.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we need to repeated loop body itself n number of times use nested loops.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Nested loops can be design upto 255 blocks.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"/>
          <p:cNvSpPr txBox="1"/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23"/>
          <p:cNvSpPr txBox="1"/>
          <p:nvPr/>
        </p:nvSpPr>
        <p:spPr>
          <a:xfrm>
            <a:off x="2301875" y="53975"/>
            <a:ext cx="78755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23"/>
          <p:cNvSpPr txBox="1"/>
          <p:nvPr/>
        </p:nvSpPr>
        <p:spPr>
          <a:xfrm>
            <a:off x="1911729" y="1316427"/>
            <a:ext cx="8183948" cy="47111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while(condition)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for ( initialization; condition; increment 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// statement of inside for loop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// statement of inside while loop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// statement of outer do-while loop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}while(condition);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8" name="Google Shape;288;p23"/>
          <p:cNvSpPr txBox="1"/>
          <p:nvPr/>
        </p:nvSpPr>
        <p:spPr>
          <a:xfrm>
            <a:off x="1524001" y="-1588"/>
            <a:ext cx="9109075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4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Nested loops  </a:t>
            </a:r>
            <a:r>
              <a:rPr b="1" i="1" lang="en-US" sz="44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(loop in a loop)</a:t>
            </a:r>
            <a:endParaRPr b="1" i="1" sz="4400">
              <a:solidFill>
                <a:srgbClr val="33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"/>
          <p:cNvSpPr txBox="1"/>
          <p:nvPr/>
        </p:nvSpPr>
        <p:spPr>
          <a:xfrm>
            <a:off x="2743200" y="1828801"/>
            <a:ext cx="5867400" cy="378783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a,b;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Printf(“Enter two values”);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scanf(“%d%d”,&amp;a,&amp;b);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(i = 0; i &lt; a;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for (j = 0; j &lt; b; j++) 		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lang="en-US" sz="20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if (j &gt; i)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				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printf(“*”);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printf(“\n”);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95" name="Google Shape;295;p24"/>
          <p:cNvSpPr txBox="1"/>
          <p:nvPr/>
        </p:nvSpPr>
        <p:spPr>
          <a:xfrm>
            <a:off x="8056563" y="1538289"/>
            <a:ext cx="950912" cy="163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***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****</a:t>
            </a:r>
            <a:endParaRPr/>
          </a:p>
        </p:txBody>
      </p:sp>
      <p:sp>
        <p:nvSpPr>
          <p:cNvPr id="296" name="Google Shape;296;p24"/>
          <p:cNvSpPr/>
          <p:nvPr/>
        </p:nvSpPr>
        <p:spPr>
          <a:xfrm>
            <a:off x="8208963" y="1360489"/>
            <a:ext cx="995362" cy="174625"/>
          </a:xfrm>
          <a:custGeom>
            <a:rect b="b" l="l" r="r" t="t"/>
            <a:pathLst>
              <a:path extrusionOk="0" h="240" w="1152">
                <a:moveTo>
                  <a:pt x="0" y="240"/>
                </a:moveTo>
                <a:cubicBezTo>
                  <a:pt x="192" y="120"/>
                  <a:pt x="384" y="0"/>
                  <a:pt x="576" y="0"/>
                </a:cubicBezTo>
                <a:cubicBezTo>
                  <a:pt x="768" y="0"/>
                  <a:pt x="1056" y="200"/>
                  <a:pt x="1152" y="240"/>
                </a:cubicBezTo>
              </a:path>
            </a:pathLst>
          </a:custGeom>
          <a:noFill/>
          <a:ln cap="flat" cmpd="sng" w="12600">
            <a:solidFill>
              <a:srgbClr val="33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4"/>
          <p:cNvSpPr txBox="1"/>
          <p:nvPr/>
        </p:nvSpPr>
        <p:spPr>
          <a:xfrm>
            <a:off x="8920863" y="979489"/>
            <a:ext cx="284350" cy="34073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298" name="Google Shape;298;p24"/>
          <p:cNvSpPr/>
          <p:nvPr/>
        </p:nvSpPr>
        <p:spPr>
          <a:xfrm>
            <a:off x="7980363" y="1665288"/>
            <a:ext cx="76200" cy="1382712"/>
          </a:xfrm>
          <a:custGeom>
            <a:rect b="b" l="l" r="r" t="t"/>
            <a:pathLst>
              <a:path extrusionOk="0" h="720" w="48">
                <a:moveTo>
                  <a:pt x="48" y="0"/>
                </a:moveTo>
                <a:cubicBezTo>
                  <a:pt x="24" y="132"/>
                  <a:pt x="0" y="264"/>
                  <a:pt x="0" y="384"/>
                </a:cubicBezTo>
                <a:cubicBezTo>
                  <a:pt x="0" y="504"/>
                  <a:pt x="24" y="612"/>
                  <a:pt x="48" y="720"/>
                </a:cubicBezTo>
              </a:path>
            </a:pathLst>
          </a:custGeom>
          <a:noFill/>
          <a:ln cap="flat" cmpd="sng" w="12600">
            <a:solidFill>
              <a:srgbClr val="33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4"/>
          <p:cNvSpPr txBox="1"/>
          <p:nvPr/>
        </p:nvSpPr>
        <p:spPr>
          <a:xfrm>
            <a:off x="7698543" y="1970089"/>
            <a:ext cx="273129" cy="34073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300" name="Google Shape;300;p24"/>
          <p:cNvSpPr/>
          <p:nvPr/>
        </p:nvSpPr>
        <p:spPr>
          <a:xfrm>
            <a:off x="3429000" y="3962400"/>
            <a:ext cx="1600200" cy="977900"/>
          </a:xfrm>
          <a:custGeom>
            <a:rect b="b" l="l" r="r" t="t"/>
            <a:pathLst>
              <a:path extrusionOk="0" h="616" w="1007">
                <a:moveTo>
                  <a:pt x="1008" y="528"/>
                </a:moveTo>
                <a:cubicBezTo>
                  <a:pt x="600" y="572"/>
                  <a:pt x="192" y="616"/>
                  <a:pt x="96" y="528"/>
                </a:cubicBezTo>
                <a:cubicBezTo>
                  <a:pt x="0" y="440"/>
                  <a:pt x="216" y="220"/>
                  <a:pt x="432" y="0"/>
                </a:cubicBezTo>
              </a:path>
            </a:pathLst>
          </a:custGeom>
          <a:noFill/>
          <a:ln cap="flat" cmpd="sng" w="126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4"/>
          <p:cNvSpPr txBox="1"/>
          <p:nvPr/>
        </p:nvSpPr>
        <p:spPr>
          <a:xfrm>
            <a:off x="1524001" y="-1588"/>
            <a:ext cx="9109075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4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Nested loops example </a:t>
            </a:r>
            <a:endParaRPr b="1" i="1" sz="4400">
              <a:solidFill>
                <a:srgbClr val="33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"/>
          <p:cNvSpPr txBox="1"/>
          <p:nvPr/>
        </p:nvSpPr>
        <p:spPr>
          <a:xfrm>
            <a:off x="2743200" y="1828801"/>
            <a:ext cx="5867400" cy="409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a,b;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scanf(“%d%d”,&amp;a,&amp;b);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a;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for (int j=0; j&lt;b; j++)	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 	</a:t>
            </a:r>
            <a:r>
              <a:rPr b="1" lang="en-US" sz="20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if (j &lt; i)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				printf(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“ 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printf(“*”);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printf(“\n”);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08" name="Google Shape;308;p25"/>
          <p:cNvSpPr txBox="1"/>
          <p:nvPr/>
        </p:nvSpPr>
        <p:spPr>
          <a:xfrm>
            <a:off x="8227586" y="2514601"/>
            <a:ext cx="1786364" cy="107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*************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************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***********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**********</a:t>
            </a:r>
            <a:endParaRPr/>
          </a:p>
        </p:txBody>
      </p:sp>
      <p:sp>
        <p:nvSpPr>
          <p:cNvPr id="309" name="Google Shape;309;p25"/>
          <p:cNvSpPr/>
          <p:nvPr/>
        </p:nvSpPr>
        <p:spPr>
          <a:xfrm>
            <a:off x="8326438" y="2284414"/>
            <a:ext cx="1687512" cy="223837"/>
          </a:xfrm>
          <a:custGeom>
            <a:rect b="b" l="l" r="r" t="t"/>
            <a:pathLst>
              <a:path extrusionOk="0" h="240" w="1152">
                <a:moveTo>
                  <a:pt x="0" y="240"/>
                </a:moveTo>
                <a:cubicBezTo>
                  <a:pt x="192" y="120"/>
                  <a:pt x="384" y="0"/>
                  <a:pt x="576" y="0"/>
                </a:cubicBezTo>
                <a:cubicBezTo>
                  <a:pt x="768" y="0"/>
                  <a:pt x="1056" y="200"/>
                  <a:pt x="1152" y="240"/>
                </a:cubicBezTo>
              </a:path>
            </a:pathLst>
          </a:custGeom>
          <a:noFill/>
          <a:ln cap="flat" cmpd="sng" w="12600">
            <a:solidFill>
              <a:srgbClr val="33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5"/>
          <p:cNvSpPr txBox="1"/>
          <p:nvPr/>
        </p:nvSpPr>
        <p:spPr>
          <a:xfrm>
            <a:off x="8712901" y="1873251"/>
            <a:ext cx="284350" cy="34073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311" name="Google Shape;311;p25"/>
          <p:cNvSpPr/>
          <p:nvPr/>
        </p:nvSpPr>
        <p:spPr>
          <a:xfrm>
            <a:off x="8001000" y="2590800"/>
            <a:ext cx="76200" cy="1143000"/>
          </a:xfrm>
          <a:custGeom>
            <a:rect b="b" l="l" r="r" t="t"/>
            <a:pathLst>
              <a:path extrusionOk="0" h="720" w="48">
                <a:moveTo>
                  <a:pt x="48" y="0"/>
                </a:moveTo>
                <a:cubicBezTo>
                  <a:pt x="24" y="132"/>
                  <a:pt x="0" y="264"/>
                  <a:pt x="0" y="384"/>
                </a:cubicBezTo>
                <a:cubicBezTo>
                  <a:pt x="0" y="504"/>
                  <a:pt x="24" y="612"/>
                  <a:pt x="48" y="720"/>
                </a:cubicBezTo>
              </a:path>
            </a:pathLst>
          </a:custGeom>
          <a:noFill/>
          <a:ln cap="flat" cmpd="sng" w="12600">
            <a:solidFill>
              <a:srgbClr val="33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5"/>
          <p:cNvSpPr txBox="1"/>
          <p:nvPr/>
        </p:nvSpPr>
        <p:spPr>
          <a:xfrm>
            <a:off x="7315200" y="2667001"/>
            <a:ext cx="304800" cy="34073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313" name="Google Shape;313;p25"/>
          <p:cNvSpPr txBox="1"/>
          <p:nvPr/>
        </p:nvSpPr>
        <p:spPr>
          <a:xfrm>
            <a:off x="5694364" y="1905000"/>
            <a:ext cx="180975" cy="64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25"/>
          <p:cNvSpPr txBox="1"/>
          <p:nvPr/>
        </p:nvSpPr>
        <p:spPr>
          <a:xfrm>
            <a:off x="1524001" y="-1588"/>
            <a:ext cx="9109075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4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Nested loops example </a:t>
            </a:r>
            <a:endParaRPr b="1" i="1" sz="4400">
              <a:solidFill>
                <a:srgbClr val="33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 txBox="1"/>
          <p:nvPr/>
        </p:nvSpPr>
        <p:spPr>
          <a:xfrm>
            <a:off x="2057400" y="1371601"/>
            <a:ext cx="5867400" cy="532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a,i,j;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scanf(“%d”,a);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(i = 0; i &lt; a; i++) </a:t>
            </a:r>
            <a:r>
              <a:rPr b="1" lang="en-US" sz="20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for (j=0; j&lt;a; j++)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if (j &lt; a-i)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printf(" 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else  printf("*");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for (j=0; j&lt;a; j++)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if (j &gt; i)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printf("*");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printf(“\n”);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21" name="Google Shape;321;p26"/>
          <p:cNvSpPr txBox="1"/>
          <p:nvPr/>
        </p:nvSpPr>
        <p:spPr>
          <a:xfrm>
            <a:off x="8099425" y="2057401"/>
            <a:ext cx="1538288" cy="280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***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*****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*******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*********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***********</a:t>
            </a: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2438400" y="2667000"/>
            <a:ext cx="3886200" cy="1447800"/>
          </a:xfrm>
          <a:prstGeom prst="rect">
            <a:avLst/>
          </a:prstGeom>
          <a:noFill/>
          <a:ln cap="flat" cmpd="sng" w="12600">
            <a:solidFill>
              <a:srgbClr val="3366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6"/>
          <p:cNvSpPr/>
          <p:nvPr/>
        </p:nvSpPr>
        <p:spPr>
          <a:xfrm>
            <a:off x="2436813" y="4343401"/>
            <a:ext cx="3884612" cy="1527175"/>
          </a:xfrm>
          <a:prstGeom prst="rect">
            <a:avLst/>
          </a:prstGeom>
          <a:noFill/>
          <a:ln cap="flat" cmpd="sng" w="126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6"/>
          <p:cNvSpPr/>
          <p:nvPr/>
        </p:nvSpPr>
        <p:spPr>
          <a:xfrm>
            <a:off x="8763000" y="4038600"/>
            <a:ext cx="914400" cy="228600"/>
          </a:xfrm>
          <a:prstGeom prst="rect">
            <a:avLst/>
          </a:prstGeom>
          <a:noFill/>
          <a:ln cap="flat" cmpd="sng" w="126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6"/>
          <p:cNvSpPr/>
          <p:nvPr/>
        </p:nvSpPr>
        <p:spPr>
          <a:xfrm>
            <a:off x="7848600" y="4572000"/>
            <a:ext cx="914400" cy="228600"/>
          </a:xfrm>
          <a:prstGeom prst="rect">
            <a:avLst/>
          </a:prstGeom>
          <a:noFill/>
          <a:ln cap="flat" cmpd="sng" w="12600">
            <a:solidFill>
              <a:srgbClr val="3366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6"/>
          <p:cNvSpPr/>
          <p:nvPr/>
        </p:nvSpPr>
        <p:spPr>
          <a:xfrm>
            <a:off x="7848600" y="4038600"/>
            <a:ext cx="914400" cy="228600"/>
          </a:xfrm>
          <a:prstGeom prst="rect">
            <a:avLst/>
          </a:prstGeom>
          <a:noFill/>
          <a:ln cap="flat" cmpd="sng" w="12600">
            <a:solidFill>
              <a:srgbClr val="3366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6"/>
          <p:cNvSpPr/>
          <p:nvPr/>
        </p:nvSpPr>
        <p:spPr>
          <a:xfrm>
            <a:off x="7848600" y="3581400"/>
            <a:ext cx="914400" cy="228600"/>
          </a:xfrm>
          <a:prstGeom prst="rect">
            <a:avLst/>
          </a:prstGeom>
          <a:noFill/>
          <a:ln cap="flat" cmpd="sng" w="12600">
            <a:solidFill>
              <a:srgbClr val="3366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6"/>
          <p:cNvSpPr/>
          <p:nvPr/>
        </p:nvSpPr>
        <p:spPr>
          <a:xfrm>
            <a:off x="7848600" y="3048000"/>
            <a:ext cx="914400" cy="228600"/>
          </a:xfrm>
          <a:prstGeom prst="rect">
            <a:avLst/>
          </a:prstGeom>
          <a:noFill/>
          <a:ln cap="flat" cmpd="sng" w="12600">
            <a:solidFill>
              <a:srgbClr val="3366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6"/>
          <p:cNvSpPr/>
          <p:nvPr/>
        </p:nvSpPr>
        <p:spPr>
          <a:xfrm>
            <a:off x="7848600" y="2514600"/>
            <a:ext cx="914400" cy="228600"/>
          </a:xfrm>
          <a:prstGeom prst="rect">
            <a:avLst/>
          </a:prstGeom>
          <a:noFill/>
          <a:ln cap="flat" cmpd="sng" w="12600">
            <a:solidFill>
              <a:srgbClr val="3366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6"/>
          <p:cNvSpPr/>
          <p:nvPr/>
        </p:nvSpPr>
        <p:spPr>
          <a:xfrm>
            <a:off x="7848600" y="2133600"/>
            <a:ext cx="914400" cy="228600"/>
          </a:xfrm>
          <a:prstGeom prst="rect">
            <a:avLst/>
          </a:prstGeom>
          <a:noFill/>
          <a:ln cap="flat" cmpd="sng" w="12600">
            <a:solidFill>
              <a:srgbClr val="3366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6"/>
          <p:cNvSpPr/>
          <p:nvPr/>
        </p:nvSpPr>
        <p:spPr>
          <a:xfrm>
            <a:off x="8763000" y="3581400"/>
            <a:ext cx="762000" cy="228600"/>
          </a:xfrm>
          <a:prstGeom prst="rect">
            <a:avLst/>
          </a:prstGeom>
          <a:noFill/>
          <a:ln cap="flat" cmpd="sng" w="126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6"/>
          <p:cNvSpPr/>
          <p:nvPr/>
        </p:nvSpPr>
        <p:spPr>
          <a:xfrm>
            <a:off x="8763000" y="3048000"/>
            <a:ext cx="609600" cy="228600"/>
          </a:xfrm>
          <a:prstGeom prst="rect">
            <a:avLst/>
          </a:prstGeom>
          <a:noFill/>
          <a:ln cap="flat" cmpd="sng" w="126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6"/>
          <p:cNvSpPr/>
          <p:nvPr/>
        </p:nvSpPr>
        <p:spPr>
          <a:xfrm>
            <a:off x="8763000" y="2514600"/>
            <a:ext cx="381000" cy="228600"/>
          </a:xfrm>
          <a:prstGeom prst="rect">
            <a:avLst/>
          </a:prstGeom>
          <a:noFill/>
          <a:ln cap="flat" cmpd="sng" w="126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6"/>
          <p:cNvSpPr/>
          <p:nvPr/>
        </p:nvSpPr>
        <p:spPr>
          <a:xfrm>
            <a:off x="8763000" y="2133600"/>
            <a:ext cx="228600" cy="228600"/>
          </a:xfrm>
          <a:prstGeom prst="rect">
            <a:avLst/>
          </a:prstGeom>
          <a:noFill/>
          <a:ln cap="flat" cmpd="sng" w="126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6"/>
          <p:cNvSpPr/>
          <p:nvPr/>
        </p:nvSpPr>
        <p:spPr>
          <a:xfrm>
            <a:off x="8763000" y="4572000"/>
            <a:ext cx="1143000" cy="228600"/>
          </a:xfrm>
          <a:prstGeom prst="rect">
            <a:avLst/>
          </a:prstGeom>
          <a:noFill/>
          <a:ln cap="flat" cmpd="sng" w="126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6"/>
          <p:cNvSpPr/>
          <p:nvPr/>
        </p:nvSpPr>
        <p:spPr>
          <a:xfrm>
            <a:off x="1905000" y="2209800"/>
            <a:ext cx="5334000" cy="4495800"/>
          </a:xfrm>
          <a:prstGeom prst="rect">
            <a:avLst/>
          </a:prstGeom>
          <a:noFill/>
          <a:ln cap="flat" cmpd="sng" w="12600">
            <a:solidFill>
              <a:srgbClr val="800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6"/>
          <p:cNvSpPr txBox="1"/>
          <p:nvPr/>
        </p:nvSpPr>
        <p:spPr>
          <a:xfrm>
            <a:off x="1524001" y="-1588"/>
            <a:ext cx="9109075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4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Nested loops example </a:t>
            </a:r>
            <a:endParaRPr b="1" i="1" sz="4400">
              <a:solidFill>
                <a:srgbClr val="33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838200" y="365126"/>
            <a:ext cx="10515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3959"/>
              <a:buFont typeface="Times New Roman"/>
              <a:buNone/>
            </a:pPr>
            <a:r>
              <a:rPr b="0" i="0" lang="en-US" sz="3959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while Loop</a:t>
            </a:r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690562" y="1566863"/>
            <a:ext cx="10810875" cy="3724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 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statement(s)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may be a single statement or a block of statements. 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may be any expression, and true is any nonzero value. The loop iterates while the condition is true.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condition becomes false, the program control passes to the line immediately following the loop.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condition of the loop is tested before the body of the loop is executed, hence it is called an entry-controlled loop.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1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If while loop condition is never false then loop become infinite loop.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of ‘for’ and ‘while’ loop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6096000" y="1983582"/>
            <a:ext cx="5257800" cy="4095751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#include&lt;stdio.h&gt;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 () {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int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 = 1;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while( </a:t>
            </a:r>
            <a:r>
              <a:rPr b="1" i="0" lang="en-US" sz="2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 &lt;= 5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    {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	printf("C while loops: %d\n", n);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	</a:t>
            </a:r>
            <a:r>
              <a:rPr b="1" i="0" lang="en-US" sz="24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n++;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}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return 0;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704850" y="2152650"/>
            <a:ext cx="5143500" cy="3638550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#include&lt;stdio.h&gt;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 () {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int n;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for(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 = 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b="1" i="0" lang="en-US" sz="2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 &lt;=5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b="1" i="0" lang="en-US" sz="24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n++)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	printf("C while loops: %d\n", n);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}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return 0;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362075" y="1441312"/>
            <a:ext cx="2152650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loop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7210425" y="1398449"/>
            <a:ext cx="2152650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loop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838200" y="1429078"/>
            <a:ext cx="2152650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loop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/>
          <p:nvPr/>
        </p:nvSpPr>
        <p:spPr>
          <a:xfrm flipH="1">
            <a:off x="542925" y="6004718"/>
            <a:ext cx="547687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Both are ENTRY CONTROL Loops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Calculation of simple interest for 3 sets of p, n and r 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1981201" y="1298576"/>
            <a:ext cx="8150225" cy="5330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main ( ) {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p, t, count 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float r, si 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count=1;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while(count &lt;= 3) 	{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printf ( "Enter values of p, t, and r " ) 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scanf ( "%d %d %f", &amp;p, &amp;t, &amp;r ) 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si = (p * n * r ) / 100 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printf ( "Simple Interest = Rs.%f\n", si ) 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count=count+1; </a:t>
            </a:r>
            <a:r>
              <a:rPr b="1" i="0" lang="en-US" sz="20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//count++;    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/>
        </p:nvSpPr>
        <p:spPr>
          <a:xfrm>
            <a:off x="0" y="-87311"/>
            <a:ext cx="12192000" cy="72786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Noto Sans Symbols"/>
              <a:buChar char="❖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place of condition there can be any other valid expression which evaluates to a non-zero value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while(1) { …………}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while(-5)  { ………….}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while(0)  { ………..}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while ( i + j*2) { ……….}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while ( i &gt;= 10 &amp;&amp; j &lt;= 15) {……..} </a:t>
            </a:r>
            <a:endParaRPr/>
          </a:p>
          <a:p>
            <a:pPr indent="-339725" lvl="0" marL="339725" marR="0" rtl="0" algn="l">
              <a:spcBef>
                <a:spcPts val="60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Noto Sans Symbols"/>
              <a:buChar char="❖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test a condition that will </a:t>
            </a: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eventually become false</a:t>
            </a:r>
            <a:endParaRPr/>
          </a:p>
          <a:p>
            <a:pPr indent="0" lvl="4" marL="1828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i = 1 ;</a:t>
            </a:r>
            <a:endParaRPr/>
          </a:p>
          <a:p>
            <a:pPr indent="0" lvl="4" marL="1828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( i &lt;= 10 )</a:t>
            </a:r>
            <a:endParaRPr/>
          </a:p>
          <a:p>
            <a:pPr indent="0" lvl="4" marL="1828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printf ( "%d\n", i ) ;</a:t>
            </a:r>
            <a:endParaRPr/>
          </a:p>
          <a:p>
            <a:pPr indent="-339725" lvl="0" marL="339725" marR="0" rtl="0" algn="l">
              <a:spcBef>
                <a:spcPts val="60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Noto Sans Symbols"/>
              <a:buChar char="❖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also use decrement</a:t>
            </a:r>
            <a:endParaRPr/>
          </a:p>
          <a:p>
            <a:pPr indent="0" lvl="4" marL="1828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i = 5 ;</a:t>
            </a:r>
            <a:endParaRPr/>
          </a:p>
          <a:p>
            <a:pPr indent="0" lvl="4" marL="1828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(i&gt;= 1 )</a:t>
            </a:r>
            <a:endParaRPr/>
          </a:p>
          <a:p>
            <a:pPr indent="0" lvl="4" marL="1828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4" marL="1828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printf ("\nMake the computer literate!" ) ;</a:t>
            </a:r>
            <a:endParaRPr/>
          </a:p>
          <a:p>
            <a:pPr indent="0" lvl="4" marL="1828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 = i - 1 ;</a:t>
            </a:r>
            <a:endParaRPr/>
          </a:p>
          <a:p>
            <a:pPr indent="0" lvl="4" marL="1828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4" marL="1828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339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/>
        </p:nvSpPr>
        <p:spPr>
          <a:xfrm>
            <a:off x="1523999" y="466725"/>
            <a:ext cx="10210801" cy="59642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 counter can be float also.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 a = 10.0 ;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(a &lt; 10.5 ) {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printf ("\n that’s execute!" ) ;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a=a+0.1;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39725" lvl="0" marL="3397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3397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/>
        </p:nvSpPr>
        <p:spPr>
          <a:xfrm>
            <a:off x="1905000" y="228600"/>
            <a:ext cx="731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1: </a:t>
            </a:r>
            <a:r>
              <a:rPr b="1" i="1" lang="en-US" sz="28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/>
          </a:p>
        </p:txBody>
      </p:sp>
      <p:sp>
        <p:nvSpPr>
          <p:cNvPr id="149" name="Google Shape;149;p8"/>
          <p:cNvSpPr/>
          <p:nvPr/>
        </p:nvSpPr>
        <p:spPr>
          <a:xfrm>
            <a:off x="2667000" y="1143000"/>
            <a:ext cx="6324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 ans = ‘n’;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(ans != ‘Y’ &amp;&amp; ans != ‘y’){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Will you pass this exam?</a:t>
            </a: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”)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scanf(“%c\n”,&amp;ans);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printf(</a:t>
            </a: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Great!!</a:t>
            </a: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”)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8"/>
          <p:cNvSpPr/>
          <p:nvPr/>
        </p:nvSpPr>
        <p:spPr>
          <a:xfrm>
            <a:off x="2362200" y="1676400"/>
            <a:ext cx="5791200" cy="1524000"/>
          </a:xfrm>
          <a:prstGeom prst="rect">
            <a:avLst/>
          </a:prstGeom>
          <a:noFill/>
          <a:ln cap="flat" cmpd="sng" w="19075">
            <a:solidFill>
              <a:srgbClr val="3366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8"/>
          <p:cNvSpPr/>
          <p:nvPr/>
        </p:nvSpPr>
        <p:spPr>
          <a:xfrm>
            <a:off x="3581400" y="1676400"/>
            <a:ext cx="3505200" cy="762000"/>
          </a:xfrm>
          <a:prstGeom prst="ellipse">
            <a:avLst/>
          </a:prstGeom>
          <a:noFill/>
          <a:ln cap="flat" cmpd="sng" w="19075">
            <a:solidFill>
              <a:srgbClr val="9933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8"/>
          <p:cNvSpPr/>
          <p:nvPr/>
        </p:nvSpPr>
        <p:spPr>
          <a:xfrm>
            <a:off x="8153401" y="3670300"/>
            <a:ext cx="2335213" cy="91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4445" y="15000"/>
                </a:moveTo>
                <a:lnTo>
                  <a:pt x="-39539" y="15000"/>
                </a:lnTo>
                <a:lnTo>
                  <a:pt x="-56761" y="-206461"/>
                </a:lnTo>
              </a:path>
            </a:pathLst>
          </a:custGeom>
          <a:noFill/>
          <a:ln cap="flat" cmpd="sng" w="190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Can I put </a:t>
            </a:r>
            <a:r>
              <a:rPr b="1" lang="en-US" sz="3200">
                <a:solidFill>
                  <a:srgbClr val="2970FF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here?</a:t>
            </a:r>
            <a:endParaRPr/>
          </a:p>
        </p:txBody>
      </p:sp>
      <p:sp>
        <p:nvSpPr>
          <p:cNvPr id="153" name="Google Shape;153;p8"/>
          <p:cNvSpPr txBox="1"/>
          <p:nvPr/>
        </p:nvSpPr>
        <p:spPr>
          <a:xfrm>
            <a:off x="8991601" y="4419601"/>
            <a:ext cx="989013" cy="4603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No!!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/>
        </p:nvSpPr>
        <p:spPr>
          <a:xfrm>
            <a:off x="1905000" y="228600"/>
            <a:ext cx="731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2:  </a:t>
            </a:r>
            <a:r>
              <a:rPr b="1" i="1" lang="en-US" sz="28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/>
          </a:p>
        </p:txBody>
      </p:sp>
      <p:sp>
        <p:nvSpPr>
          <p:cNvPr id="160" name="Google Shape;160;p9"/>
          <p:cNvSpPr/>
          <p:nvPr/>
        </p:nvSpPr>
        <p:spPr>
          <a:xfrm>
            <a:off x="1905000" y="1143000"/>
            <a:ext cx="8305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a, b, sum;</a:t>
            </a:r>
            <a:endParaRPr/>
          </a:p>
          <a:p>
            <a:pPr indent="-339725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printf(“This program will return the ”);</a:t>
            </a:r>
            <a:endParaRPr/>
          </a:p>
          <a:p>
            <a:pPr indent="-339725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printf(“summation of integers from a to b.\n\n”);</a:t>
            </a:r>
            <a:endParaRPr/>
          </a:p>
          <a:p>
            <a:pPr indent="-339725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printf(“Input two integers a and b:”);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printf(“%d%d”, &amp;a, &amp;b);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(a &lt;= b) {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sum += a;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a++;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printf(“The sum is %d”, sum);</a:t>
            </a:r>
            <a:endParaRPr/>
          </a:p>
          <a:p>
            <a:pPr indent="-33972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2603500" y="3521076"/>
            <a:ext cx="14033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= 0;</a:t>
            </a:r>
            <a:endParaRPr/>
          </a:p>
        </p:txBody>
      </p:sp>
      <p:sp>
        <p:nvSpPr>
          <p:cNvPr id="162" name="Google Shape;162;p9"/>
          <p:cNvSpPr/>
          <p:nvPr/>
        </p:nvSpPr>
        <p:spPr>
          <a:xfrm>
            <a:off x="6096001" y="4485016"/>
            <a:ext cx="4562475" cy="16176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3667" y="28800"/>
                </a:moveTo>
                <a:lnTo>
                  <a:pt x="-61123" y="30109"/>
                </a:lnTo>
              </a:path>
            </a:pathLst>
          </a:custGeom>
          <a:noFill/>
          <a:ln cap="flat" cmpd="sng" w="255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sum = sum + a;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+= ,*=,-=,/=,%=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compound assignment operator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They modify the value of the operand to the left of them.</a:t>
            </a:r>
            <a:endParaRPr/>
          </a:p>
        </p:txBody>
      </p:sp>
      <p:sp>
        <p:nvSpPr>
          <p:cNvPr id="163" name="Google Shape;163;p9"/>
          <p:cNvSpPr/>
          <p:nvPr/>
        </p:nvSpPr>
        <p:spPr>
          <a:xfrm>
            <a:off x="6672264" y="3635375"/>
            <a:ext cx="3233737" cy="6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827" y="20000"/>
                </a:moveTo>
                <a:lnTo>
                  <a:pt x="-99850" y="20000"/>
                </a:lnTo>
              </a:path>
            </a:pathLst>
          </a:custGeom>
          <a:noFill/>
          <a:ln cap="flat" cmpd="sng" w="255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Don’t forget to set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sum = 0;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2020-08-17T04:59:34Z</dcterms:created>
  <dc:creator>ashwini matange</dc:creator>
</cp:coreProperties>
</file>