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0" r:id="rId4"/>
    <p:sldId id="281" r:id="rId5"/>
    <p:sldId id="294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57" d="100"/>
          <a:sy n="57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5A-4BFA-BBCE-0C98AB0CAA6F}"/>
              </c:ext>
            </c:extLst>
          </c:dPt>
          <c:dPt>
            <c:idx val="1"/>
            <c:bubble3D val="0"/>
            <c:spPr>
              <a:solidFill>
                <a:srgbClr val="F691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C5A-4BFA-BBCE-0C98AB0CAA6F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5A-4BFA-BBCE-0C98AB0CAA6F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7C5A-4BFA-BBCE-0C98AB0CAA6F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5A-4BFA-BBCE-0C98AB0CAA6F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C5A-4BFA-BBCE-0C98AB0CAA6F}"/>
              </c:ext>
            </c:extLst>
          </c:dPt>
          <c:dLbls>
            <c:spPr>
              <a:noFill/>
              <a:ln>
                <a:noFill/>
              </a:ln>
              <a:effectLst>
                <a:innerShdw blurRad="63500" dist="50800" dir="16200000">
                  <a:prstClr val="black">
                    <a:alpha val="84000"/>
                  </a:prstClr>
                </a:inn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E- commerce &amp; direct-to-consumer</c:v>
                </c:pt>
                <c:pt idx="1">
                  <c:v>Fintech</c:v>
                </c:pt>
                <c:pt idx="2">
                  <c:v>Internet software &amp;services </c:v>
                </c:pt>
                <c:pt idx="3">
                  <c:v>Supply chain , Logistics, &amp; Delivary</c:v>
                </c:pt>
                <c:pt idx="4">
                  <c:v>Edtech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0.25</c:v>
                </c:pt>
                <c:pt idx="1">
                  <c:v>0.23</c:v>
                </c:pt>
                <c:pt idx="2">
                  <c:v>0.18</c:v>
                </c:pt>
                <c:pt idx="3">
                  <c:v>0.11</c:v>
                </c:pt>
                <c:pt idx="4">
                  <c:v>0.09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5A-4BFA-BBCE-0C98AB0CAA6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614780305517216"/>
          <c:y val="0.42167540346442983"/>
          <c:w val="0.3058116621772935"/>
          <c:h val="0.41848586776827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131377156927915"/>
          <c:y val="5.1486341009110169E-2"/>
          <c:w val="0.53126059153426275"/>
          <c:h val="0.883644739087346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invertIfNegative val="0"/>
          <c:dLbls>
            <c:spPr>
              <a:solidFill>
                <a:srgbClr val="FDFBF6"/>
              </a:solidFill>
              <a:ln>
                <a:noFill/>
              </a:ln>
              <a:effectLst>
                <a:outerShdw blurRad="1270000" dist="63500" dir="21540000" sx="1000" sy="1000" algn="ctr" rotWithShape="0">
                  <a:srgbClr val="000000">
                    <a:alpha val="3000"/>
                  </a:srgb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TIGER GLOBAL MANAGEMENT</c:v>
                </c:pt>
                <c:pt idx="1">
                  <c:v>SOFTBANK GROUP</c:v>
                </c:pt>
                <c:pt idx="2">
                  <c:v>SEQUOIA CAPITAL</c:v>
                </c:pt>
                <c:pt idx="3">
                  <c:v>NORWEST VENTURE PARTNERS</c:v>
                </c:pt>
                <c:pt idx="4">
                  <c:v>NEXUS VENTUR PARTNERS </c:v>
                </c:pt>
                <c:pt idx="5">
                  <c:v>MATRIX PARTNERS </c:v>
                </c:pt>
                <c:pt idx="6">
                  <c:v>LIGHTSPEED VENTUR PARTNERS </c:v>
                </c:pt>
                <c:pt idx="7">
                  <c:v>ACCEL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13</c:v>
                </c:pt>
                <c:pt idx="2">
                  <c:v>24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7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5A-4AD6-937C-25E33F686AB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0"/>
        <c:overlap val="62"/>
        <c:axId val="556134696"/>
        <c:axId val="556135352"/>
      </c:barChart>
      <c:catAx>
        <c:axId val="5561346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35352"/>
        <c:crosses val="autoZero"/>
        <c:auto val="1"/>
        <c:lblAlgn val="ctr"/>
        <c:lblOffset val="100"/>
        <c:noMultiLvlLbl val="0"/>
      </c:catAx>
      <c:valAx>
        <c:axId val="556135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3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DFBF6">
        <a:alpha val="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5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00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14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876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4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51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14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4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03889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6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2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8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4185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2976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6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544401"/>
            <a:ext cx="5385816" cy="2955544"/>
          </a:xfrm>
        </p:spPr>
        <p:txBody>
          <a:bodyPr/>
          <a:lstStyle/>
          <a:p>
            <a:r>
              <a:rPr lang="en-GB" dirty="0"/>
              <a:t>Collection and Display Success Story of </a:t>
            </a:r>
            <a:r>
              <a:rPr lang="en-GB" dirty="0" err="1"/>
              <a:t>Startup</a:t>
            </a:r>
            <a:r>
              <a:rPr lang="en-GB" dirty="0"/>
              <a:t> of Gujarat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672242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1651280"/>
            <a:ext cx="10356053" cy="3913947"/>
          </a:xfrm>
        </p:spPr>
        <p:txBody>
          <a:bodyPr/>
          <a:lstStyle/>
          <a:p>
            <a:r>
              <a:rPr lang="en-GB" dirty="0"/>
              <a:t>Many student </a:t>
            </a:r>
            <a:r>
              <a:rPr lang="en-GB" dirty="0" err="1"/>
              <a:t>startups</a:t>
            </a:r>
            <a:r>
              <a:rPr lang="en-GB" dirty="0"/>
              <a:t> are arising from different part of the state, and</a:t>
            </a:r>
          </a:p>
          <a:p>
            <a:r>
              <a:rPr lang="en-GB" dirty="0"/>
              <a:t>they are facing many hurdles during their grow. It is very interesting</a:t>
            </a:r>
          </a:p>
          <a:p>
            <a:r>
              <a:rPr lang="en-GB" dirty="0"/>
              <a:t>to collect, store and motivate as success stories when required. It is</a:t>
            </a:r>
          </a:p>
          <a:p>
            <a:r>
              <a:rPr lang="en-GB" dirty="0"/>
              <a:t>very essential to provide a platform to all the student </a:t>
            </a:r>
            <a:r>
              <a:rPr lang="en-GB" dirty="0" err="1"/>
              <a:t>startups</a:t>
            </a:r>
            <a:r>
              <a:rPr lang="en-GB" dirty="0"/>
              <a:t> to share</a:t>
            </a:r>
          </a:p>
          <a:p>
            <a:r>
              <a:rPr lang="en-GB" dirty="0"/>
              <a:t>their success stories. The success stories should display to all other</a:t>
            </a:r>
          </a:p>
          <a:p>
            <a:r>
              <a:rPr lang="en-GB" dirty="0"/>
              <a:t>student </a:t>
            </a:r>
            <a:r>
              <a:rPr lang="en-GB" dirty="0" err="1"/>
              <a:t>startups</a:t>
            </a:r>
            <a:r>
              <a:rPr lang="en-GB" dirty="0"/>
              <a:t> for the inspiration.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24993"/>
            <a:ext cx="5029831" cy="609670"/>
          </a:xfrm>
        </p:spPr>
        <p:txBody>
          <a:bodyPr/>
          <a:lstStyle/>
          <a:p>
            <a:r>
              <a:rPr lang="en-GB" sz="3000" dirty="0"/>
              <a:t>Expected Outcomes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693497"/>
            <a:ext cx="6766560" cy="2700528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C00000"/>
                </a:solidFill>
                <a:latin typeface="Arial Black" panose="020B0A04020102020204" pitchFamily="34" charset="0"/>
              </a:rPr>
              <a:t>“Web Application with admin and </a:t>
            </a:r>
            <a:r>
              <a:rPr lang="en-GB" sz="20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startup</a:t>
            </a:r>
            <a:r>
              <a:rPr lang="en-GB" sz="2000" b="1" dirty="0">
                <a:solidFill>
                  <a:srgbClr val="C00000"/>
                </a:solidFill>
                <a:latin typeface="Arial Black" panose="020B0A04020102020204" pitchFamily="34" charset="0"/>
              </a:rPr>
              <a:t> login”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Provide custom success story share</a:t>
            </a:r>
            <a:endParaRPr lang="en-GB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Collection of Success story form Startup and Education </a:t>
            </a:r>
            <a:r>
              <a:rPr lang="en-GB" sz="18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Instittion,Incubator</a:t>
            </a:r>
            <a:endParaRPr lang="en-US" sz="1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59536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Main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995448"/>
            <a:ext cx="6400800" cy="3275444"/>
          </a:xfrm>
        </p:spPr>
        <p:txBody>
          <a:bodyPr/>
          <a:lstStyle/>
          <a:p>
            <a:pPr algn="just"/>
            <a:r>
              <a:rPr lang="en-GB" dirty="0"/>
              <a:t>The moto of my project is to motivate students to start working on their </a:t>
            </a:r>
            <a:r>
              <a:rPr lang="en-GB" dirty="0" err="1"/>
              <a:t>startups</a:t>
            </a:r>
            <a:r>
              <a:rPr lang="en-GB" dirty="0"/>
              <a:t> and become confident businessmen. They help to make India self-sufficient. I want to create a community where </a:t>
            </a:r>
            <a:r>
              <a:rPr lang="en-GB" dirty="0" err="1"/>
              <a:t>startup</a:t>
            </a:r>
            <a:r>
              <a:rPr lang="en-GB" dirty="0"/>
              <a:t> owners get an idea of their </a:t>
            </a:r>
            <a:r>
              <a:rPr lang="en-GB" dirty="0" err="1"/>
              <a:t>startup</a:t>
            </a:r>
            <a:r>
              <a:rPr lang="en-GB" dirty="0"/>
              <a:t> and gain confidence to start their journey.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237499-AF3F-84CF-23DB-5BABF055CBFF}"/>
              </a:ext>
            </a:extLst>
          </p:cNvPr>
          <p:cNvSpPr/>
          <p:nvPr/>
        </p:nvSpPr>
        <p:spPr>
          <a:xfrm>
            <a:off x="3838685" y="819808"/>
            <a:ext cx="4703379" cy="851337"/>
          </a:xfrm>
          <a:prstGeom prst="roundRect">
            <a:avLst>
              <a:gd name="adj" fmla="val 11905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Sabon Next LT"/>
                <a:ea typeface="+mn-ea"/>
                <a:cs typeface="+mn-cs"/>
              </a:rPr>
              <a:t>Create web application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351517-6301-1E33-AC36-25C93A851773}"/>
              </a:ext>
            </a:extLst>
          </p:cNvPr>
          <p:cNvCxnSpPr>
            <a:cxnSpLocks/>
          </p:cNvCxnSpPr>
          <p:nvPr/>
        </p:nvCxnSpPr>
        <p:spPr>
          <a:xfrm>
            <a:off x="6177236" y="1671144"/>
            <a:ext cx="0" cy="331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CE218F4-D856-1E78-32E5-525920FF7DDC}"/>
              </a:ext>
            </a:extLst>
          </p:cNvPr>
          <p:cNvCxnSpPr>
            <a:cxnSpLocks/>
          </p:cNvCxnSpPr>
          <p:nvPr/>
        </p:nvCxnSpPr>
        <p:spPr>
          <a:xfrm>
            <a:off x="6177236" y="2002220"/>
            <a:ext cx="3894086" cy="748924"/>
          </a:xfrm>
          <a:prstGeom prst="bentConnector3">
            <a:avLst>
              <a:gd name="adj1" fmla="val 99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E10A253-9563-9C55-14A2-E5093FEB35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99830" y="1998304"/>
            <a:ext cx="4490547" cy="752839"/>
          </a:xfrm>
          <a:prstGeom prst="bentConnector3">
            <a:avLst>
              <a:gd name="adj1" fmla="val 1000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BFCA736-4416-EE4F-1757-5B99AD42F7EB}"/>
              </a:ext>
            </a:extLst>
          </p:cNvPr>
          <p:cNvSpPr/>
          <p:nvPr/>
        </p:nvSpPr>
        <p:spPr>
          <a:xfrm>
            <a:off x="564386" y="2751144"/>
            <a:ext cx="2385630" cy="6778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Startup  login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5819EF-9307-5DB3-AC80-8D069E256238}"/>
              </a:ext>
            </a:extLst>
          </p:cNvPr>
          <p:cNvCxnSpPr>
            <a:cxnSpLocks/>
          </p:cNvCxnSpPr>
          <p:nvPr/>
        </p:nvCxnSpPr>
        <p:spPr>
          <a:xfrm>
            <a:off x="10071322" y="34290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B065920-2862-BF65-1B10-97E5BB138ADC}"/>
              </a:ext>
            </a:extLst>
          </p:cNvPr>
          <p:cNvSpPr/>
          <p:nvPr/>
        </p:nvSpPr>
        <p:spPr>
          <a:xfrm>
            <a:off x="9119042" y="4038600"/>
            <a:ext cx="2235197" cy="6778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Get success story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372564-5FB8-F5C3-8FF9-B525C64ABC20}"/>
              </a:ext>
            </a:extLst>
          </p:cNvPr>
          <p:cNvCxnSpPr>
            <a:cxnSpLocks/>
          </p:cNvCxnSpPr>
          <p:nvPr/>
        </p:nvCxnSpPr>
        <p:spPr>
          <a:xfrm>
            <a:off x="1681002" y="34290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38C9545-CEC1-35B4-ECB0-137766A9002F}"/>
              </a:ext>
            </a:extLst>
          </p:cNvPr>
          <p:cNvSpPr/>
          <p:nvPr/>
        </p:nvSpPr>
        <p:spPr>
          <a:xfrm>
            <a:off x="8769572" y="2793216"/>
            <a:ext cx="2603500" cy="6778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Admin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DFAF6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login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9CAB51-1878-97E2-8C2A-AF5D169EACAC}"/>
              </a:ext>
            </a:extLst>
          </p:cNvPr>
          <p:cNvCxnSpPr>
            <a:cxnSpLocks/>
          </p:cNvCxnSpPr>
          <p:nvPr/>
        </p:nvCxnSpPr>
        <p:spPr>
          <a:xfrm>
            <a:off x="2798601" y="4390620"/>
            <a:ext cx="6339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58FF076E-3237-D744-C842-28FB90FC4A3F}"/>
              </a:ext>
            </a:extLst>
          </p:cNvPr>
          <p:cNvSpPr/>
          <p:nvPr/>
        </p:nvSpPr>
        <p:spPr>
          <a:xfrm>
            <a:off x="582231" y="4038600"/>
            <a:ext cx="2235197" cy="6778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Submit success story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633E762E-C8FE-8FC2-2A30-70A09C813933}"/>
              </a:ext>
            </a:extLst>
          </p:cNvPr>
          <p:cNvSpPr/>
          <p:nvPr/>
        </p:nvSpPr>
        <p:spPr>
          <a:xfrm>
            <a:off x="5059637" y="5295900"/>
            <a:ext cx="2235197" cy="6778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Publish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BA7C6F-2F7C-2ED7-63B0-DA3BE9740A85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8306551" y="3704740"/>
            <a:ext cx="918374" cy="294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C07838F-D75B-A34B-64B2-8BB4534F2CC6}"/>
              </a:ext>
            </a:extLst>
          </p:cNvPr>
          <p:cNvCxnSpPr>
            <a:cxnSpLocks/>
            <a:stCxn id="25" idx="2"/>
            <a:endCxn id="26" idx="1"/>
          </p:cNvCxnSpPr>
          <p:nvPr/>
        </p:nvCxnSpPr>
        <p:spPr>
          <a:xfrm rot="16200000" flipH="1">
            <a:off x="2920547" y="3495738"/>
            <a:ext cx="918372" cy="3359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4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9" y="649383"/>
            <a:ext cx="10671048" cy="768096"/>
          </a:xfrm>
        </p:spPr>
        <p:txBody>
          <a:bodyPr/>
          <a:lstStyle/>
          <a:p>
            <a:r>
              <a:rPr lang="en-US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 unicorns by industry (percentage)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BF0A353-CE39-55F3-6953-86C4F674828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36575" y="1519079"/>
          <a:ext cx="11118850" cy="5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406ECE0-ACAD-AC4B-AC69-65DAA3466BC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102369"/>
              </p:ext>
            </p:extLst>
          </p:nvPr>
        </p:nvGraphicFramePr>
        <p:xfrm>
          <a:off x="755650" y="715659"/>
          <a:ext cx="10680700" cy="5426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3655C3-E034-3F39-30D8-33A5835D64CA}"/>
              </a:ext>
            </a:extLst>
          </p:cNvPr>
          <p:cNvSpPr txBox="1"/>
          <p:nvPr/>
        </p:nvSpPr>
        <p:spPr>
          <a:xfrm>
            <a:off x="3691467" y="423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Sabon Next LT</vt:lpstr>
      <vt:lpstr>Wingdings</vt:lpstr>
      <vt:lpstr>1_Office Theme</vt:lpstr>
      <vt:lpstr>Collection and Display Success Story of Startup of Gujarat State.</vt:lpstr>
      <vt:lpstr>AGENDA</vt:lpstr>
      <vt:lpstr>Expected Outcomes</vt:lpstr>
      <vt:lpstr>Main GOALS</vt:lpstr>
      <vt:lpstr>PowerPoint Presentation</vt:lpstr>
      <vt:lpstr>Indian unicorns by industry (percentage)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and Display Success Story of Startup of Gujarat State.</dc:title>
  <dc:creator>Nachiket Plate</dc:creator>
  <cp:lastModifiedBy>Nachiket Plate</cp:lastModifiedBy>
  <cp:revision>3</cp:revision>
  <dcterms:created xsi:type="dcterms:W3CDTF">2022-10-16T15:18:44Z</dcterms:created>
  <dcterms:modified xsi:type="dcterms:W3CDTF">2022-10-21T15:08:06Z</dcterms:modified>
</cp:coreProperties>
</file>