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2" r:id="rId1"/>
  </p:sldMasterIdLst>
  <p:notesMasterIdLst>
    <p:notesMasterId r:id="rId27"/>
  </p:notesMasterIdLst>
  <p:sldIdLst>
    <p:sldId id="256" r:id="rId2"/>
    <p:sldId id="257" r:id="rId3"/>
    <p:sldId id="269" r:id="rId4"/>
    <p:sldId id="270" r:id="rId5"/>
    <p:sldId id="271" r:id="rId6"/>
    <p:sldId id="259" r:id="rId7"/>
    <p:sldId id="272" r:id="rId8"/>
    <p:sldId id="273" r:id="rId9"/>
    <p:sldId id="274" r:id="rId10"/>
    <p:sldId id="275" r:id="rId11"/>
    <p:sldId id="276" r:id="rId12"/>
    <p:sldId id="277" r:id="rId13"/>
    <p:sldId id="287" r:id="rId14"/>
    <p:sldId id="278" r:id="rId15"/>
    <p:sldId id="279" r:id="rId16"/>
    <p:sldId id="280" r:id="rId17"/>
    <p:sldId id="281" r:id="rId18"/>
    <p:sldId id="282" r:id="rId19"/>
    <p:sldId id="283" r:id="rId20"/>
    <p:sldId id="284" r:id="rId21"/>
    <p:sldId id="261" r:id="rId22"/>
    <p:sldId id="262" r:id="rId23"/>
    <p:sldId id="286" r:id="rId24"/>
    <p:sldId id="268" r:id="rId25"/>
    <p:sldId id="26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674A"/>
    <a:srgbClr val="D14321"/>
    <a:srgbClr val="DE502E"/>
    <a:srgbClr val="B53A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53" autoAdjust="0"/>
    <p:restoredTop sz="86380" autoAdjust="0"/>
  </p:normalViewPr>
  <p:slideViewPr>
    <p:cSldViewPr snapToGrid="0">
      <p:cViewPr varScale="1">
        <p:scale>
          <a:sx n="72" d="100"/>
          <a:sy n="72" d="100"/>
        </p:scale>
        <p:origin x="768" y="72"/>
      </p:cViewPr>
      <p:guideLst>
        <p:guide orient="horz" pos="2160"/>
        <p:guide pos="3840"/>
      </p:guideLst>
    </p:cSldViewPr>
  </p:slideViewPr>
  <p:outlineViewPr>
    <p:cViewPr>
      <p:scale>
        <a:sx n="33" d="100"/>
        <a:sy n="33" d="100"/>
      </p:scale>
      <p:origin x="240" y="25285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AA17DE-9013-4AA8-A98A-B841C052D8DE}"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US"/>
        </a:p>
      </dgm:t>
    </dgm:pt>
    <dgm:pt modelId="{74E0E4DB-7DE7-4A8C-ADE0-BA789D6BC825}">
      <dgm:prSet phldrT="[Text]"/>
      <dgm:spPr/>
      <dgm:t>
        <a:bodyPr/>
        <a:lstStyle/>
        <a:p>
          <a:r>
            <a:rPr lang="en-US" b="1" dirty="0"/>
            <a:t>Technologies</a:t>
          </a:r>
        </a:p>
      </dgm:t>
    </dgm:pt>
    <dgm:pt modelId="{5FCDB15F-A008-4C35-BBDC-E86EBCC0147C}" type="parTrans" cxnId="{AD85C6D3-7A05-4792-A592-792E38049866}">
      <dgm:prSet/>
      <dgm:spPr/>
      <dgm:t>
        <a:bodyPr/>
        <a:lstStyle/>
        <a:p>
          <a:endParaRPr lang="en-US"/>
        </a:p>
      </dgm:t>
    </dgm:pt>
    <dgm:pt modelId="{3B1BF7AD-C0C7-404B-A80E-52EF8585A568}" type="sibTrans" cxnId="{AD85C6D3-7A05-4792-A592-792E38049866}">
      <dgm:prSet/>
      <dgm:spPr/>
      <dgm:t>
        <a:bodyPr/>
        <a:lstStyle/>
        <a:p>
          <a:endParaRPr lang="en-US"/>
        </a:p>
      </dgm:t>
    </dgm:pt>
    <dgm:pt modelId="{8ABD81B5-69FA-4E47-BDC5-43E0C95EACB4}">
      <dgm:prSet phldrT="[Text]"/>
      <dgm:spPr/>
      <dgm:t>
        <a:bodyPr/>
        <a:lstStyle/>
        <a:p>
          <a:r>
            <a:rPr lang="en-US" b="1" dirty="0"/>
            <a:t>HTML5</a:t>
          </a:r>
        </a:p>
      </dgm:t>
    </dgm:pt>
    <dgm:pt modelId="{6DF1CA22-56E0-4960-A6B5-8C01002AD391}" type="parTrans" cxnId="{D8CE9C81-EA00-40A1-BB5B-4C9FE79C8A5E}">
      <dgm:prSet/>
      <dgm:spPr/>
      <dgm:t>
        <a:bodyPr/>
        <a:lstStyle/>
        <a:p>
          <a:endParaRPr lang="en-US"/>
        </a:p>
      </dgm:t>
    </dgm:pt>
    <dgm:pt modelId="{5E690EDD-D822-4907-8E53-C4549A52E634}" type="sibTrans" cxnId="{D8CE9C81-EA00-40A1-BB5B-4C9FE79C8A5E}">
      <dgm:prSet/>
      <dgm:spPr/>
      <dgm:t>
        <a:bodyPr/>
        <a:lstStyle/>
        <a:p>
          <a:endParaRPr lang="en-US"/>
        </a:p>
      </dgm:t>
    </dgm:pt>
    <dgm:pt modelId="{D4FB7CB7-5787-4B3F-9427-87EBC81B0628}">
      <dgm:prSet phldrT="[Text]"/>
      <dgm:spPr/>
      <dgm:t>
        <a:bodyPr/>
        <a:lstStyle/>
        <a:p>
          <a:r>
            <a:rPr lang="en-US" b="1" dirty="0"/>
            <a:t>CSS</a:t>
          </a:r>
        </a:p>
      </dgm:t>
    </dgm:pt>
    <dgm:pt modelId="{E3886D58-0A29-46E6-8FB8-B3826FD830A3}" type="parTrans" cxnId="{25F62527-E799-46C5-A70C-FEEB7CC193DA}">
      <dgm:prSet/>
      <dgm:spPr/>
      <dgm:t>
        <a:bodyPr/>
        <a:lstStyle/>
        <a:p>
          <a:endParaRPr lang="en-US"/>
        </a:p>
      </dgm:t>
    </dgm:pt>
    <dgm:pt modelId="{1BF16408-4DCC-47F6-805F-8BE2E2EB04B9}" type="sibTrans" cxnId="{25F62527-E799-46C5-A70C-FEEB7CC193DA}">
      <dgm:prSet/>
      <dgm:spPr/>
      <dgm:t>
        <a:bodyPr/>
        <a:lstStyle/>
        <a:p>
          <a:endParaRPr lang="en-US"/>
        </a:p>
      </dgm:t>
    </dgm:pt>
    <dgm:pt modelId="{A78FD999-BB6B-4BE3-A8AD-AB34BB6F30D5}">
      <dgm:prSet phldrT="[Text]"/>
      <dgm:spPr/>
      <dgm:t>
        <a:bodyPr/>
        <a:lstStyle/>
        <a:p>
          <a:r>
            <a:rPr lang="en-US" b="1" dirty="0"/>
            <a:t>Python</a:t>
          </a:r>
        </a:p>
      </dgm:t>
    </dgm:pt>
    <dgm:pt modelId="{A5587EAA-C047-4A56-9143-38D3F9C00172}" type="parTrans" cxnId="{1271A421-DFE7-458A-A676-29CABCACD3FE}">
      <dgm:prSet/>
      <dgm:spPr/>
      <dgm:t>
        <a:bodyPr/>
        <a:lstStyle/>
        <a:p>
          <a:endParaRPr lang="en-US"/>
        </a:p>
      </dgm:t>
    </dgm:pt>
    <dgm:pt modelId="{935A4C11-0BD0-47BB-9192-CC3E06329972}" type="sibTrans" cxnId="{1271A421-DFE7-458A-A676-29CABCACD3FE}">
      <dgm:prSet/>
      <dgm:spPr/>
      <dgm:t>
        <a:bodyPr/>
        <a:lstStyle/>
        <a:p>
          <a:endParaRPr lang="en-US"/>
        </a:p>
      </dgm:t>
    </dgm:pt>
    <dgm:pt modelId="{AC5DD975-E1F8-4DC6-994C-14EFE96CB39E}">
      <dgm:prSet phldrT="[Text]"/>
      <dgm:spPr/>
      <dgm:t>
        <a:bodyPr/>
        <a:lstStyle/>
        <a:p>
          <a:r>
            <a:rPr lang="en-US" b="1" dirty="0" err="1"/>
            <a:t>Jupyter</a:t>
          </a:r>
          <a:endParaRPr lang="en-US" b="1" dirty="0"/>
        </a:p>
      </dgm:t>
    </dgm:pt>
    <dgm:pt modelId="{94893DC5-0DF6-4B06-92B9-E061169E3816}" type="parTrans" cxnId="{7D9A485F-4385-41A6-ABFA-1CF32048CEF1}">
      <dgm:prSet/>
      <dgm:spPr/>
      <dgm:t>
        <a:bodyPr/>
        <a:lstStyle/>
        <a:p>
          <a:endParaRPr lang="en-US"/>
        </a:p>
      </dgm:t>
    </dgm:pt>
    <dgm:pt modelId="{7F45BC7C-A194-48D4-9A0A-19BACD78F2B6}" type="sibTrans" cxnId="{7D9A485F-4385-41A6-ABFA-1CF32048CEF1}">
      <dgm:prSet/>
      <dgm:spPr/>
      <dgm:t>
        <a:bodyPr/>
        <a:lstStyle/>
        <a:p>
          <a:endParaRPr lang="en-US"/>
        </a:p>
      </dgm:t>
    </dgm:pt>
    <dgm:pt modelId="{0E1CD0EC-3344-4920-81A9-C64F3E91536A}">
      <dgm:prSet phldrT="[Text]"/>
      <dgm:spPr/>
      <dgm:t>
        <a:bodyPr/>
        <a:lstStyle/>
        <a:p>
          <a:r>
            <a:rPr lang="en-US" b="1" dirty="0"/>
            <a:t>Apache</a:t>
          </a:r>
        </a:p>
      </dgm:t>
    </dgm:pt>
    <dgm:pt modelId="{8CBF4E90-A0BE-4973-A81A-7DE34F2AE6E8}" type="parTrans" cxnId="{0D5D7723-4E91-48FD-A151-A5C09DBAADC9}">
      <dgm:prSet/>
      <dgm:spPr/>
      <dgm:t>
        <a:bodyPr/>
        <a:lstStyle/>
        <a:p>
          <a:endParaRPr lang="en-US"/>
        </a:p>
      </dgm:t>
    </dgm:pt>
    <dgm:pt modelId="{0A3484CF-1546-4340-B630-861052AFCD7F}" type="sibTrans" cxnId="{0D5D7723-4E91-48FD-A151-A5C09DBAADC9}">
      <dgm:prSet/>
      <dgm:spPr/>
      <dgm:t>
        <a:bodyPr/>
        <a:lstStyle/>
        <a:p>
          <a:endParaRPr lang="en-US"/>
        </a:p>
      </dgm:t>
    </dgm:pt>
    <dgm:pt modelId="{4AD49C13-B128-47C2-B301-E5EAF29971B4}">
      <dgm:prSet phldrT="[Text]"/>
      <dgm:spPr/>
      <dgm:t>
        <a:bodyPr/>
        <a:lstStyle/>
        <a:p>
          <a:r>
            <a:rPr lang="en-US" b="1" dirty="0"/>
            <a:t>Bootstrap</a:t>
          </a:r>
        </a:p>
      </dgm:t>
    </dgm:pt>
    <dgm:pt modelId="{0BD67BE0-C236-4139-8988-A40CCFB1298E}" type="parTrans" cxnId="{5DBA49BC-DA3A-4CD7-8573-70D9768D84BB}">
      <dgm:prSet/>
      <dgm:spPr/>
      <dgm:t>
        <a:bodyPr/>
        <a:lstStyle/>
        <a:p>
          <a:endParaRPr lang="en-US"/>
        </a:p>
      </dgm:t>
    </dgm:pt>
    <dgm:pt modelId="{2466E2EC-F52B-4683-8695-E123D93810BE}" type="sibTrans" cxnId="{5DBA49BC-DA3A-4CD7-8573-70D9768D84BB}">
      <dgm:prSet/>
      <dgm:spPr/>
      <dgm:t>
        <a:bodyPr/>
        <a:lstStyle/>
        <a:p>
          <a:endParaRPr lang="en-US"/>
        </a:p>
      </dgm:t>
    </dgm:pt>
    <dgm:pt modelId="{9BBFD79A-FFC5-4B37-9E56-3EFB8CB8F678}" type="pres">
      <dgm:prSet presAssocID="{03AA17DE-9013-4AA8-A98A-B841C052D8DE}" presName="Name0" presStyleCnt="0">
        <dgm:presLayoutVars>
          <dgm:chMax val="1"/>
          <dgm:chPref val="1"/>
          <dgm:dir/>
          <dgm:animOne val="branch"/>
          <dgm:animLvl val="lvl"/>
        </dgm:presLayoutVars>
      </dgm:prSet>
      <dgm:spPr/>
    </dgm:pt>
    <dgm:pt modelId="{811AFE91-3552-42EC-A2CE-436F96BD4AE1}" type="pres">
      <dgm:prSet presAssocID="{74E0E4DB-7DE7-4A8C-ADE0-BA789D6BC825}" presName="Parent" presStyleLbl="node0" presStyleIdx="0" presStyleCnt="1">
        <dgm:presLayoutVars>
          <dgm:chMax val="6"/>
          <dgm:chPref val="6"/>
        </dgm:presLayoutVars>
      </dgm:prSet>
      <dgm:spPr/>
    </dgm:pt>
    <dgm:pt modelId="{B6A5497C-A1CE-49EF-993E-CF2B9EEC082C}" type="pres">
      <dgm:prSet presAssocID="{8ABD81B5-69FA-4E47-BDC5-43E0C95EACB4}" presName="Accent1" presStyleCnt="0"/>
      <dgm:spPr/>
    </dgm:pt>
    <dgm:pt modelId="{8102A197-2F5D-4222-B3B3-64C600B1F9E7}" type="pres">
      <dgm:prSet presAssocID="{8ABD81B5-69FA-4E47-BDC5-43E0C95EACB4}" presName="Accent" presStyleLbl="bgShp" presStyleIdx="0" presStyleCnt="6"/>
      <dgm:spPr/>
    </dgm:pt>
    <dgm:pt modelId="{12C05515-6165-4895-BDB6-58F456BE0421}" type="pres">
      <dgm:prSet presAssocID="{8ABD81B5-69FA-4E47-BDC5-43E0C95EACB4}" presName="Child1" presStyleLbl="node1" presStyleIdx="0" presStyleCnt="6">
        <dgm:presLayoutVars>
          <dgm:chMax val="0"/>
          <dgm:chPref val="0"/>
          <dgm:bulletEnabled val="1"/>
        </dgm:presLayoutVars>
      </dgm:prSet>
      <dgm:spPr/>
    </dgm:pt>
    <dgm:pt modelId="{BD43B14E-000C-4F26-ADDD-A0DD2D05A47B}" type="pres">
      <dgm:prSet presAssocID="{D4FB7CB7-5787-4B3F-9427-87EBC81B0628}" presName="Accent2" presStyleCnt="0"/>
      <dgm:spPr/>
    </dgm:pt>
    <dgm:pt modelId="{8C52F398-B0B8-403B-A5A1-1070F9633259}" type="pres">
      <dgm:prSet presAssocID="{D4FB7CB7-5787-4B3F-9427-87EBC81B0628}" presName="Accent" presStyleLbl="bgShp" presStyleIdx="1" presStyleCnt="6"/>
      <dgm:spPr/>
    </dgm:pt>
    <dgm:pt modelId="{8F803293-78DD-4268-8A21-72227F2EC3F8}" type="pres">
      <dgm:prSet presAssocID="{D4FB7CB7-5787-4B3F-9427-87EBC81B0628}" presName="Child2" presStyleLbl="node1" presStyleIdx="1" presStyleCnt="6">
        <dgm:presLayoutVars>
          <dgm:chMax val="0"/>
          <dgm:chPref val="0"/>
          <dgm:bulletEnabled val="1"/>
        </dgm:presLayoutVars>
      </dgm:prSet>
      <dgm:spPr/>
    </dgm:pt>
    <dgm:pt modelId="{DC286599-D793-4122-89BB-AC993D770E36}" type="pres">
      <dgm:prSet presAssocID="{A78FD999-BB6B-4BE3-A8AD-AB34BB6F30D5}" presName="Accent3" presStyleCnt="0"/>
      <dgm:spPr/>
    </dgm:pt>
    <dgm:pt modelId="{02F8C0AC-9D93-4D6E-8B82-414D69039929}" type="pres">
      <dgm:prSet presAssocID="{A78FD999-BB6B-4BE3-A8AD-AB34BB6F30D5}" presName="Accent" presStyleLbl="bgShp" presStyleIdx="2" presStyleCnt="6"/>
      <dgm:spPr/>
    </dgm:pt>
    <dgm:pt modelId="{6789391B-7346-41CF-B1F5-5C70D9667BD7}" type="pres">
      <dgm:prSet presAssocID="{A78FD999-BB6B-4BE3-A8AD-AB34BB6F30D5}" presName="Child3" presStyleLbl="node1" presStyleIdx="2" presStyleCnt="6">
        <dgm:presLayoutVars>
          <dgm:chMax val="0"/>
          <dgm:chPref val="0"/>
          <dgm:bulletEnabled val="1"/>
        </dgm:presLayoutVars>
      </dgm:prSet>
      <dgm:spPr/>
    </dgm:pt>
    <dgm:pt modelId="{C73974B6-7674-4C1D-BF1F-1878BE888329}" type="pres">
      <dgm:prSet presAssocID="{AC5DD975-E1F8-4DC6-994C-14EFE96CB39E}" presName="Accent4" presStyleCnt="0"/>
      <dgm:spPr/>
    </dgm:pt>
    <dgm:pt modelId="{AF945E73-D8BA-435B-879D-9CB631C143AB}" type="pres">
      <dgm:prSet presAssocID="{AC5DD975-E1F8-4DC6-994C-14EFE96CB39E}" presName="Accent" presStyleLbl="bgShp" presStyleIdx="3" presStyleCnt="6"/>
      <dgm:spPr/>
    </dgm:pt>
    <dgm:pt modelId="{51E1B9ED-69A0-4FBB-8E93-8C20D04DB1F9}" type="pres">
      <dgm:prSet presAssocID="{AC5DD975-E1F8-4DC6-994C-14EFE96CB39E}" presName="Child4" presStyleLbl="node1" presStyleIdx="3" presStyleCnt="6">
        <dgm:presLayoutVars>
          <dgm:chMax val="0"/>
          <dgm:chPref val="0"/>
          <dgm:bulletEnabled val="1"/>
        </dgm:presLayoutVars>
      </dgm:prSet>
      <dgm:spPr/>
    </dgm:pt>
    <dgm:pt modelId="{40088C4D-E658-4CD4-AD55-BF1E0B6559CA}" type="pres">
      <dgm:prSet presAssocID="{0E1CD0EC-3344-4920-81A9-C64F3E91536A}" presName="Accent5" presStyleCnt="0"/>
      <dgm:spPr/>
    </dgm:pt>
    <dgm:pt modelId="{F6D54415-8736-4D08-B958-A6E77B6AF9C2}" type="pres">
      <dgm:prSet presAssocID="{0E1CD0EC-3344-4920-81A9-C64F3E91536A}" presName="Accent" presStyleLbl="bgShp" presStyleIdx="4" presStyleCnt="6"/>
      <dgm:spPr/>
    </dgm:pt>
    <dgm:pt modelId="{1FC0ADB6-6BDB-4956-9FBF-5ABE5E0B3EB9}" type="pres">
      <dgm:prSet presAssocID="{0E1CD0EC-3344-4920-81A9-C64F3E91536A}" presName="Child5" presStyleLbl="node1" presStyleIdx="4" presStyleCnt="6">
        <dgm:presLayoutVars>
          <dgm:chMax val="0"/>
          <dgm:chPref val="0"/>
          <dgm:bulletEnabled val="1"/>
        </dgm:presLayoutVars>
      </dgm:prSet>
      <dgm:spPr/>
    </dgm:pt>
    <dgm:pt modelId="{319C7DAB-D1A0-455D-9553-EF83FFFF20B7}" type="pres">
      <dgm:prSet presAssocID="{4AD49C13-B128-47C2-B301-E5EAF29971B4}" presName="Accent6" presStyleCnt="0"/>
      <dgm:spPr/>
    </dgm:pt>
    <dgm:pt modelId="{BF873DF3-544F-48EC-9B22-2F9D6BBF1022}" type="pres">
      <dgm:prSet presAssocID="{4AD49C13-B128-47C2-B301-E5EAF29971B4}" presName="Accent" presStyleLbl="bgShp" presStyleIdx="5" presStyleCnt="6"/>
      <dgm:spPr/>
    </dgm:pt>
    <dgm:pt modelId="{81A95986-EDDB-4375-9147-4CF36D78862E}" type="pres">
      <dgm:prSet presAssocID="{4AD49C13-B128-47C2-B301-E5EAF29971B4}" presName="Child6" presStyleLbl="node1" presStyleIdx="5" presStyleCnt="6">
        <dgm:presLayoutVars>
          <dgm:chMax val="0"/>
          <dgm:chPref val="0"/>
          <dgm:bulletEnabled val="1"/>
        </dgm:presLayoutVars>
      </dgm:prSet>
      <dgm:spPr/>
    </dgm:pt>
  </dgm:ptLst>
  <dgm:cxnLst>
    <dgm:cxn modelId="{AD85C6D3-7A05-4792-A592-792E38049866}" srcId="{03AA17DE-9013-4AA8-A98A-B841C052D8DE}" destId="{74E0E4DB-7DE7-4A8C-ADE0-BA789D6BC825}" srcOrd="0" destOrd="0" parTransId="{5FCDB15F-A008-4C35-BBDC-E86EBCC0147C}" sibTransId="{3B1BF7AD-C0C7-404B-A80E-52EF8585A568}"/>
    <dgm:cxn modelId="{538DB850-B392-47C8-84EC-F0C0987A39FF}" type="presOf" srcId="{4AD49C13-B128-47C2-B301-E5EAF29971B4}" destId="{81A95986-EDDB-4375-9147-4CF36D78862E}" srcOrd="0" destOrd="0" presId="urn:microsoft.com/office/officeart/2011/layout/HexagonRadial"/>
    <dgm:cxn modelId="{5DBA49BC-DA3A-4CD7-8573-70D9768D84BB}" srcId="{74E0E4DB-7DE7-4A8C-ADE0-BA789D6BC825}" destId="{4AD49C13-B128-47C2-B301-E5EAF29971B4}" srcOrd="5" destOrd="0" parTransId="{0BD67BE0-C236-4139-8988-A40CCFB1298E}" sibTransId="{2466E2EC-F52B-4683-8695-E123D93810BE}"/>
    <dgm:cxn modelId="{BFB12E91-63E0-4508-BB61-7FD322783B74}" type="presOf" srcId="{8ABD81B5-69FA-4E47-BDC5-43E0C95EACB4}" destId="{12C05515-6165-4895-BDB6-58F456BE0421}" srcOrd="0" destOrd="0" presId="urn:microsoft.com/office/officeart/2011/layout/HexagonRadial"/>
    <dgm:cxn modelId="{F8CF37ED-1ABC-4FF4-8798-47B4329039B0}" type="presOf" srcId="{A78FD999-BB6B-4BE3-A8AD-AB34BB6F30D5}" destId="{6789391B-7346-41CF-B1F5-5C70D9667BD7}" srcOrd="0" destOrd="0" presId="urn:microsoft.com/office/officeart/2011/layout/HexagonRadial"/>
    <dgm:cxn modelId="{63CEAF9C-7112-4E54-8E63-DA233D64F778}" type="presOf" srcId="{AC5DD975-E1F8-4DC6-994C-14EFE96CB39E}" destId="{51E1B9ED-69A0-4FBB-8E93-8C20D04DB1F9}" srcOrd="0" destOrd="0" presId="urn:microsoft.com/office/officeart/2011/layout/HexagonRadial"/>
    <dgm:cxn modelId="{441D6093-0909-4F56-B1E0-C5D2EC6D9D69}" type="presOf" srcId="{0E1CD0EC-3344-4920-81A9-C64F3E91536A}" destId="{1FC0ADB6-6BDB-4956-9FBF-5ABE5E0B3EB9}" srcOrd="0" destOrd="0" presId="urn:microsoft.com/office/officeart/2011/layout/HexagonRadial"/>
    <dgm:cxn modelId="{25F62527-E799-46C5-A70C-FEEB7CC193DA}" srcId="{74E0E4DB-7DE7-4A8C-ADE0-BA789D6BC825}" destId="{D4FB7CB7-5787-4B3F-9427-87EBC81B0628}" srcOrd="1" destOrd="0" parTransId="{E3886D58-0A29-46E6-8FB8-B3826FD830A3}" sibTransId="{1BF16408-4DCC-47F6-805F-8BE2E2EB04B9}"/>
    <dgm:cxn modelId="{0A171F3E-41CA-4077-A812-B4ED0141AE2B}" type="presOf" srcId="{74E0E4DB-7DE7-4A8C-ADE0-BA789D6BC825}" destId="{811AFE91-3552-42EC-A2CE-436F96BD4AE1}" srcOrd="0" destOrd="0" presId="urn:microsoft.com/office/officeart/2011/layout/HexagonRadial"/>
    <dgm:cxn modelId="{7D9A485F-4385-41A6-ABFA-1CF32048CEF1}" srcId="{74E0E4DB-7DE7-4A8C-ADE0-BA789D6BC825}" destId="{AC5DD975-E1F8-4DC6-994C-14EFE96CB39E}" srcOrd="3" destOrd="0" parTransId="{94893DC5-0DF6-4B06-92B9-E061169E3816}" sibTransId="{7F45BC7C-A194-48D4-9A0A-19BACD78F2B6}"/>
    <dgm:cxn modelId="{49C9800E-6D19-445F-A48F-40EB85DB6F23}" type="presOf" srcId="{D4FB7CB7-5787-4B3F-9427-87EBC81B0628}" destId="{8F803293-78DD-4268-8A21-72227F2EC3F8}" srcOrd="0" destOrd="0" presId="urn:microsoft.com/office/officeart/2011/layout/HexagonRadial"/>
    <dgm:cxn modelId="{05B6513B-9009-4261-8321-30C12EBCFFE1}" type="presOf" srcId="{03AA17DE-9013-4AA8-A98A-B841C052D8DE}" destId="{9BBFD79A-FFC5-4B37-9E56-3EFB8CB8F678}" srcOrd="0" destOrd="0" presId="urn:microsoft.com/office/officeart/2011/layout/HexagonRadial"/>
    <dgm:cxn modelId="{D8CE9C81-EA00-40A1-BB5B-4C9FE79C8A5E}" srcId="{74E0E4DB-7DE7-4A8C-ADE0-BA789D6BC825}" destId="{8ABD81B5-69FA-4E47-BDC5-43E0C95EACB4}" srcOrd="0" destOrd="0" parTransId="{6DF1CA22-56E0-4960-A6B5-8C01002AD391}" sibTransId="{5E690EDD-D822-4907-8E53-C4549A52E634}"/>
    <dgm:cxn modelId="{0D5D7723-4E91-48FD-A151-A5C09DBAADC9}" srcId="{74E0E4DB-7DE7-4A8C-ADE0-BA789D6BC825}" destId="{0E1CD0EC-3344-4920-81A9-C64F3E91536A}" srcOrd="4" destOrd="0" parTransId="{8CBF4E90-A0BE-4973-A81A-7DE34F2AE6E8}" sibTransId="{0A3484CF-1546-4340-B630-861052AFCD7F}"/>
    <dgm:cxn modelId="{1271A421-DFE7-458A-A676-29CABCACD3FE}" srcId="{74E0E4DB-7DE7-4A8C-ADE0-BA789D6BC825}" destId="{A78FD999-BB6B-4BE3-A8AD-AB34BB6F30D5}" srcOrd="2" destOrd="0" parTransId="{A5587EAA-C047-4A56-9143-38D3F9C00172}" sibTransId="{935A4C11-0BD0-47BB-9192-CC3E06329972}"/>
    <dgm:cxn modelId="{69E64501-4EB3-472A-B128-F32EC1DEECFF}" type="presParOf" srcId="{9BBFD79A-FFC5-4B37-9E56-3EFB8CB8F678}" destId="{811AFE91-3552-42EC-A2CE-436F96BD4AE1}" srcOrd="0" destOrd="0" presId="urn:microsoft.com/office/officeart/2011/layout/HexagonRadial"/>
    <dgm:cxn modelId="{735156BF-5F59-4630-9E11-50AE79EEAD77}" type="presParOf" srcId="{9BBFD79A-FFC5-4B37-9E56-3EFB8CB8F678}" destId="{B6A5497C-A1CE-49EF-993E-CF2B9EEC082C}" srcOrd="1" destOrd="0" presId="urn:microsoft.com/office/officeart/2011/layout/HexagonRadial"/>
    <dgm:cxn modelId="{2375276E-3710-4270-A8E7-9F1905D93BBF}" type="presParOf" srcId="{B6A5497C-A1CE-49EF-993E-CF2B9EEC082C}" destId="{8102A197-2F5D-4222-B3B3-64C600B1F9E7}" srcOrd="0" destOrd="0" presId="urn:microsoft.com/office/officeart/2011/layout/HexagonRadial"/>
    <dgm:cxn modelId="{451722C1-2D56-4243-93CF-991FEA23842C}" type="presParOf" srcId="{9BBFD79A-FFC5-4B37-9E56-3EFB8CB8F678}" destId="{12C05515-6165-4895-BDB6-58F456BE0421}" srcOrd="2" destOrd="0" presId="urn:microsoft.com/office/officeart/2011/layout/HexagonRadial"/>
    <dgm:cxn modelId="{E31692C3-159A-44C8-8564-230D8890F8EF}" type="presParOf" srcId="{9BBFD79A-FFC5-4B37-9E56-3EFB8CB8F678}" destId="{BD43B14E-000C-4F26-ADDD-A0DD2D05A47B}" srcOrd="3" destOrd="0" presId="urn:microsoft.com/office/officeart/2011/layout/HexagonRadial"/>
    <dgm:cxn modelId="{53DF7CF4-8204-42CC-B132-36F65E58DAC1}" type="presParOf" srcId="{BD43B14E-000C-4F26-ADDD-A0DD2D05A47B}" destId="{8C52F398-B0B8-403B-A5A1-1070F9633259}" srcOrd="0" destOrd="0" presId="urn:microsoft.com/office/officeart/2011/layout/HexagonRadial"/>
    <dgm:cxn modelId="{9E0A7659-EFFF-44EA-8419-FA4C78F660D3}" type="presParOf" srcId="{9BBFD79A-FFC5-4B37-9E56-3EFB8CB8F678}" destId="{8F803293-78DD-4268-8A21-72227F2EC3F8}" srcOrd="4" destOrd="0" presId="urn:microsoft.com/office/officeart/2011/layout/HexagonRadial"/>
    <dgm:cxn modelId="{CD778A0D-A78E-4EA0-BE3E-E25824B5AC47}" type="presParOf" srcId="{9BBFD79A-FFC5-4B37-9E56-3EFB8CB8F678}" destId="{DC286599-D793-4122-89BB-AC993D770E36}" srcOrd="5" destOrd="0" presId="urn:microsoft.com/office/officeart/2011/layout/HexagonRadial"/>
    <dgm:cxn modelId="{3CCDC0D6-4F50-4E25-8416-393801A0CEB2}" type="presParOf" srcId="{DC286599-D793-4122-89BB-AC993D770E36}" destId="{02F8C0AC-9D93-4D6E-8B82-414D69039929}" srcOrd="0" destOrd="0" presId="urn:microsoft.com/office/officeart/2011/layout/HexagonRadial"/>
    <dgm:cxn modelId="{99298339-4932-4D06-B283-2F1540398B6A}" type="presParOf" srcId="{9BBFD79A-FFC5-4B37-9E56-3EFB8CB8F678}" destId="{6789391B-7346-41CF-B1F5-5C70D9667BD7}" srcOrd="6" destOrd="0" presId="urn:microsoft.com/office/officeart/2011/layout/HexagonRadial"/>
    <dgm:cxn modelId="{3C516081-6548-4EB3-B16E-6072FF9338A7}" type="presParOf" srcId="{9BBFD79A-FFC5-4B37-9E56-3EFB8CB8F678}" destId="{C73974B6-7674-4C1D-BF1F-1878BE888329}" srcOrd="7" destOrd="0" presId="urn:microsoft.com/office/officeart/2011/layout/HexagonRadial"/>
    <dgm:cxn modelId="{150CD6B2-4972-4CD7-9360-94FB08D49F27}" type="presParOf" srcId="{C73974B6-7674-4C1D-BF1F-1878BE888329}" destId="{AF945E73-D8BA-435B-879D-9CB631C143AB}" srcOrd="0" destOrd="0" presId="urn:microsoft.com/office/officeart/2011/layout/HexagonRadial"/>
    <dgm:cxn modelId="{C9C4E8ED-4DAF-407F-8181-D0615658441B}" type="presParOf" srcId="{9BBFD79A-FFC5-4B37-9E56-3EFB8CB8F678}" destId="{51E1B9ED-69A0-4FBB-8E93-8C20D04DB1F9}" srcOrd="8" destOrd="0" presId="urn:microsoft.com/office/officeart/2011/layout/HexagonRadial"/>
    <dgm:cxn modelId="{F307482C-0B36-494D-A00B-11BBAAB3E725}" type="presParOf" srcId="{9BBFD79A-FFC5-4B37-9E56-3EFB8CB8F678}" destId="{40088C4D-E658-4CD4-AD55-BF1E0B6559CA}" srcOrd="9" destOrd="0" presId="urn:microsoft.com/office/officeart/2011/layout/HexagonRadial"/>
    <dgm:cxn modelId="{F0745BEA-4FBD-40F9-BE75-DB7AE2C11C43}" type="presParOf" srcId="{40088C4D-E658-4CD4-AD55-BF1E0B6559CA}" destId="{F6D54415-8736-4D08-B958-A6E77B6AF9C2}" srcOrd="0" destOrd="0" presId="urn:microsoft.com/office/officeart/2011/layout/HexagonRadial"/>
    <dgm:cxn modelId="{BB05222E-E787-4CC7-8731-FFC1DD0904F2}" type="presParOf" srcId="{9BBFD79A-FFC5-4B37-9E56-3EFB8CB8F678}" destId="{1FC0ADB6-6BDB-4956-9FBF-5ABE5E0B3EB9}" srcOrd="10" destOrd="0" presId="urn:microsoft.com/office/officeart/2011/layout/HexagonRadial"/>
    <dgm:cxn modelId="{19B1BB2E-DF4B-44C7-A49F-86C7B357A1D8}" type="presParOf" srcId="{9BBFD79A-FFC5-4B37-9E56-3EFB8CB8F678}" destId="{319C7DAB-D1A0-455D-9553-EF83FFFF20B7}" srcOrd="11" destOrd="0" presId="urn:microsoft.com/office/officeart/2011/layout/HexagonRadial"/>
    <dgm:cxn modelId="{5C64EB08-C25F-44E4-9F1D-230527EFA312}" type="presParOf" srcId="{319C7DAB-D1A0-455D-9553-EF83FFFF20B7}" destId="{BF873DF3-544F-48EC-9B22-2F9D6BBF1022}" srcOrd="0" destOrd="0" presId="urn:microsoft.com/office/officeart/2011/layout/HexagonRadial"/>
    <dgm:cxn modelId="{E710DEA0-F8F2-4473-9F5D-5C66B5940E84}" type="presParOf" srcId="{9BBFD79A-FFC5-4B37-9E56-3EFB8CB8F678}" destId="{81A95986-EDDB-4375-9147-4CF36D78862E}"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1AFE91-3552-42EC-A2CE-436F96BD4AE1}">
      <dsp:nvSpPr>
        <dsp:cNvPr id="0" name=""/>
        <dsp:cNvSpPr/>
      </dsp:nvSpPr>
      <dsp:spPr>
        <a:xfrm>
          <a:off x="3508204" y="1493693"/>
          <a:ext cx="1898549" cy="1642322"/>
        </a:xfrm>
        <a:prstGeom prst="hexagon">
          <a:avLst>
            <a:gd name="adj" fmla="val 2857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Technologies</a:t>
          </a:r>
        </a:p>
      </dsp:txBody>
      <dsp:txXfrm>
        <a:off x="3822820" y="1765849"/>
        <a:ext cx="1269317" cy="1098010"/>
      </dsp:txXfrm>
    </dsp:sp>
    <dsp:sp modelId="{8C52F398-B0B8-403B-A5A1-1070F9633259}">
      <dsp:nvSpPr>
        <dsp:cNvPr id="0" name=""/>
        <dsp:cNvSpPr/>
      </dsp:nvSpPr>
      <dsp:spPr>
        <a:xfrm>
          <a:off x="4697061" y="707953"/>
          <a:ext cx="716317" cy="617202"/>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C05515-6165-4895-BDB6-58F456BE0421}">
      <dsp:nvSpPr>
        <dsp:cNvPr id="0" name=""/>
        <dsp:cNvSpPr/>
      </dsp:nvSpPr>
      <dsp:spPr>
        <a:xfrm>
          <a:off x="3683088" y="0"/>
          <a:ext cx="1555848" cy="1345991"/>
        </a:xfrm>
        <a:prstGeom prst="hexagon">
          <a:avLst>
            <a:gd name="adj" fmla="val 2857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HTML5</a:t>
          </a:r>
        </a:p>
      </dsp:txBody>
      <dsp:txXfrm>
        <a:off x="3940925" y="223059"/>
        <a:ext cx="1040174" cy="899873"/>
      </dsp:txXfrm>
    </dsp:sp>
    <dsp:sp modelId="{02F8C0AC-9D93-4D6E-8B82-414D69039929}">
      <dsp:nvSpPr>
        <dsp:cNvPr id="0" name=""/>
        <dsp:cNvSpPr/>
      </dsp:nvSpPr>
      <dsp:spPr>
        <a:xfrm>
          <a:off x="5533059" y="1861792"/>
          <a:ext cx="716317" cy="617202"/>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803293-78DD-4268-8A21-72227F2EC3F8}">
      <dsp:nvSpPr>
        <dsp:cNvPr id="0" name=""/>
        <dsp:cNvSpPr/>
      </dsp:nvSpPr>
      <dsp:spPr>
        <a:xfrm>
          <a:off x="5109981" y="827874"/>
          <a:ext cx="1555848" cy="1345991"/>
        </a:xfrm>
        <a:prstGeom prst="hexagon">
          <a:avLst>
            <a:gd name="adj" fmla="val 2857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CSS</a:t>
          </a:r>
        </a:p>
      </dsp:txBody>
      <dsp:txXfrm>
        <a:off x="5367818" y="1050933"/>
        <a:ext cx="1040174" cy="899873"/>
      </dsp:txXfrm>
    </dsp:sp>
    <dsp:sp modelId="{AF945E73-D8BA-435B-879D-9CB631C143AB}">
      <dsp:nvSpPr>
        <dsp:cNvPr id="0" name=""/>
        <dsp:cNvSpPr/>
      </dsp:nvSpPr>
      <dsp:spPr>
        <a:xfrm>
          <a:off x="4952321" y="3164260"/>
          <a:ext cx="716317" cy="617202"/>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89391B-7346-41CF-B1F5-5C70D9667BD7}">
      <dsp:nvSpPr>
        <dsp:cNvPr id="0" name=""/>
        <dsp:cNvSpPr/>
      </dsp:nvSpPr>
      <dsp:spPr>
        <a:xfrm>
          <a:off x="5109981" y="2455380"/>
          <a:ext cx="1555848" cy="1345991"/>
        </a:xfrm>
        <a:prstGeom prst="hexagon">
          <a:avLst>
            <a:gd name="adj" fmla="val 2857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Python</a:t>
          </a:r>
        </a:p>
      </dsp:txBody>
      <dsp:txXfrm>
        <a:off x="5367818" y="2678439"/>
        <a:ext cx="1040174" cy="899873"/>
      </dsp:txXfrm>
    </dsp:sp>
    <dsp:sp modelId="{F6D54415-8736-4D08-B958-A6E77B6AF9C2}">
      <dsp:nvSpPr>
        <dsp:cNvPr id="0" name=""/>
        <dsp:cNvSpPr/>
      </dsp:nvSpPr>
      <dsp:spPr>
        <a:xfrm>
          <a:off x="3511737" y="3299461"/>
          <a:ext cx="716317" cy="617202"/>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E1B9ED-69A0-4FBB-8E93-8C20D04DB1F9}">
      <dsp:nvSpPr>
        <dsp:cNvPr id="0" name=""/>
        <dsp:cNvSpPr/>
      </dsp:nvSpPr>
      <dsp:spPr>
        <a:xfrm>
          <a:off x="3683088" y="3284181"/>
          <a:ext cx="1555848" cy="1345991"/>
        </a:xfrm>
        <a:prstGeom prst="hexagon">
          <a:avLst>
            <a:gd name="adj" fmla="val 2857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err="1"/>
            <a:t>Jupyter</a:t>
          </a:r>
          <a:endParaRPr lang="en-US" sz="1500" b="1" kern="1200" dirty="0"/>
        </a:p>
      </dsp:txBody>
      <dsp:txXfrm>
        <a:off x="3940925" y="3507240"/>
        <a:ext cx="1040174" cy="899873"/>
      </dsp:txXfrm>
    </dsp:sp>
    <dsp:sp modelId="{BF873DF3-544F-48EC-9B22-2F9D6BBF1022}">
      <dsp:nvSpPr>
        <dsp:cNvPr id="0" name=""/>
        <dsp:cNvSpPr/>
      </dsp:nvSpPr>
      <dsp:spPr>
        <a:xfrm>
          <a:off x="2662049" y="2146085"/>
          <a:ext cx="716317" cy="617202"/>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C0ADB6-6BDB-4956-9FBF-5ABE5E0B3EB9}">
      <dsp:nvSpPr>
        <dsp:cNvPr id="0" name=""/>
        <dsp:cNvSpPr/>
      </dsp:nvSpPr>
      <dsp:spPr>
        <a:xfrm>
          <a:off x="2249570" y="2456306"/>
          <a:ext cx="1555848" cy="1345991"/>
        </a:xfrm>
        <a:prstGeom prst="hexagon">
          <a:avLst>
            <a:gd name="adj" fmla="val 2857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Apache</a:t>
          </a:r>
        </a:p>
      </dsp:txBody>
      <dsp:txXfrm>
        <a:off x="2507407" y="2679365"/>
        <a:ext cx="1040174" cy="899873"/>
      </dsp:txXfrm>
    </dsp:sp>
    <dsp:sp modelId="{81A95986-EDDB-4375-9147-4CF36D78862E}">
      <dsp:nvSpPr>
        <dsp:cNvPr id="0" name=""/>
        <dsp:cNvSpPr/>
      </dsp:nvSpPr>
      <dsp:spPr>
        <a:xfrm>
          <a:off x="2249570" y="826022"/>
          <a:ext cx="1555848" cy="1345991"/>
        </a:xfrm>
        <a:prstGeom prst="hexagon">
          <a:avLst>
            <a:gd name="adj" fmla="val 2857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Bootstrap</a:t>
          </a:r>
        </a:p>
      </dsp:txBody>
      <dsp:txXfrm>
        <a:off x="2507407" y="1049081"/>
        <a:ext cx="1040174" cy="899873"/>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C5B190-ABD8-43A2-8532-C96B63FF9460}" type="datetimeFigureOut">
              <a:rPr lang="en-IN" smtClean="0"/>
              <a:t>05-05-2018</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62375C-75B8-40C4-9F28-F69A0EC3A55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8140B9-DF54-4E2C-A0A7-ABD145FF5E34}" type="datetimeFigureOut">
              <a:rPr lang="en-IN" smtClean="0"/>
              <a:pPr/>
              <a:t>05-05-2018</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9749CA5-B4F8-4410-A150-948AC9BF63DD}" type="slidenum">
              <a:rPr lang="en-IN" smtClean="0"/>
              <a:pPr/>
              <a:t>‹#›</a:t>
            </a:fld>
            <a:endParaRPr lang="en-IN"/>
          </a:p>
        </p:txBody>
      </p:sp>
    </p:spTree>
    <p:extLst>
      <p:ext uri="{BB962C8B-B14F-4D97-AF65-F5344CB8AC3E}">
        <p14:creationId xmlns:p14="http://schemas.microsoft.com/office/powerpoint/2010/main" val="91639201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A8140B9-DF54-4E2C-A0A7-ABD145FF5E34}" type="datetimeFigureOut">
              <a:rPr lang="en-IN" smtClean="0"/>
              <a:pPr/>
              <a:t>05-05-2018</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9749CA5-B4F8-4410-A150-948AC9BF63DD}" type="slidenum">
              <a:rPr lang="en-IN" smtClean="0"/>
              <a:pPr/>
              <a:t>‹#›</a:t>
            </a:fld>
            <a:endParaRPr lang="en-IN"/>
          </a:p>
        </p:txBody>
      </p:sp>
    </p:spTree>
    <p:extLst>
      <p:ext uri="{BB962C8B-B14F-4D97-AF65-F5344CB8AC3E}">
        <p14:creationId xmlns:p14="http://schemas.microsoft.com/office/powerpoint/2010/main" val="1416439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A8140B9-DF54-4E2C-A0A7-ABD145FF5E34}" type="datetimeFigureOut">
              <a:rPr lang="en-IN" smtClean="0"/>
              <a:pPr/>
              <a:t>05-05-2018</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9749CA5-B4F8-4410-A150-948AC9BF63DD}"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5907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FA8140B9-DF54-4E2C-A0A7-ABD145FF5E34}" type="datetimeFigureOut">
              <a:rPr lang="en-IN" smtClean="0"/>
              <a:pPr/>
              <a:t>05-05-2018</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749CA5-B4F8-4410-A150-948AC9BF63DD}" type="slidenum">
              <a:rPr lang="en-IN" smtClean="0"/>
              <a:pPr/>
              <a:t>‹#›</a:t>
            </a:fld>
            <a:endParaRPr lang="en-IN"/>
          </a:p>
        </p:txBody>
      </p:sp>
    </p:spTree>
    <p:extLst>
      <p:ext uri="{BB962C8B-B14F-4D97-AF65-F5344CB8AC3E}">
        <p14:creationId xmlns:p14="http://schemas.microsoft.com/office/powerpoint/2010/main" val="2653467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FA8140B9-DF54-4E2C-A0A7-ABD145FF5E34}" type="datetimeFigureOut">
              <a:rPr lang="en-IN" smtClean="0"/>
              <a:pPr/>
              <a:t>05-05-2018</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749CA5-B4F8-4410-A150-948AC9BF63DD}"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477208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FA8140B9-DF54-4E2C-A0A7-ABD145FF5E34}" type="datetimeFigureOut">
              <a:rPr lang="en-IN" smtClean="0"/>
              <a:pPr/>
              <a:t>05-05-2018</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749CA5-B4F8-4410-A150-948AC9BF63DD}" type="slidenum">
              <a:rPr lang="en-IN" smtClean="0"/>
              <a:pPr/>
              <a:t>‹#›</a:t>
            </a:fld>
            <a:endParaRPr lang="en-IN"/>
          </a:p>
        </p:txBody>
      </p:sp>
    </p:spTree>
    <p:extLst>
      <p:ext uri="{BB962C8B-B14F-4D97-AF65-F5344CB8AC3E}">
        <p14:creationId xmlns:p14="http://schemas.microsoft.com/office/powerpoint/2010/main" val="2428856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8140B9-DF54-4E2C-A0A7-ABD145FF5E34}" type="datetimeFigureOut">
              <a:rPr lang="en-IN" smtClean="0"/>
              <a:pPr/>
              <a:t>05-05-2018</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9749CA5-B4F8-4410-A150-948AC9BF63DD}" type="slidenum">
              <a:rPr lang="en-IN" smtClean="0"/>
              <a:pPr/>
              <a:t>‹#›</a:t>
            </a:fld>
            <a:endParaRPr lang="en-IN"/>
          </a:p>
        </p:txBody>
      </p:sp>
    </p:spTree>
    <p:extLst>
      <p:ext uri="{BB962C8B-B14F-4D97-AF65-F5344CB8AC3E}">
        <p14:creationId xmlns:p14="http://schemas.microsoft.com/office/powerpoint/2010/main" val="2424596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8140B9-DF54-4E2C-A0A7-ABD145FF5E34}" type="datetimeFigureOut">
              <a:rPr lang="en-IN" smtClean="0"/>
              <a:pPr/>
              <a:t>05-05-2018</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9749CA5-B4F8-4410-A150-948AC9BF63DD}" type="slidenum">
              <a:rPr lang="en-IN" smtClean="0"/>
              <a:pPr/>
              <a:t>‹#›</a:t>
            </a:fld>
            <a:endParaRPr lang="en-IN"/>
          </a:p>
        </p:txBody>
      </p:sp>
    </p:spTree>
    <p:extLst>
      <p:ext uri="{BB962C8B-B14F-4D97-AF65-F5344CB8AC3E}">
        <p14:creationId xmlns:p14="http://schemas.microsoft.com/office/powerpoint/2010/main" val="310737853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8140B9-DF54-4E2C-A0A7-ABD145FF5E34}" type="datetimeFigureOut">
              <a:rPr lang="en-IN" smtClean="0"/>
              <a:pPr/>
              <a:t>05-05-2018</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9749CA5-B4F8-4410-A150-948AC9BF63DD}" type="slidenum">
              <a:rPr lang="en-IN" smtClean="0"/>
              <a:pPr/>
              <a:t>‹#›</a:t>
            </a:fld>
            <a:endParaRPr lang="en-IN"/>
          </a:p>
        </p:txBody>
      </p:sp>
    </p:spTree>
    <p:extLst>
      <p:ext uri="{BB962C8B-B14F-4D97-AF65-F5344CB8AC3E}">
        <p14:creationId xmlns:p14="http://schemas.microsoft.com/office/powerpoint/2010/main" val="1386104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A8140B9-DF54-4E2C-A0A7-ABD145FF5E34}" type="datetimeFigureOut">
              <a:rPr lang="en-IN" smtClean="0"/>
              <a:pPr/>
              <a:t>05-05-2018</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9749CA5-B4F8-4410-A150-948AC9BF63DD}" type="slidenum">
              <a:rPr lang="en-IN" smtClean="0"/>
              <a:pPr/>
              <a:t>‹#›</a:t>
            </a:fld>
            <a:endParaRPr lang="en-IN"/>
          </a:p>
        </p:txBody>
      </p:sp>
    </p:spTree>
    <p:extLst>
      <p:ext uri="{BB962C8B-B14F-4D97-AF65-F5344CB8AC3E}">
        <p14:creationId xmlns:p14="http://schemas.microsoft.com/office/powerpoint/2010/main" val="164571258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8140B9-DF54-4E2C-A0A7-ABD145FF5E34}" type="datetimeFigureOut">
              <a:rPr lang="en-IN" smtClean="0"/>
              <a:pPr/>
              <a:t>05-05-2018</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9749CA5-B4F8-4410-A150-948AC9BF63DD}" type="slidenum">
              <a:rPr lang="en-IN" smtClean="0"/>
              <a:pPr/>
              <a:t>‹#›</a:t>
            </a:fld>
            <a:endParaRPr lang="en-IN"/>
          </a:p>
        </p:txBody>
      </p:sp>
    </p:spTree>
    <p:extLst>
      <p:ext uri="{BB962C8B-B14F-4D97-AF65-F5344CB8AC3E}">
        <p14:creationId xmlns:p14="http://schemas.microsoft.com/office/powerpoint/2010/main" val="50891847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8140B9-DF54-4E2C-A0A7-ABD145FF5E34}" type="datetimeFigureOut">
              <a:rPr lang="en-IN" smtClean="0"/>
              <a:pPr/>
              <a:t>05-05-2018</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9749CA5-B4F8-4410-A150-948AC9BF63DD}" type="slidenum">
              <a:rPr lang="en-IN" smtClean="0"/>
              <a:pPr/>
              <a:t>‹#›</a:t>
            </a:fld>
            <a:endParaRPr lang="en-IN"/>
          </a:p>
        </p:txBody>
      </p:sp>
    </p:spTree>
    <p:extLst>
      <p:ext uri="{BB962C8B-B14F-4D97-AF65-F5344CB8AC3E}">
        <p14:creationId xmlns:p14="http://schemas.microsoft.com/office/powerpoint/2010/main" val="194147226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8140B9-DF54-4E2C-A0A7-ABD145FF5E34}" type="datetimeFigureOut">
              <a:rPr lang="en-IN" smtClean="0"/>
              <a:pPr/>
              <a:t>05-05-2018</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9749CA5-B4F8-4410-A150-948AC9BF63DD}" type="slidenum">
              <a:rPr lang="en-IN" smtClean="0"/>
              <a:pPr/>
              <a:t>‹#›</a:t>
            </a:fld>
            <a:endParaRPr lang="en-IN"/>
          </a:p>
        </p:txBody>
      </p:sp>
    </p:spTree>
    <p:extLst>
      <p:ext uri="{BB962C8B-B14F-4D97-AF65-F5344CB8AC3E}">
        <p14:creationId xmlns:p14="http://schemas.microsoft.com/office/powerpoint/2010/main" val="3989163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8140B9-DF54-4E2C-A0A7-ABD145FF5E34}" type="datetimeFigureOut">
              <a:rPr lang="en-IN" smtClean="0"/>
              <a:pPr/>
              <a:t>05-05-2018</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9749CA5-B4F8-4410-A150-948AC9BF63DD}" type="slidenum">
              <a:rPr lang="en-IN" smtClean="0"/>
              <a:pPr/>
              <a:t>‹#›</a:t>
            </a:fld>
            <a:endParaRPr lang="en-IN"/>
          </a:p>
        </p:txBody>
      </p:sp>
    </p:spTree>
    <p:extLst>
      <p:ext uri="{BB962C8B-B14F-4D97-AF65-F5344CB8AC3E}">
        <p14:creationId xmlns:p14="http://schemas.microsoft.com/office/powerpoint/2010/main" val="51805313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A8140B9-DF54-4E2C-A0A7-ABD145FF5E34}" type="datetimeFigureOut">
              <a:rPr lang="en-IN" smtClean="0"/>
              <a:pPr/>
              <a:t>05-05-2018</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9749CA5-B4F8-4410-A150-948AC9BF63DD}" type="slidenum">
              <a:rPr lang="en-IN" smtClean="0"/>
              <a:pPr/>
              <a:t>‹#›</a:t>
            </a:fld>
            <a:endParaRPr lang="en-IN"/>
          </a:p>
        </p:txBody>
      </p:sp>
    </p:spTree>
    <p:extLst>
      <p:ext uri="{BB962C8B-B14F-4D97-AF65-F5344CB8AC3E}">
        <p14:creationId xmlns:p14="http://schemas.microsoft.com/office/powerpoint/2010/main" val="289531845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A8140B9-DF54-4E2C-A0A7-ABD145FF5E34}" type="datetimeFigureOut">
              <a:rPr lang="en-IN" smtClean="0"/>
              <a:pPr/>
              <a:t>05-05-2018</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749CA5-B4F8-4410-A150-948AC9BF63DD}" type="slidenum">
              <a:rPr lang="en-IN" smtClean="0"/>
              <a:pPr/>
              <a:t>‹#›</a:t>
            </a:fld>
            <a:endParaRPr lang="en-IN"/>
          </a:p>
        </p:txBody>
      </p:sp>
    </p:spTree>
    <p:extLst>
      <p:ext uri="{BB962C8B-B14F-4D97-AF65-F5344CB8AC3E}">
        <p14:creationId xmlns:p14="http://schemas.microsoft.com/office/powerpoint/2010/main" val="500137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A8140B9-DF54-4E2C-A0A7-ABD145FF5E34}" type="datetimeFigureOut">
              <a:rPr lang="en-IN" smtClean="0"/>
              <a:pPr/>
              <a:t>05-05-2018</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9749CA5-B4F8-4410-A150-948AC9BF63DD}" type="slidenum">
              <a:rPr lang="en-IN" smtClean="0"/>
              <a:pPr/>
              <a:t>‹#›</a:t>
            </a:fld>
            <a:endParaRPr lang="en-IN"/>
          </a:p>
        </p:txBody>
      </p:sp>
    </p:spTree>
    <p:extLst>
      <p:ext uri="{BB962C8B-B14F-4D97-AF65-F5344CB8AC3E}">
        <p14:creationId xmlns:p14="http://schemas.microsoft.com/office/powerpoint/2010/main" val="4246482016"/>
      </p:ext>
    </p:extLst>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 id="2147484014" r:id="rId12"/>
    <p:sldLayoutId id="2147484015" r:id="rId13"/>
    <p:sldLayoutId id="2147484016" r:id="rId14"/>
    <p:sldLayoutId id="2147484017" r:id="rId15"/>
    <p:sldLayoutId id="214748401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eb.kamihq.com/web/viewer.html?source=extension_pdfhandler&amp;file=https://arxiv.org/ftp/arxiv/papers/1409/1409.0829.pdf" TargetMode="External"/><Relationship Id="rId2" Type="http://schemas.openxmlformats.org/officeDocument/2006/relationships/hyperlink" Target="file:///C:\Users\Nachiket\Desktop\Project\Homeomarpic.doc" TargetMode="External"/><Relationship Id="rId1" Type="http://schemas.openxmlformats.org/officeDocument/2006/relationships/slideLayout" Target="../slideLayouts/slideLayout2.xml"/><Relationship Id="rId5" Type="http://schemas.openxmlformats.org/officeDocument/2006/relationships/hyperlink" Target="https://web.kamihq.com/web/viewer.html?source=extension_pdfhandler&amp;file=https://link.springer.com/content/pdf/10.1007/978-3-642-13190-5_2.pdf" TargetMode="External"/><Relationship Id="rId4" Type="http://schemas.openxmlformats.org/officeDocument/2006/relationships/hyperlink" Target="https://web.kamihq.com/web/viewer.html?source=extension_pdfhandler&amp;file=https://ac.els-cdn.com/S187705091600154X/1-s2.0-S187705091600154X-main.pdf?_tid=8595594d-f7d4-48d3-9c0d-151fa2032239&amp;acdnat=1525166055_26af7e1efec9c705d041f63b03d0cc20"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6D84D-BD1A-49C9-9E6E-A5437CB78658}"/>
              </a:ext>
            </a:extLst>
          </p:cNvPr>
          <p:cNvSpPr>
            <a:spLocks noGrp="1"/>
          </p:cNvSpPr>
          <p:nvPr>
            <p:ph type="ctrTitle"/>
          </p:nvPr>
        </p:nvSpPr>
        <p:spPr>
          <a:xfrm>
            <a:off x="2652684" y="2124556"/>
            <a:ext cx="8915399" cy="2262781"/>
          </a:xfrm>
        </p:spPr>
        <p:txBody>
          <a:bodyPr>
            <a:normAutofit fontScale="90000"/>
          </a:bodyPr>
          <a:lstStyle/>
          <a:p>
            <a:pPr algn="ctr"/>
            <a:r>
              <a:rPr lang="en-IN" b="1" dirty="0">
                <a:latin typeface="Book Antiqua" panose="02040602050305030304" pitchFamily="18" charset="0"/>
              </a:rPr>
              <a:t>HOMOMORPHIC ENCRYPTION FOR DATA SECURITY</a:t>
            </a:r>
          </a:p>
        </p:txBody>
      </p:sp>
    </p:spTree>
    <p:extLst>
      <p:ext uri="{BB962C8B-B14F-4D97-AF65-F5344CB8AC3E}">
        <p14:creationId xmlns:p14="http://schemas.microsoft.com/office/powerpoint/2010/main" val="888842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itchFamily="34" charset="0"/>
                <a:cs typeface="Arial" pitchFamily="34" charset="0"/>
              </a:rPr>
              <a:t>Traditional v/s Homomorphic</a:t>
            </a:r>
            <a:endParaRPr lang="en-IN" b="1" dirty="0">
              <a:latin typeface="Arial" pitchFamily="34" charset="0"/>
              <a:cs typeface="Arial" pitchFamily="34" charset="0"/>
            </a:endParaRPr>
          </a:p>
        </p:txBody>
      </p:sp>
      <p:pic>
        <p:nvPicPr>
          <p:cNvPr id="4" name="Content Placeholder 14" descr="public-key-encryption-example.gif"/>
          <p:cNvPicPr>
            <a:picLocks noGrp="1" noChangeAspect="1"/>
          </p:cNvPicPr>
          <p:nvPr>
            <p:ph idx="1"/>
          </p:nvPr>
        </p:nvPicPr>
        <p:blipFill>
          <a:blip r:embed="rId2" cstate="print"/>
          <a:stretch>
            <a:fillRect/>
          </a:stretch>
        </p:blipFill>
        <p:spPr>
          <a:xfrm>
            <a:off x="1008063" y="2280801"/>
            <a:ext cx="4530588" cy="3008310"/>
          </a:xfrm>
        </p:spPr>
      </p:pic>
      <p:pic>
        <p:nvPicPr>
          <p:cNvPr id="6" name="Picture 5" descr="hm.png"/>
          <p:cNvPicPr>
            <a:picLocks noChangeAspect="1"/>
          </p:cNvPicPr>
          <p:nvPr/>
        </p:nvPicPr>
        <p:blipFill>
          <a:blip r:embed="rId3" cstate="print"/>
          <a:stretch>
            <a:fillRect/>
          </a:stretch>
        </p:blipFill>
        <p:spPr>
          <a:xfrm>
            <a:off x="5999190" y="2293996"/>
            <a:ext cx="5981032" cy="304871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itchFamily="34" charset="0"/>
                <a:cs typeface="Arial" pitchFamily="34" charset="0"/>
              </a:rPr>
              <a:t>Paillier Cryptosystem</a:t>
            </a:r>
            <a:endParaRPr lang="en-IN" b="1"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US" sz="2400" dirty="0">
                <a:latin typeface="Arial" pitchFamily="34" charset="0"/>
                <a:cs typeface="Arial" pitchFamily="34" charset="0"/>
              </a:rPr>
              <a:t>This is a partial homomorphic encryption scheme that supports </a:t>
            </a:r>
          </a:p>
          <a:p>
            <a:pPr lvl="2"/>
            <a:r>
              <a:rPr lang="en-US" sz="2000" dirty="0">
                <a:latin typeface="Arial" pitchFamily="34" charset="0"/>
                <a:cs typeface="Arial" pitchFamily="34" charset="0"/>
              </a:rPr>
              <a:t>Addition of 2 Encrypted numbers.</a:t>
            </a:r>
          </a:p>
          <a:p>
            <a:pPr lvl="2"/>
            <a:r>
              <a:rPr lang="en-US" sz="2000" dirty="0">
                <a:latin typeface="Arial" pitchFamily="34" charset="0"/>
                <a:cs typeface="Arial" pitchFamily="34" charset="0"/>
              </a:rPr>
              <a:t>Addition of encrypted number with a constant number</a:t>
            </a:r>
          </a:p>
          <a:p>
            <a:pPr lvl="2"/>
            <a:r>
              <a:rPr lang="en-US" sz="2000" dirty="0">
                <a:latin typeface="Arial" pitchFamily="34" charset="0"/>
                <a:cs typeface="Arial" pitchFamily="34" charset="0"/>
              </a:rPr>
              <a:t>Multiplication of encrypted number with a constant number</a:t>
            </a:r>
          </a:p>
          <a:p>
            <a:endParaRPr lang="en-US" sz="2400" dirty="0">
              <a:latin typeface="Arial" pitchFamily="34" charset="0"/>
              <a:cs typeface="Arial" pitchFamily="34" charset="0"/>
            </a:endParaRPr>
          </a:p>
          <a:p>
            <a:r>
              <a:rPr lang="en-US" sz="2400" dirty="0">
                <a:latin typeface="Arial" pitchFamily="34" charset="0"/>
                <a:cs typeface="Arial" pitchFamily="34" charset="0"/>
              </a:rPr>
              <a:t>It is a public key cryptosystem, </a:t>
            </a:r>
            <a:r>
              <a:rPr lang="en-US" sz="2400" dirty="0" err="1">
                <a:latin typeface="Arial" pitchFamily="34" charset="0"/>
                <a:cs typeface="Arial" pitchFamily="34" charset="0"/>
              </a:rPr>
              <a:t>ie</a:t>
            </a:r>
            <a:r>
              <a:rPr lang="en-US" sz="2400" dirty="0">
                <a:latin typeface="Arial" pitchFamily="34" charset="0"/>
                <a:cs typeface="Arial" pitchFamily="34" charset="0"/>
              </a:rPr>
              <a:t>, we use different keys for encryption and decryption respectively.</a:t>
            </a:r>
          </a:p>
          <a:p>
            <a:endParaRPr lang="en-IN" sz="2400" dirty="0">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itchFamily="34" charset="0"/>
                <a:cs typeface="Arial" pitchFamily="34" charset="0"/>
              </a:rPr>
              <a:t>Paillier Algorithm</a:t>
            </a:r>
            <a:endParaRPr lang="en-IN" b="1" dirty="0">
              <a:latin typeface="Arial" pitchFamily="34" charset="0"/>
              <a:cs typeface="Arial" pitchFamily="34" charset="0"/>
            </a:endParaRPr>
          </a:p>
        </p:txBody>
      </p:sp>
      <mc:AlternateContent xmlns:mc="http://schemas.openxmlformats.org/markup-compatibility/2006">
        <mc:Choice xmlns:a14="http://schemas.microsoft.com/office/drawing/2010/main" Requires="a14">
          <p:sp>
            <p:nvSpPr>
              <p:cNvPr id="4" name="Content Placeholder 3"/>
              <p:cNvSpPr>
                <a:spLocks noGrp="1"/>
              </p:cNvSpPr>
              <p:nvPr>
                <p:ph idx="1"/>
              </p:nvPr>
            </p:nvSpPr>
            <p:spPr>
              <a:xfrm>
                <a:off x="1794080" y="1749285"/>
                <a:ext cx="10305155" cy="4956315"/>
              </a:xfrm>
            </p:spPr>
            <p:txBody>
              <a:bodyPr>
                <a:normAutofit/>
              </a:bodyPr>
              <a:lstStyle/>
              <a:p>
                <a:r>
                  <a:rPr lang="en-US" sz="2200" b="1" dirty="0"/>
                  <a:t>Step 1</a:t>
                </a:r>
                <a:r>
                  <a:rPr lang="en-US" sz="2200" dirty="0"/>
                  <a:t>: Choose two large prime numbers p and q randomly and independently of each other such that</a:t>
                </a:r>
              </a:p>
              <a:p>
                <a:pPr marL="0" indent="0">
                  <a:buNone/>
                </a:pPr>
                <a:r>
                  <a:rPr lang="en-US" sz="2200" dirty="0"/>
                  <a:t>         </a:t>
                </a:r>
                <a14:m>
                  <m:oMath xmlns:m="http://schemas.openxmlformats.org/officeDocument/2006/math">
                    <m:func>
                      <m:funcPr>
                        <m:ctrlPr>
                          <a:rPr lang="en-US" sz="2200" i="1"/>
                        </m:ctrlPr>
                      </m:funcPr>
                      <m:fName>
                        <m:r>
                          <m:rPr>
                            <m:sty m:val="p"/>
                          </m:rPr>
                          <a:rPr lang="en-US" sz="2200"/>
                          <m:t>gcd</m:t>
                        </m:r>
                      </m:fName>
                      <m:e>
                        <m:d>
                          <m:dPr>
                            <m:ctrlPr>
                              <a:rPr lang="en-US" sz="2200" i="1"/>
                            </m:ctrlPr>
                          </m:dPr>
                          <m:e>
                            <m:r>
                              <a:rPr lang="en-US" sz="2200" i="1"/>
                              <m:t> </m:t>
                            </m:r>
                            <m:r>
                              <a:rPr lang="en-US" sz="2200" i="1"/>
                              <m:t>𝑝𝑞</m:t>
                            </m:r>
                            <m:r>
                              <a:rPr lang="en-US" sz="2200" i="1"/>
                              <m:t>, </m:t>
                            </m:r>
                            <m:d>
                              <m:dPr>
                                <m:ctrlPr>
                                  <a:rPr lang="en-US" sz="2200" i="1"/>
                                </m:ctrlPr>
                              </m:dPr>
                              <m:e>
                                <m:r>
                                  <a:rPr lang="en-US" sz="2200" i="1"/>
                                  <m:t>𝑝</m:t>
                                </m:r>
                                <m:r>
                                  <a:rPr lang="en-US" sz="2200" i="1"/>
                                  <m:t>−1</m:t>
                                </m:r>
                              </m:e>
                            </m:d>
                            <m:d>
                              <m:dPr>
                                <m:ctrlPr>
                                  <a:rPr lang="en-US" sz="2200" i="1"/>
                                </m:ctrlPr>
                              </m:dPr>
                              <m:e>
                                <m:r>
                                  <a:rPr lang="en-US" sz="2200" i="1"/>
                                  <m:t>𝑞</m:t>
                                </m:r>
                                <m:r>
                                  <a:rPr lang="en-US" sz="2200" i="1"/>
                                  <m:t>−1</m:t>
                                </m:r>
                              </m:e>
                            </m:d>
                          </m:e>
                        </m:d>
                      </m:e>
                    </m:func>
                    <m:r>
                      <a:rPr lang="en-US" sz="2200" i="1"/>
                      <m:t>=1</m:t>
                    </m:r>
                  </m:oMath>
                </a14:m>
                <a:endParaRPr lang="en-US" sz="2200" dirty="0"/>
              </a:p>
              <a:p>
                <a:endParaRPr lang="en-US" sz="700" b="1" dirty="0"/>
              </a:p>
              <a:p>
                <a:r>
                  <a:rPr lang="en-US" sz="2200" b="1" dirty="0"/>
                  <a:t>Step 2</a:t>
                </a:r>
                <a:r>
                  <a:rPr lang="en-US" sz="2200" dirty="0"/>
                  <a:t>: Compute </a:t>
                </a:r>
                <a14:m>
                  <m:oMath xmlns:m="http://schemas.openxmlformats.org/officeDocument/2006/math">
                    <m:r>
                      <a:rPr lang="en-US" sz="2200" i="1"/>
                      <m:t>𝑛</m:t>
                    </m:r>
                    <m:r>
                      <a:rPr lang="en-US" sz="2200" i="1"/>
                      <m:t>=</m:t>
                    </m:r>
                    <m:r>
                      <a:rPr lang="en-US" sz="2200" i="1"/>
                      <m:t>𝑝</m:t>
                    </m:r>
                    <m:r>
                      <a:rPr lang="en-US" sz="2200" i="1"/>
                      <m:t>.</m:t>
                    </m:r>
                    <m:r>
                      <a:rPr lang="en-US" sz="2200" i="1"/>
                      <m:t>𝑞</m:t>
                    </m:r>
                  </m:oMath>
                </a14:m>
                <a:r>
                  <a:rPr lang="en-US" sz="2200" dirty="0"/>
                  <a:t> and </a:t>
                </a:r>
                <a14:m>
                  <m:oMath xmlns:m="http://schemas.openxmlformats.org/officeDocument/2006/math">
                    <m:r>
                      <a:rPr lang="en-US" sz="2200" i="1"/>
                      <m:t>𝜆</m:t>
                    </m:r>
                    <m:r>
                      <a:rPr lang="en-US" sz="2200" i="1"/>
                      <m:t>=</m:t>
                    </m:r>
                    <m:r>
                      <a:rPr lang="en-US" sz="2200" i="1"/>
                      <m:t>𝑙𝑐𝑚</m:t>
                    </m:r>
                    <m:r>
                      <a:rPr lang="en-US" sz="2200" i="1"/>
                      <m:t> (</m:t>
                    </m:r>
                    <m:r>
                      <a:rPr lang="en-US" sz="2200" i="1"/>
                      <m:t>𝑝</m:t>
                    </m:r>
                    <m:r>
                      <a:rPr lang="en-US" sz="2200" i="1"/>
                      <m:t>−1, </m:t>
                    </m:r>
                    <m:r>
                      <a:rPr lang="en-US" sz="2200" i="1"/>
                      <m:t>𝑞</m:t>
                    </m:r>
                    <m:r>
                      <a:rPr lang="en-US" sz="2200" i="1"/>
                      <m:t>−1)</m:t>
                    </m:r>
                  </m:oMath>
                </a14:m>
                <a:endParaRPr lang="en-US" sz="2200" dirty="0"/>
              </a:p>
              <a:p>
                <a:endParaRPr lang="en-US" sz="700" b="1" dirty="0"/>
              </a:p>
              <a:p>
                <a:r>
                  <a:rPr lang="en-US" sz="2200" b="1" dirty="0"/>
                  <a:t>Step 3</a:t>
                </a:r>
                <a:r>
                  <a:rPr lang="en-US" sz="2200" dirty="0"/>
                  <a:t>: Select random integer ‘g’, such that g and n</a:t>
                </a:r>
                <a:r>
                  <a:rPr lang="en-US" sz="2200" baseline="30000" dirty="0"/>
                  <a:t>2</a:t>
                </a:r>
                <a:r>
                  <a:rPr lang="en-US" sz="2200" dirty="0"/>
                  <a:t> are co-prime</a:t>
                </a:r>
              </a:p>
              <a:p>
                <a:r>
                  <a:rPr lang="en-US" sz="2200" b="1" dirty="0"/>
                  <a:t>Step 4</a:t>
                </a:r>
                <a:r>
                  <a:rPr lang="en-US" sz="2200" dirty="0"/>
                  <a:t>: Find </a:t>
                </a:r>
                <a14:m>
                  <m:oMath xmlns:m="http://schemas.openxmlformats.org/officeDocument/2006/math">
                    <m:r>
                      <a:rPr lang="en-US" sz="2200" i="1"/>
                      <m:t>𝜇</m:t>
                    </m:r>
                    <m:r>
                      <a:rPr lang="en-US" sz="2200" i="1"/>
                      <m:t>=</m:t>
                    </m:r>
                    <m:sSup>
                      <m:sSupPr>
                        <m:ctrlPr>
                          <a:rPr lang="en-US" sz="2200" i="1"/>
                        </m:ctrlPr>
                      </m:sSupPr>
                      <m:e>
                        <m:d>
                          <m:dPr>
                            <m:ctrlPr>
                              <a:rPr lang="en-US" sz="2200" i="1"/>
                            </m:ctrlPr>
                          </m:dPr>
                          <m:e>
                            <m:r>
                              <a:rPr lang="en-US" sz="2200" i="1"/>
                              <m:t>𝐿</m:t>
                            </m:r>
                            <m:r>
                              <a:rPr lang="en-US" sz="2200" i="1"/>
                              <m:t> </m:t>
                            </m:r>
                            <m:d>
                              <m:dPr>
                                <m:ctrlPr>
                                  <a:rPr lang="en-US" sz="2200" i="1"/>
                                </m:ctrlPr>
                              </m:dPr>
                              <m:e>
                                <m:sSup>
                                  <m:sSupPr>
                                    <m:ctrlPr>
                                      <a:rPr lang="en-US" sz="2200" i="1"/>
                                    </m:ctrlPr>
                                  </m:sSupPr>
                                  <m:e>
                                    <m:r>
                                      <a:rPr lang="en-US" sz="2200" i="1"/>
                                      <m:t>𝑔</m:t>
                                    </m:r>
                                  </m:e>
                                  <m:sup>
                                    <m:r>
                                      <a:rPr lang="en-US" sz="2200" i="1"/>
                                      <m:t>𝜆</m:t>
                                    </m:r>
                                  </m:sup>
                                </m:sSup>
                                <m:r>
                                  <a:rPr lang="en-US" sz="2200" i="1"/>
                                  <m:t> </m:t>
                                </m:r>
                                <m:r>
                                  <a:rPr lang="en-US" sz="2200" i="1"/>
                                  <m:t>𝑚𝑜𝑑</m:t>
                                </m:r>
                                <m:r>
                                  <a:rPr lang="en-US" sz="2200" i="1"/>
                                  <m:t> </m:t>
                                </m:r>
                                <m:sSup>
                                  <m:sSupPr>
                                    <m:ctrlPr>
                                      <a:rPr lang="en-US" sz="2200" i="1"/>
                                    </m:ctrlPr>
                                  </m:sSupPr>
                                  <m:e>
                                    <m:r>
                                      <a:rPr lang="en-US" sz="2200" i="1"/>
                                      <m:t>𝑛</m:t>
                                    </m:r>
                                  </m:e>
                                  <m:sup>
                                    <m:r>
                                      <a:rPr lang="en-US" sz="2200" i="1"/>
                                      <m:t>2</m:t>
                                    </m:r>
                                  </m:sup>
                                </m:sSup>
                              </m:e>
                            </m:d>
                          </m:e>
                        </m:d>
                      </m:e>
                      <m:sup>
                        <m:r>
                          <a:rPr lang="en-US" sz="2200" i="1"/>
                          <m:t>−1</m:t>
                        </m:r>
                      </m:sup>
                    </m:sSup>
                    <m:r>
                      <a:rPr lang="en-US" sz="2200" i="1"/>
                      <m:t>𝑚𝑜𝑑</m:t>
                    </m:r>
                    <m:r>
                      <a:rPr lang="en-US" sz="2200" i="1"/>
                      <m:t> </m:t>
                    </m:r>
                    <m:r>
                      <a:rPr lang="en-US" sz="2200" i="1"/>
                      <m:t>𝑛</m:t>
                    </m:r>
                    <m:r>
                      <a:rPr lang="en-US" sz="2200" i="1"/>
                      <m:t>   </m:t>
                    </m:r>
                  </m:oMath>
                </a14:m>
                <a:r>
                  <a:rPr lang="en-US" sz="2200" dirty="0"/>
                  <a:t>where </a:t>
                </a:r>
                <a14:m>
                  <m:oMath xmlns:m="http://schemas.openxmlformats.org/officeDocument/2006/math">
                    <m:r>
                      <a:rPr lang="en-US" sz="2200" i="1"/>
                      <m:t>𝐿</m:t>
                    </m:r>
                    <m:r>
                      <a:rPr lang="en-US" sz="2200" i="1"/>
                      <m:t>(</m:t>
                    </m:r>
                    <m:r>
                      <a:rPr lang="en-US" sz="2200" i="1"/>
                      <m:t>𝑥</m:t>
                    </m:r>
                    <m:r>
                      <a:rPr lang="en-US" sz="2200" i="1"/>
                      <m:t>)= </m:t>
                    </m:r>
                    <m:f>
                      <m:fPr>
                        <m:ctrlPr>
                          <a:rPr lang="en-US" sz="2200" i="1"/>
                        </m:ctrlPr>
                      </m:fPr>
                      <m:num>
                        <m:r>
                          <a:rPr lang="en-US" sz="2200" i="1"/>
                          <m:t>𝑥</m:t>
                        </m:r>
                        <m:r>
                          <a:rPr lang="en-US" sz="2200" i="1"/>
                          <m:t>−1</m:t>
                        </m:r>
                      </m:num>
                      <m:den>
                        <m:r>
                          <a:rPr lang="en-US" sz="2200" i="1"/>
                          <m:t>𝑛</m:t>
                        </m:r>
                      </m:den>
                    </m:f>
                  </m:oMath>
                </a14:m>
                <a:endParaRPr lang="en-US" sz="2200" dirty="0"/>
              </a:p>
              <a:p>
                <a:endParaRPr lang="en-US" sz="2200" dirty="0"/>
              </a:p>
              <a:p>
                <a:pPr>
                  <a:buFont typeface="Wingdings" panose="05000000000000000000" pitchFamily="2" charset="2"/>
                  <a:buChar char="v"/>
                </a:pPr>
                <a:r>
                  <a:rPr lang="en-US" sz="2400" dirty="0"/>
                  <a:t>The public (encryption) key is </a:t>
                </a:r>
                <a14:m>
                  <m:oMath xmlns:m="http://schemas.openxmlformats.org/officeDocument/2006/math">
                    <m:r>
                      <a:rPr lang="en-US" sz="2400" i="1"/>
                      <m:t>(</m:t>
                    </m:r>
                    <m:r>
                      <a:rPr lang="en-US" sz="2400" i="1"/>
                      <m:t>𝑛</m:t>
                    </m:r>
                    <m:r>
                      <a:rPr lang="en-US" sz="2400" i="1"/>
                      <m:t>, </m:t>
                    </m:r>
                    <m:r>
                      <a:rPr lang="en-US" sz="2400" i="1"/>
                      <m:t>𝑔</m:t>
                    </m:r>
                    <m:r>
                      <a:rPr lang="en-US" sz="2400" i="1"/>
                      <m:t>)</m:t>
                    </m:r>
                  </m:oMath>
                </a14:m>
                <a:endParaRPr lang="en-US" sz="2400" dirty="0"/>
              </a:p>
              <a:p>
                <a:pPr>
                  <a:buFont typeface="Wingdings" panose="05000000000000000000" pitchFamily="2" charset="2"/>
                  <a:buChar char="v"/>
                </a:pPr>
                <a:r>
                  <a:rPr lang="en-US" sz="2400" dirty="0"/>
                  <a:t>The private (decryption) key is </a:t>
                </a:r>
                <a14:m>
                  <m:oMath xmlns:m="http://schemas.openxmlformats.org/officeDocument/2006/math">
                    <m:d>
                      <m:dPr>
                        <m:ctrlPr>
                          <a:rPr lang="en-US" sz="2400" i="1"/>
                        </m:ctrlPr>
                      </m:dPr>
                      <m:e>
                        <m:r>
                          <a:rPr lang="en-US" sz="2400" i="1"/>
                          <m:t>𝜆</m:t>
                        </m:r>
                        <m:r>
                          <a:rPr lang="en-US" sz="2400" i="1"/>
                          <m:t>, </m:t>
                        </m:r>
                        <m:r>
                          <a:rPr lang="en-US" sz="2400" i="1"/>
                          <m:t>𝜇</m:t>
                        </m:r>
                      </m:e>
                    </m:d>
                  </m:oMath>
                </a14:m>
                <a:r>
                  <a:rPr lang="en-US" sz="2400" dirty="0"/>
                  <a:t> </a:t>
                </a:r>
              </a:p>
              <a:p>
                <a:endParaRPr lang="en-US" sz="2200" dirty="0"/>
              </a:p>
              <a:p>
                <a:endParaRPr lang="en-US" sz="2200" dirty="0"/>
              </a:p>
              <a:p>
                <a:endParaRPr lang="en-US" dirty="0"/>
              </a:p>
            </p:txBody>
          </p:sp>
        </mc:Choice>
        <mc:Fallback>
          <p:sp>
            <p:nvSpPr>
              <p:cNvPr id="4" name="Content Placeholder 3"/>
              <p:cNvSpPr>
                <a:spLocks noGrp="1" noRot="1" noChangeAspect="1" noMove="1" noResize="1" noEditPoints="1" noAdjustHandles="1" noChangeArrowheads="1" noChangeShapeType="1" noTextEdit="1"/>
              </p:cNvSpPr>
              <p:nvPr>
                <p:ph idx="1"/>
              </p:nvPr>
            </p:nvSpPr>
            <p:spPr>
              <a:xfrm>
                <a:off x="1794080" y="1749285"/>
                <a:ext cx="10305155" cy="4956315"/>
              </a:xfrm>
              <a:blipFill>
                <a:blip r:embed="rId2"/>
                <a:stretch>
                  <a:fillRect l="-769" t="-861"/>
                </a:stretch>
              </a:blipFill>
            </p:spPr>
            <p:txBody>
              <a:bodyPr/>
              <a:lstStyle/>
              <a:p>
                <a:r>
                  <a:rPr 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pic>
        <p:nvPicPr>
          <p:cNvPr id="6" name="Content Placeholder 5" descr="bw ed.png"/>
          <p:cNvPicPr>
            <a:picLocks noGrp="1" noChangeAspect="1"/>
          </p:cNvPicPr>
          <p:nvPr>
            <p:ph idx="1"/>
          </p:nvPr>
        </p:nvPicPr>
        <p:blipFill>
          <a:blip r:embed="rId2" cstate="print"/>
          <a:stretch>
            <a:fillRect/>
          </a:stretch>
        </p:blipFill>
        <p:spPr>
          <a:xfrm>
            <a:off x="2592925" y="2013384"/>
            <a:ext cx="7830620" cy="3187337"/>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itchFamily="34" charset="0"/>
                <a:cs typeface="Arial" pitchFamily="34" charset="0"/>
              </a:rPr>
              <a:t>Paillier Homomorphic Properties</a:t>
            </a:r>
            <a:endParaRPr lang="en-IN" b="1" dirty="0">
              <a:latin typeface="Arial" pitchFamily="34" charset="0"/>
              <a:cs typeface="Arial" pitchFamily="34" charset="0"/>
            </a:endParaRPr>
          </a:p>
        </p:txBody>
      </p:sp>
      <p:sp>
        <p:nvSpPr>
          <p:cNvPr id="3" name="Content Placeholder 2"/>
          <p:cNvSpPr>
            <a:spLocks noGrp="1"/>
          </p:cNvSpPr>
          <p:nvPr>
            <p:ph idx="1"/>
          </p:nvPr>
        </p:nvSpPr>
        <p:spPr>
          <a:xfrm>
            <a:off x="1986310" y="1679415"/>
            <a:ext cx="8915400" cy="3777622"/>
          </a:xfrm>
        </p:spPr>
        <p:txBody>
          <a:bodyPr>
            <a:noAutofit/>
          </a:bodyPr>
          <a:lstStyle/>
          <a:p>
            <a:r>
              <a:rPr lang="en-US" sz="2400" b="1" dirty="0">
                <a:latin typeface="Arial" pitchFamily="34" charset="0"/>
                <a:cs typeface="Arial" pitchFamily="34" charset="0"/>
              </a:rPr>
              <a:t>Addition of encrypted values = </a:t>
            </a:r>
          </a:p>
          <a:p>
            <a:pPr>
              <a:buNone/>
            </a:pPr>
            <a:r>
              <a:rPr lang="en-US" sz="2400" dirty="0">
                <a:latin typeface="Arial" pitchFamily="34" charset="0"/>
                <a:cs typeface="Arial" pitchFamily="34" charset="0"/>
              </a:rPr>
              <a:t>						d [ enc(a) * enc(b) mod n</a:t>
            </a:r>
            <a:r>
              <a:rPr lang="en-US" sz="2400" baseline="30000" dirty="0">
                <a:latin typeface="Arial" pitchFamily="34" charset="0"/>
                <a:cs typeface="Arial" pitchFamily="34" charset="0"/>
              </a:rPr>
              <a:t>2</a:t>
            </a:r>
            <a:r>
              <a:rPr lang="en-US" sz="2400" dirty="0">
                <a:latin typeface="Arial" pitchFamily="34" charset="0"/>
                <a:cs typeface="Arial" pitchFamily="34" charset="0"/>
              </a:rPr>
              <a:t> ]</a:t>
            </a:r>
          </a:p>
          <a:p>
            <a:pPr>
              <a:buNone/>
            </a:pPr>
            <a:endParaRPr lang="en-US" sz="2400" dirty="0">
              <a:latin typeface="Arial" pitchFamily="34" charset="0"/>
              <a:cs typeface="Arial" pitchFamily="34" charset="0"/>
            </a:endParaRPr>
          </a:p>
          <a:p>
            <a:r>
              <a:rPr lang="en-IN" sz="2400" b="1" dirty="0">
                <a:latin typeface="Arial" pitchFamily="34" charset="0"/>
                <a:cs typeface="Arial" pitchFamily="34" charset="0"/>
              </a:rPr>
              <a:t>Addition of encrypted value with constant =</a:t>
            </a:r>
          </a:p>
          <a:p>
            <a:pPr>
              <a:buNone/>
            </a:pPr>
            <a:r>
              <a:rPr lang="en-IN" sz="2400" dirty="0">
                <a:latin typeface="Arial" pitchFamily="34" charset="0"/>
                <a:cs typeface="Arial" pitchFamily="34" charset="0"/>
              </a:rPr>
              <a:t>						d[enc(a)(g</a:t>
            </a:r>
            <a:r>
              <a:rPr lang="en-IN" sz="2400" baseline="30000" dirty="0">
                <a:latin typeface="Arial" pitchFamily="34" charset="0"/>
                <a:cs typeface="Arial" pitchFamily="34" charset="0"/>
              </a:rPr>
              <a:t>b</a:t>
            </a:r>
            <a:r>
              <a:rPr lang="en-IN" sz="2400" dirty="0">
                <a:latin typeface="Arial" pitchFamily="34" charset="0"/>
                <a:cs typeface="Arial" pitchFamily="34" charset="0"/>
              </a:rPr>
              <a:t> mod n</a:t>
            </a:r>
            <a:r>
              <a:rPr lang="en-IN" sz="2400" baseline="30000" dirty="0">
                <a:latin typeface="Arial" pitchFamily="34" charset="0"/>
                <a:cs typeface="Arial" pitchFamily="34" charset="0"/>
              </a:rPr>
              <a:t>2</a:t>
            </a:r>
            <a:r>
              <a:rPr lang="en-IN" sz="2400" dirty="0">
                <a:latin typeface="Arial" pitchFamily="34" charset="0"/>
                <a:cs typeface="Arial" pitchFamily="34" charset="0"/>
              </a:rPr>
              <a:t>) mod n</a:t>
            </a:r>
            <a:r>
              <a:rPr lang="en-IN" sz="2400" baseline="30000" dirty="0">
                <a:latin typeface="Arial" pitchFamily="34" charset="0"/>
                <a:cs typeface="Arial" pitchFamily="34" charset="0"/>
              </a:rPr>
              <a:t>2</a:t>
            </a:r>
            <a:r>
              <a:rPr lang="en-IN" sz="2400" dirty="0">
                <a:latin typeface="Arial" pitchFamily="34" charset="0"/>
                <a:cs typeface="Arial" pitchFamily="34" charset="0"/>
              </a:rPr>
              <a:t>]</a:t>
            </a:r>
          </a:p>
          <a:p>
            <a:pPr>
              <a:buNone/>
            </a:pPr>
            <a:endParaRPr lang="en-IN" sz="2400" dirty="0">
              <a:latin typeface="Arial" pitchFamily="34" charset="0"/>
              <a:cs typeface="Arial" pitchFamily="34" charset="0"/>
            </a:endParaRPr>
          </a:p>
          <a:p>
            <a:r>
              <a:rPr lang="en-IN" sz="2400" b="1" dirty="0">
                <a:latin typeface="Arial" pitchFamily="34" charset="0"/>
                <a:cs typeface="Arial" pitchFamily="34" charset="0"/>
              </a:rPr>
              <a:t>Multiplication of encrypted value with constant =</a:t>
            </a:r>
          </a:p>
          <a:p>
            <a:pPr>
              <a:buNone/>
            </a:pPr>
            <a:r>
              <a:rPr lang="en-IN" sz="2400" dirty="0">
                <a:latin typeface="Arial" pitchFamily="34" charset="0"/>
                <a:cs typeface="Arial" pitchFamily="34" charset="0"/>
              </a:rPr>
              <a:t>						d[enc(a)</a:t>
            </a:r>
            <a:r>
              <a:rPr lang="en-IN" sz="2400" baseline="30000" dirty="0">
                <a:latin typeface="Arial" pitchFamily="34" charset="0"/>
                <a:cs typeface="Arial" pitchFamily="34" charset="0"/>
              </a:rPr>
              <a:t>b</a:t>
            </a:r>
            <a:r>
              <a:rPr lang="en-IN" sz="2400" dirty="0">
                <a:latin typeface="Arial" pitchFamily="34" charset="0"/>
                <a:cs typeface="Arial" pitchFamily="34" charset="0"/>
              </a:rPr>
              <a:t> mod n</a:t>
            </a:r>
            <a:r>
              <a:rPr lang="en-IN" sz="2400" baseline="30000" dirty="0">
                <a:latin typeface="Arial" pitchFamily="34" charset="0"/>
                <a:cs typeface="Arial" pitchFamily="34" charset="0"/>
              </a:rPr>
              <a:t>2</a:t>
            </a:r>
            <a:r>
              <a:rPr lang="en-IN" sz="2400" dirty="0">
                <a:latin typeface="Arial" pitchFamily="34" charset="0"/>
                <a:cs typeface="Arial" pitchFamily="34"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itchFamily="34" charset="0"/>
                <a:cs typeface="Arial" pitchFamily="34" charset="0"/>
              </a:rPr>
              <a:t>RSA Cryptosystems</a:t>
            </a:r>
            <a:endParaRPr lang="en-IN" b="1"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US" sz="2400" dirty="0">
                <a:latin typeface="Arial" pitchFamily="34" charset="0"/>
                <a:cs typeface="Arial" pitchFamily="34" charset="0"/>
              </a:rPr>
              <a:t>RSA Cryptosystems support only multiplication of 2 encrypted values.</a:t>
            </a:r>
          </a:p>
          <a:p>
            <a:endParaRPr lang="en-US" sz="2400" dirty="0">
              <a:latin typeface="Arial" pitchFamily="34" charset="0"/>
              <a:cs typeface="Arial" pitchFamily="34" charset="0"/>
            </a:endParaRPr>
          </a:p>
          <a:p>
            <a:r>
              <a:rPr lang="en-US" sz="2400" dirty="0">
                <a:latin typeface="Arial" pitchFamily="34" charset="0"/>
                <a:cs typeface="Arial" pitchFamily="34" charset="0"/>
              </a:rPr>
              <a:t>RSA is a public key cryptosystem.</a:t>
            </a:r>
          </a:p>
          <a:p>
            <a:endParaRPr lang="en-IN" sz="2400" dirty="0">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itchFamily="34" charset="0"/>
                <a:cs typeface="Arial" pitchFamily="34" charset="0"/>
              </a:rPr>
              <a:t>RSA Algorithm</a:t>
            </a:r>
            <a:endParaRPr lang="en-IN" b="1" dirty="0">
              <a:latin typeface="Arial" pitchFamily="34" charset="0"/>
              <a:cs typeface="Arial" pitchFamily="34" charset="0"/>
            </a:endParaRPr>
          </a:p>
        </p:txBody>
      </p:sp>
      <p:pic>
        <p:nvPicPr>
          <p:cNvPr id="4" name="Content Placeholder 3" descr="RSA Algorithm1.PNG"/>
          <p:cNvPicPr>
            <a:picLocks noGrp="1" noChangeAspect="1"/>
          </p:cNvPicPr>
          <p:nvPr>
            <p:ph idx="1"/>
          </p:nvPr>
        </p:nvPicPr>
        <p:blipFill>
          <a:blip r:embed="rId2" cstate="print"/>
          <a:stretch>
            <a:fillRect/>
          </a:stretch>
        </p:blipFill>
        <p:spPr>
          <a:xfrm>
            <a:off x="3193367" y="1702191"/>
            <a:ext cx="7315199" cy="4797084"/>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itchFamily="34" charset="0"/>
                <a:cs typeface="Arial" pitchFamily="34" charset="0"/>
              </a:rPr>
              <a:t>RSA Homomorphic Property</a:t>
            </a:r>
            <a:endParaRPr lang="en-IN" b="1" dirty="0">
              <a:latin typeface="Arial" pitchFamily="34" charset="0"/>
              <a:cs typeface="Arial" pitchFamily="34" charset="0"/>
            </a:endParaRPr>
          </a:p>
        </p:txBody>
      </p:sp>
      <p:sp>
        <p:nvSpPr>
          <p:cNvPr id="3" name="Content Placeholder 2"/>
          <p:cNvSpPr>
            <a:spLocks noGrp="1"/>
          </p:cNvSpPr>
          <p:nvPr>
            <p:ph idx="1"/>
          </p:nvPr>
        </p:nvSpPr>
        <p:spPr>
          <a:xfrm>
            <a:off x="2561077" y="1486486"/>
            <a:ext cx="8915400" cy="3777622"/>
          </a:xfrm>
        </p:spPr>
        <p:txBody>
          <a:bodyPr>
            <a:noAutofit/>
          </a:bodyPr>
          <a:lstStyle/>
          <a:p>
            <a:endParaRPr lang="en-IN" sz="2400" b="1" dirty="0">
              <a:latin typeface="Arial" pitchFamily="34" charset="0"/>
              <a:cs typeface="Arial" pitchFamily="34" charset="0"/>
            </a:endParaRPr>
          </a:p>
          <a:p>
            <a:r>
              <a:rPr lang="en-IN" sz="2400" b="1" dirty="0">
                <a:latin typeface="Arial" pitchFamily="34" charset="0"/>
                <a:cs typeface="Arial" pitchFamily="34" charset="0"/>
              </a:rPr>
              <a:t>Multiplication of encrypted values</a:t>
            </a:r>
          </a:p>
          <a:p>
            <a:pPr>
              <a:buNone/>
            </a:pPr>
            <a:endParaRPr lang="en-IN" sz="2400" b="1" dirty="0">
              <a:latin typeface="Arial" pitchFamily="34" charset="0"/>
              <a:cs typeface="Arial" pitchFamily="34" charset="0"/>
            </a:endParaRPr>
          </a:p>
          <a:p>
            <a:pPr>
              <a:buNone/>
            </a:pPr>
            <a:r>
              <a:rPr lang="en-IN" sz="2400" dirty="0">
                <a:latin typeface="Arial" pitchFamily="34" charset="0"/>
                <a:cs typeface="Arial" pitchFamily="34" charset="0"/>
              </a:rPr>
              <a:t>					d[ enc(a) * enc(b) mod n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itchFamily="34" charset="0"/>
                <a:cs typeface="Arial" pitchFamily="34" charset="0"/>
              </a:rPr>
              <a:t>Applications</a:t>
            </a:r>
            <a:endParaRPr lang="en-IN" b="1"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marL="0" indent="0">
              <a:buNone/>
            </a:pPr>
            <a:r>
              <a:rPr lang="en-US" sz="2400" b="1" dirty="0">
                <a:latin typeface="Arial" pitchFamily="34" charset="0"/>
                <a:cs typeface="Arial" pitchFamily="34" charset="0"/>
              </a:rPr>
              <a:t>Medical Applications</a:t>
            </a:r>
          </a:p>
          <a:p>
            <a:r>
              <a:rPr lang="en-US" sz="2400" dirty="0">
                <a:latin typeface="Arial" pitchFamily="34" charset="0"/>
                <a:cs typeface="Arial" pitchFamily="34" charset="0"/>
              </a:rPr>
              <a:t>In a private cloud of medical records, data is encrypted by healthcare providers before uploading to the patients record in the cloud storage system.</a:t>
            </a:r>
          </a:p>
          <a:p>
            <a:r>
              <a:rPr lang="en-US" sz="2400" dirty="0">
                <a:latin typeface="Arial" pitchFamily="34" charset="0"/>
                <a:cs typeface="Arial" pitchFamily="34" charset="0"/>
              </a:rPr>
              <a:t>This system does not provide cloud to do any computation other than search.</a:t>
            </a:r>
          </a:p>
          <a:p>
            <a:r>
              <a:rPr lang="en-US" sz="2400" dirty="0">
                <a:latin typeface="Arial" pitchFamily="34" charset="0"/>
                <a:cs typeface="Arial" pitchFamily="34" charset="0"/>
              </a:rPr>
              <a:t>With HE, we can add the ability for cloud to do computation on encrypted data on behalf of the patient</a:t>
            </a:r>
          </a:p>
          <a:p>
            <a:endParaRPr lang="en-IN" sz="2400" dirty="0">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3" name="Content Placeholder 2"/>
          <p:cNvSpPr>
            <a:spLocks noGrp="1"/>
          </p:cNvSpPr>
          <p:nvPr>
            <p:ph idx="1"/>
          </p:nvPr>
        </p:nvSpPr>
        <p:spPr/>
        <p:txBody>
          <a:bodyPr>
            <a:normAutofit/>
          </a:bodyPr>
          <a:lstStyle/>
          <a:p>
            <a:pPr marL="0" indent="0">
              <a:buNone/>
            </a:pPr>
            <a:r>
              <a:rPr lang="en-US" sz="2400" b="1" dirty="0">
                <a:latin typeface="Arial" pitchFamily="34" charset="0"/>
                <a:cs typeface="Arial" pitchFamily="34" charset="0"/>
              </a:rPr>
              <a:t>Financial Applications</a:t>
            </a:r>
          </a:p>
          <a:p>
            <a:r>
              <a:rPr lang="en-US" sz="2400" dirty="0">
                <a:latin typeface="Arial" pitchFamily="34" charset="0"/>
                <a:cs typeface="Arial" pitchFamily="34" charset="0"/>
              </a:rPr>
              <a:t>Functions which do computation on financial data may be private or proprietary, based on new predictive models and these models may be the product of costly research by financial analysts.</a:t>
            </a:r>
          </a:p>
          <a:p>
            <a:r>
              <a:rPr lang="en-US" sz="2400" dirty="0">
                <a:latin typeface="Arial" pitchFamily="34" charset="0"/>
                <a:cs typeface="Arial" pitchFamily="34" charset="0"/>
              </a:rPr>
              <a:t>So, a company may want to keep these models private to preserve their advantage and their investment.</a:t>
            </a:r>
          </a:p>
          <a:p>
            <a:endParaRPr lang="en-IN" sz="2400" dirty="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08912BF-06D3-4FAD-96E6-42EF2E963A38}"/>
              </a:ext>
            </a:extLst>
          </p:cNvPr>
          <p:cNvSpPr>
            <a:spLocks noGrp="1"/>
          </p:cNvSpPr>
          <p:nvPr>
            <p:ph idx="1"/>
          </p:nvPr>
        </p:nvSpPr>
        <p:spPr>
          <a:xfrm>
            <a:off x="1491175" y="858129"/>
            <a:ext cx="9945859" cy="5373859"/>
          </a:xfrm>
        </p:spPr>
        <p:txBody>
          <a:bodyPr>
            <a:normAutofit/>
          </a:bodyPr>
          <a:lstStyle/>
          <a:p>
            <a:pPr marL="0" indent="0" algn="ctr">
              <a:buNone/>
            </a:pPr>
            <a:r>
              <a:rPr lang="en-IN" sz="2000" b="1" dirty="0">
                <a:latin typeface="Arial" panose="020B0604020202020204" pitchFamily="34" charset="0"/>
                <a:cs typeface="Arial" panose="020B0604020202020204" pitchFamily="34" charset="0"/>
              </a:rPr>
              <a:t>Guide</a:t>
            </a:r>
          </a:p>
          <a:p>
            <a:pPr marL="0" indent="0" algn="ctr">
              <a:buNone/>
            </a:pPr>
            <a:r>
              <a:rPr lang="en-IN" sz="2000" dirty="0">
                <a:latin typeface="Arial" panose="020B0604020202020204" pitchFamily="34" charset="0"/>
                <a:cs typeface="Arial" panose="020B0604020202020204" pitchFamily="34" charset="0"/>
              </a:rPr>
              <a:t>Prof.  </a:t>
            </a:r>
            <a:r>
              <a:rPr lang="en-IN" sz="2000" dirty="0" err="1">
                <a:latin typeface="Arial" panose="020B0604020202020204" pitchFamily="34" charset="0"/>
                <a:cs typeface="Arial" panose="020B0604020202020204" pitchFamily="34" charset="0"/>
              </a:rPr>
              <a:t>Parimal</a:t>
            </a:r>
            <a:r>
              <a:rPr lang="en-IN" sz="2000" dirty="0">
                <a:latin typeface="Arial" panose="020B0604020202020204" pitchFamily="34" charset="0"/>
                <a:cs typeface="Arial" panose="020B0604020202020204" pitchFamily="34" charset="0"/>
              </a:rPr>
              <a:t> V. </a:t>
            </a:r>
            <a:r>
              <a:rPr lang="en-IN" sz="2000" dirty="0" err="1">
                <a:latin typeface="Arial" panose="020B0604020202020204" pitchFamily="34" charset="0"/>
                <a:cs typeface="Arial" panose="020B0604020202020204" pitchFamily="34" charset="0"/>
              </a:rPr>
              <a:t>Tergundi</a:t>
            </a:r>
            <a:endParaRPr lang="en-IN" sz="2000" dirty="0">
              <a:latin typeface="Arial" panose="020B0604020202020204" pitchFamily="34" charset="0"/>
              <a:cs typeface="Arial" panose="020B0604020202020204" pitchFamily="34" charset="0"/>
            </a:endParaRPr>
          </a:p>
          <a:p>
            <a:pPr marL="0" indent="0" algn="ctr">
              <a:buNone/>
            </a:pPr>
            <a:r>
              <a:rPr lang="en-IN" sz="1600" dirty="0">
                <a:latin typeface="Arial" panose="020B0604020202020204" pitchFamily="34" charset="0"/>
                <a:cs typeface="Arial" panose="020B0604020202020204" pitchFamily="34" charset="0"/>
              </a:rPr>
              <a:t>Assistant Professor</a:t>
            </a:r>
          </a:p>
          <a:p>
            <a:pPr marL="0" indent="0" algn="ctr">
              <a:buNone/>
            </a:pPr>
            <a:r>
              <a:rPr lang="en-IN" sz="1600" dirty="0">
                <a:latin typeface="Arial" panose="020B0604020202020204" pitchFamily="34" charset="0"/>
                <a:cs typeface="Arial" panose="020B0604020202020204" pitchFamily="34" charset="0"/>
              </a:rPr>
              <a:t>KLS </a:t>
            </a:r>
            <a:r>
              <a:rPr lang="en-IN" sz="1600" dirty="0" err="1">
                <a:latin typeface="Arial" panose="020B0604020202020204" pitchFamily="34" charset="0"/>
                <a:cs typeface="Arial" panose="020B0604020202020204" pitchFamily="34" charset="0"/>
              </a:rPr>
              <a:t>Gogte</a:t>
            </a:r>
            <a:r>
              <a:rPr lang="en-IN" sz="1600" dirty="0">
                <a:latin typeface="Arial" panose="020B0604020202020204" pitchFamily="34" charset="0"/>
                <a:cs typeface="Arial" panose="020B0604020202020204" pitchFamily="34" charset="0"/>
              </a:rPr>
              <a:t> Institute of Technology</a:t>
            </a:r>
          </a:p>
          <a:p>
            <a:pPr marL="0" indent="0" algn="ctr">
              <a:buNone/>
            </a:pPr>
            <a:endParaRPr lang="en-US" sz="2000" dirty="0">
              <a:latin typeface="Arial" panose="020B0604020202020204" pitchFamily="34" charset="0"/>
              <a:cs typeface="Arial" panose="020B0604020202020204" pitchFamily="34" charset="0"/>
            </a:endParaRPr>
          </a:p>
          <a:p>
            <a:pPr marL="0" indent="0" algn="ctr">
              <a:buNone/>
            </a:pPr>
            <a:endParaRPr lang="en-IN" sz="2000"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Team</a:t>
            </a:r>
          </a:p>
          <a:p>
            <a:pPr marL="0" indent="0" algn="ctr">
              <a:buNone/>
            </a:pPr>
            <a:r>
              <a:rPr lang="en-IN" sz="2000" dirty="0" err="1">
                <a:latin typeface="Arial" panose="020B0604020202020204" pitchFamily="34" charset="0"/>
                <a:cs typeface="Arial" panose="020B0604020202020204" pitchFamily="34" charset="0"/>
              </a:rPr>
              <a:t>Akhilesh</a:t>
            </a:r>
            <a:r>
              <a:rPr lang="en-IN" sz="2000" dirty="0">
                <a:latin typeface="Arial" panose="020B0604020202020204" pitchFamily="34" charset="0"/>
                <a:cs typeface="Arial" panose="020B0604020202020204" pitchFamily="34" charset="0"/>
              </a:rPr>
              <a:t> Joshi</a:t>
            </a:r>
          </a:p>
          <a:p>
            <a:pPr marL="0" indent="0" algn="ctr">
              <a:buNone/>
            </a:pPr>
            <a:r>
              <a:rPr lang="en-IN" sz="2000" dirty="0" err="1">
                <a:latin typeface="Arial" panose="020B0604020202020204" pitchFamily="34" charset="0"/>
                <a:cs typeface="Arial" panose="020B0604020202020204" pitchFamily="34" charset="0"/>
              </a:rPr>
              <a:t>Mangesh</a:t>
            </a:r>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rPr>
              <a:t>Wagle</a:t>
            </a:r>
            <a:endParaRPr lang="en-IN" sz="2000" dirty="0">
              <a:latin typeface="Arial" panose="020B0604020202020204" pitchFamily="34" charset="0"/>
              <a:cs typeface="Arial" panose="020B0604020202020204" pitchFamily="34" charset="0"/>
            </a:endParaRPr>
          </a:p>
          <a:p>
            <a:pPr marL="0" indent="0" algn="ctr">
              <a:buNone/>
            </a:pPr>
            <a:r>
              <a:rPr lang="en-IN" sz="2000" dirty="0" err="1">
                <a:latin typeface="Arial" panose="020B0604020202020204" pitchFamily="34" charset="0"/>
                <a:cs typeface="Arial" panose="020B0604020202020204" pitchFamily="34" charset="0"/>
              </a:rPr>
              <a:t>Nachiket</a:t>
            </a:r>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rPr>
              <a:t>Dhamankar</a:t>
            </a:r>
            <a:endParaRPr lang="en-IN" sz="2000" dirty="0">
              <a:latin typeface="Arial" panose="020B0604020202020204" pitchFamily="34" charset="0"/>
              <a:cs typeface="Arial" panose="020B0604020202020204" pitchFamily="34" charset="0"/>
            </a:endParaRPr>
          </a:p>
          <a:p>
            <a:pPr marL="0" indent="0" algn="ctr">
              <a:buNone/>
            </a:pPr>
            <a:r>
              <a:rPr lang="en-IN" sz="2000" dirty="0">
                <a:latin typeface="Arial" panose="020B0604020202020204" pitchFamily="34" charset="0"/>
                <a:cs typeface="Arial" panose="020B0604020202020204" pitchFamily="34" charset="0"/>
              </a:rPr>
              <a:t>Nikhil Nandavadekar</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8595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3" name="Content Placeholder 2"/>
          <p:cNvSpPr>
            <a:spLocks noGrp="1"/>
          </p:cNvSpPr>
          <p:nvPr>
            <p:ph idx="1"/>
          </p:nvPr>
        </p:nvSpPr>
        <p:spPr/>
        <p:txBody>
          <a:bodyPr>
            <a:normAutofit/>
          </a:bodyPr>
          <a:lstStyle/>
          <a:p>
            <a:r>
              <a:rPr lang="en-US" sz="2400" dirty="0">
                <a:latin typeface="Arial" pitchFamily="34" charset="0"/>
                <a:cs typeface="Arial" pitchFamily="34" charset="0"/>
              </a:rPr>
              <a:t>With HE, the customer uploads an encrypted version of the function to the cloud. The cloud service evaluates the private function by applying the encrypted description of the program to the encrypted inputs it receives.</a:t>
            </a:r>
          </a:p>
          <a:p>
            <a:r>
              <a:rPr lang="en-US" sz="2400" dirty="0">
                <a:latin typeface="Arial" pitchFamily="34" charset="0"/>
                <a:cs typeface="Arial" pitchFamily="34" charset="0"/>
              </a:rPr>
              <a:t>After processing, the cloud returns the encrypted output to the customer. </a:t>
            </a:r>
          </a:p>
          <a:p>
            <a:endParaRPr lang="en-IN" sz="2400" dirty="0">
              <a:latin typeface="Arial" pitchFamily="34" charset="0"/>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94611-E12F-4B60-B876-B3350BD15199}"/>
              </a:ext>
            </a:extLst>
          </p:cNvPr>
          <p:cNvSpPr>
            <a:spLocks noGrp="1"/>
          </p:cNvSpPr>
          <p:nvPr>
            <p:ph type="title"/>
          </p:nvPr>
        </p:nvSpPr>
        <p:spPr/>
        <p:txBody>
          <a:bodyPr/>
          <a:lstStyle/>
          <a:p>
            <a:pPr algn="ctr"/>
            <a:r>
              <a:rPr lang="en-IN" b="1" dirty="0">
                <a:latin typeface="Arial" panose="020B0604020202020204" pitchFamily="34" charset="0"/>
                <a:cs typeface="Arial" panose="020B0604020202020204" pitchFamily="34" charset="0"/>
              </a:rPr>
              <a:t>Tools and Technologies used</a:t>
            </a:r>
          </a:p>
        </p:txBody>
      </p:sp>
      <p:graphicFrame>
        <p:nvGraphicFramePr>
          <p:cNvPr id="4" name="Content Placeholder 3">
            <a:extLst>
              <a:ext uri="{FF2B5EF4-FFF2-40B4-BE49-F238E27FC236}">
                <a16:creationId xmlns:a16="http://schemas.microsoft.com/office/drawing/2014/main" id="{F259B8DA-3931-4BA0-94E8-7F2C231207B7}"/>
              </a:ext>
            </a:extLst>
          </p:cNvPr>
          <p:cNvGraphicFramePr>
            <a:graphicFrameLocks noGrp="1"/>
          </p:cNvGraphicFramePr>
          <p:nvPr>
            <p:ph idx="1"/>
            <p:extLst>
              <p:ext uri="{D42A27DB-BD31-4B8C-83A1-F6EECF244321}">
                <p14:modId xmlns:p14="http://schemas.microsoft.com/office/powerpoint/2010/main" val="1314489836"/>
              </p:ext>
            </p:extLst>
          </p:nvPr>
        </p:nvGraphicFramePr>
        <p:xfrm>
          <a:off x="2589213" y="1603717"/>
          <a:ext cx="8915400" cy="46301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9141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0678F-B416-4BFD-ADEC-3150BD7904C0}"/>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Expected Results</a:t>
            </a:r>
          </a:p>
        </p:txBody>
      </p:sp>
      <p:sp>
        <p:nvSpPr>
          <p:cNvPr id="3" name="Content Placeholder 2">
            <a:extLst>
              <a:ext uri="{FF2B5EF4-FFF2-40B4-BE49-F238E27FC236}">
                <a16:creationId xmlns:a16="http://schemas.microsoft.com/office/drawing/2014/main" id="{166F0D19-CCBE-462B-B15E-7A69CFD51F65}"/>
              </a:ext>
            </a:extLst>
          </p:cNvPr>
          <p:cNvSpPr>
            <a:spLocks noGrp="1"/>
          </p:cNvSpPr>
          <p:nvPr>
            <p:ph idx="1"/>
          </p:nvPr>
        </p:nvSpPr>
        <p:spPr/>
        <p:txBody>
          <a:bodyPr/>
          <a:lstStyle/>
          <a:p>
            <a:r>
              <a:rPr lang="en-US" sz="2400" dirty="0">
                <a:latin typeface="Arial" panose="020B0604020202020204" pitchFamily="34" charset="0"/>
                <a:cs typeface="Arial" panose="020B0604020202020204" pitchFamily="34" charset="0"/>
              </a:rPr>
              <a:t>The result of operations performed on plain text should be same as operations performed on encrypted data.</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Confidentiality of data should be assured during processing of data.</a:t>
            </a:r>
          </a:p>
          <a:p>
            <a:pPr marL="0" indent="0">
              <a:buNone/>
            </a:pPr>
            <a:endParaRPr lang="en-US" sz="2400"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0433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rial" pitchFamily="34" charset="0"/>
                <a:cs typeface="Arial" pitchFamily="34" charset="0"/>
              </a:rPr>
              <a:t>Conclusion</a:t>
            </a:r>
          </a:p>
        </p:txBody>
      </p:sp>
      <p:sp>
        <p:nvSpPr>
          <p:cNvPr id="3" name="Content Placeholder 2"/>
          <p:cNvSpPr>
            <a:spLocks noGrp="1"/>
          </p:cNvSpPr>
          <p:nvPr>
            <p:ph idx="1"/>
          </p:nvPr>
        </p:nvSpPr>
        <p:spPr>
          <a:xfrm>
            <a:off x="2576149" y="1650274"/>
            <a:ext cx="8915400" cy="3777622"/>
          </a:xfrm>
        </p:spPr>
        <p:txBody>
          <a:bodyPr>
            <a:normAutofit/>
          </a:bodyPr>
          <a:lstStyle/>
          <a:p>
            <a:r>
              <a:rPr lang="en-IN" sz="2400" dirty="0">
                <a:latin typeface="Arial" pitchFamily="34" charset="0"/>
                <a:cs typeface="Arial" pitchFamily="34" charset="0"/>
              </a:rPr>
              <a:t>Traditional encryption techniques are not sufficient to secure data in processing state.</a:t>
            </a:r>
          </a:p>
          <a:p>
            <a:r>
              <a:rPr lang="en-IN" sz="2400" dirty="0">
                <a:latin typeface="Arial" pitchFamily="34" charset="0"/>
                <a:cs typeface="Arial" pitchFamily="34" charset="0"/>
              </a:rPr>
              <a:t>It appears that Homomorphic encryption methods detract the problem of data security in cloud computing</a:t>
            </a:r>
          </a:p>
          <a:p>
            <a:r>
              <a:rPr lang="en-IN" sz="2400" dirty="0">
                <a:latin typeface="Arial" pitchFamily="34" charset="0"/>
                <a:cs typeface="Arial" pitchFamily="34" charset="0"/>
              </a:rPr>
              <a:t>But currently both fully as well as partial Homomorphic methods are not feasible and not so easy to implement for cloud computing.</a:t>
            </a:r>
          </a:p>
          <a:p>
            <a:r>
              <a:rPr lang="en-IN" sz="2400" dirty="0">
                <a:latin typeface="Arial" pitchFamily="34" charset="0"/>
                <a:cs typeface="Arial" pitchFamily="34" charset="0"/>
              </a:rPr>
              <a:t>Fully Homomorphic method took long time to operate on encrypted data.</a:t>
            </a:r>
          </a:p>
          <a:p>
            <a:endParaRPr lang="en-IN" sz="2400" dirty="0">
              <a:latin typeface="Arial" pitchFamily="34" charset="0"/>
              <a:cs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Arial" panose="020B0604020202020204" pitchFamily="34" charset="0"/>
                <a:cs typeface="Arial" panose="020B0604020202020204" pitchFamily="34" charset="0"/>
              </a:rPr>
              <a:t>References</a:t>
            </a:r>
            <a:endParaRPr lang="en-IN" dirty="0"/>
          </a:p>
        </p:txBody>
      </p:sp>
      <p:sp>
        <p:nvSpPr>
          <p:cNvPr id="3" name="Content Placeholder 2"/>
          <p:cNvSpPr>
            <a:spLocks noGrp="1"/>
          </p:cNvSpPr>
          <p:nvPr>
            <p:ph idx="1"/>
          </p:nvPr>
        </p:nvSpPr>
        <p:spPr>
          <a:xfrm>
            <a:off x="2532941" y="1683433"/>
            <a:ext cx="8915400" cy="4112455"/>
          </a:xfrm>
        </p:spPr>
        <p:txBody>
          <a:bodyPr>
            <a:normAutofit fontScale="85000" lnSpcReduction="10000"/>
          </a:bodyPr>
          <a:lstStyle/>
          <a:p>
            <a:r>
              <a:rPr lang="en-US" sz="2400" dirty="0">
                <a:latin typeface="Arial" panose="020B0604020202020204" pitchFamily="34" charset="0"/>
                <a:cs typeface="Arial" panose="020B0604020202020204" pitchFamily="34" charset="0"/>
              </a:rPr>
              <a:t>[1] </a:t>
            </a:r>
            <a:r>
              <a:rPr lang="en-US" sz="2400" dirty="0"/>
              <a:t> </a:t>
            </a:r>
            <a:r>
              <a:rPr lang="en-US" sz="2400" dirty="0" err="1"/>
              <a:t>Kornai</a:t>
            </a:r>
            <a:r>
              <a:rPr lang="en-US" sz="2400" dirty="0"/>
              <a:t> Kumar </a:t>
            </a:r>
            <a:r>
              <a:rPr lang="en-US" sz="2400" dirty="0" err="1"/>
              <a:t>Chauhani</a:t>
            </a:r>
            <a:r>
              <a:rPr lang="en-US" sz="2400" dirty="0"/>
              <a:t>, </a:t>
            </a:r>
            <a:r>
              <a:rPr lang="en-US" sz="2400" dirty="0" err="1"/>
              <a:t>Amit</a:t>
            </a:r>
            <a:r>
              <a:rPr lang="en-US" sz="2400" dirty="0"/>
              <a:t> K.S. Sanger, </a:t>
            </a:r>
            <a:r>
              <a:rPr lang="en-US" sz="2400" dirty="0" err="1"/>
              <a:t>Ajai</a:t>
            </a:r>
            <a:r>
              <a:rPr lang="en-US" sz="2400" dirty="0"/>
              <a:t> </a:t>
            </a:r>
            <a:r>
              <a:rPr lang="en-US" sz="2400" dirty="0" err="1"/>
              <a:t>Verma</a:t>
            </a:r>
            <a:r>
              <a:rPr lang="en-US" sz="2400" dirty="0"/>
              <a:t> – “</a:t>
            </a:r>
            <a:r>
              <a:rPr lang="en-US" sz="2400" u="sng" dirty="0">
                <a:hlinkClick r:id="rId2"/>
              </a:rPr>
              <a:t>Homomorphic Encryption for Data Security in Cloud Computing</a:t>
            </a:r>
            <a:r>
              <a:rPr lang="en-US" sz="2400" dirty="0"/>
              <a:t>”</a:t>
            </a:r>
          </a:p>
          <a:p>
            <a:endParaRPr lang="en-IN" sz="2400" dirty="0"/>
          </a:p>
          <a:p>
            <a:r>
              <a:rPr lang="en-US" sz="2400" dirty="0">
                <a:latin typeface="Arial" panose="020B0604020202020204" pitchFamily="34" charset="0"/>
                <a:cs typeface="Arial" panose="020B0604020202020204" pitchFamily="34" charset="0"/>
              </a:rPr>
              <a:t>[2] </a:t>
            </a:r>
            <a:r>
              <a:rPr lang="en-US" sz="2400" dirty="0" err="1"/>
              <a:t>Maha</a:t>
            </a:r>
            <a:r>
              <a:rPr lang="en-US" sz="2400" dirty="0"/>
              <a:t> TEBAA, Said EL HAJII - “</a:t>
            </a:r>
            <a:r>
              <a:rPr lang="en-US" sz="2400" u="sng" dirty="0">
                <a:hlinkClick r:id="rId3"/>
              </a:rPr>
              <a:t>Secure Cloud Computing through Homomorphic Encryption</a:t>
            </a:r>
            <a:r>
              <a:rPr lang="en-US" sz="2400" dirty="0"/>
              <a:t>”</a:t>
            </a:r>
          </a:p>
          <a:p>
            <a:endParaRPr lang="en-US" sz="2400" dirty="0"/>
          </a:p>
          <a:p>
            <a:r>
              <a:rPr lang="en-US" sz="2400" dirty="0">
                <a:latin typeface="Arial" pitchFamily="34" charset="0"/>
                <a:cs typeface="Arial" pitchFamily="34" charset="0"/>
              </a:rPr>
              <a:t>[3] </a:t>
            </a:r>
            <a:r>
              <a:rPr lang="en-US" sz="2400" dirty="0"/>
              <a:t>Mr. Manish M </a:t>
            </a:r>
            <a:r>
              <a:rPr lang="en-US" sz="2400" dirty="0" err="1"/>
              <a:t>Potey</a:t>
            </a:r>
            <a:r>
              <a:rPr lang="en-US" sz="2400" dirty="0"/>
              <a:t>, Dr C A </a:t>
            </a:r>
            <a:r>
              <a:rPr lang="en-US" sz="2400" dirty="0" err="1"/>
              <a:t>Dhote</a:t>
            </a:r>
            <a:r>
              <a:rPr lang="en-US" sz="2400" dirty="0"/>
              <a:t>, </a:t>
            </a:r>
            <a:r>
              <a:rPr lang="en-US" sz="2400" dirty="0" err="1"/>
              <a:t>Mr</a:t>
            </a:r>
            <a:r>
              <a:rPr lang="en-US" sz="2400" dirty="0"/>
              <a:t> Deepak H Sharma – “ </a:t>
            </a:r>
            <a:r>
              <a:rPr lang="en-US" sz="2400" u="sng" dirty="0">
                <a:hlinkClick r:id="rId4"/>
              </a:rPr>
              <a:t>Homomorphic Encryption for Security of Cloud Data</a:t>
            </a:r>
            <a:r>
              <a:rPr lang="en-US" sz="2400" dirty="0"/>
              <a:t>”</a:t>
            </a:r>
          </a:p>
          <a:p>
            <a:endParaRPr lang="en-US" sz="2400" dirty="0"/>
          </a:p>
          <a:p>
            <a:r>
              <a:rPr lang="en-US" sz="2400" dirty="0">
                <a:latin typeface="Arial" pitchFamily="34" charset="0"/>
                <a:cs typeface="Arial" pitchFamily="34" charset="0"/>
              </a:rPr>
              <a:t>[4]</a:t>
            </a:r>
            <a:r>
              <a:rPr lang="en-US" sz="2400" dirty="0"/>
              <a:t> Marten van </a:t>
            </a:r>
            <a:r>
              <a:rPr lang="en-US" sz="2400" dirty="0" err="1"/>
              <a:t>Dijk</a:t>
            </a:r>
            <a:r>
              <a:rPr lang="en-US" sz="2400" dirty="0"/>
              <a:t>, Craig Gentry, </a:t>
            </a:r>
            <a:r>
              <a:rPr lang="en-US" sz="2400" dirty="0" err="1"/>
              <a:t>Shai</a:t>
            </a:r>
            <a:r>
              <a:rPr lang="en-US" sz="2400" dirty="0"/>
              <a:t> </a:t>
            </a:r>
            <a:r>
              <a:rPr lang="en-US" sz="2400" dirty="0" err="1"/>
              <a:t>Halevi</a:t>
            </a:r>
            <a:r>
              <a:rPr lang="en-US" sz="2400" dirty="0"/>
              <a:t>, and </a:t>
            </a:r>
            <a:r>
              <a:rPr lang="en-US" sz="2400" dirty="0" err="1"/>
              <a:t>Vinod</a:t>
            </a:r>
            <a:r>
              <a:rPr lang="en-US" sz="2400" dirty="0"/>
              <a:t> </a:t>
            </a:r>
            <a:r>
              <a:rPr lang="en-US" sz="2400" dirty="0" err="1"/>
              <a:t>Vaikuntanathan</a:t>
            </a:r>
            <a:r>
              <a:rPr lang="en-US" sz="2400" dirty="0"/>
              <a:t> – “</a:t>
            </a:r>
            <a:r>
              <a:rPr lang="en-US" sz="2400" u="sng" dirty="0">
                <a:hlinkClick r:id="rId5"/>
              </a:rPr>
              <a:t>Fully Homomorphic Encryption over the Integers</a:t>
            </a:r>
            <a:r>
              <a:rPr lang="en-US" sz="2400" dirty="0"/>
              <a:t>”</a:t>
            </a:r>
            <a:endParaRPr lang="en-IN" sz="2400" dirty="0"/>
          </a:p>
          <a:p>
            <a:endParaRPr lang="en-IN" sz="2400" dirty="0"/>
          </a:p>
          <a:p>
            <a:endParaRPr lang="en-IN" sz="2400" dirty="0"/>
          </a:p>
          <a:p>
            <a:endParaRPr lang="en-IN" sz="2400" dirty="0">
              <a:latin typeface="Arial" panose="020B0604020202020204" pitchFamily="34" charset="0"/>
              <a:cs typeface="Arial" panose="020B0604020202020204" pitchFamily="34" charset="0"/>
            </a:endParaRPr>
          </a:p>
          <a:p>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6331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E21B4-E7F7-48F7-B796-1F19F3F28E39}"/>
              </a:ext>
            </a:extLst>
          </p:cNvPr>
          <p:cNvSpPr>
            <a:spLocks noGrp="1"/>
          </p:cNvSpPr>
          <p:nvPr>
            <p:ph type="ctrTitle"/>
          </p:nvPr>
        </p:nvSpPr>
        <p:spPr>
          <a:xfrm>
            <a:off x="2589213" y="2329543"/>
            <a:ext cx="8915399" cy="1338944"/>
          </a:xfrm>
        </p:spPr>
        <p:txBody>
          <a:bodyPr>
            <a:noAutofit/>
          </a:bodyPr>
          <a:lstStyle/>
          <a:p>
            <a:pPr algn="ctr"/>
            <a:r>
              <a:rPr lang="en-IN" sz="7200" b="1"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193220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itchFamily="34" charset="0"/>
                <a:cs typeface="Arial" pitchFamily="34" charset="0"/>
              </a:rPr>
              <a:t>What is Encryption ? </a:t>
            </a:r>
            <a:endParaRPr lang="en-IN" b="1"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IN" sz="2400" dirty="0">
                <a:latin typeface="Arial" pitchFamily="34" charset="0"/>
                <a:cs typeface="Arial" pitchFamily="34" charset="0"/>
              </a:rPr>
              <a:t> Encryption is the method by which plain text or any other type of data is converted from a readable form to an encoded version that can only be decoded by another entity if they have access to a decryption key.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itchFamily="34" charset="0"/>
                <a:cs typeface="Arial" pitchFamily="34" charset="0"/>
              </a:rPr>
              <a:t>Why is it important?</a:t>
            </a:r>
            <a:endParaRPr lang="en-IN" b="1"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US" sz="2400" dirty="0">
                <a:latin typeface="Arial" pitchFamily="34" charset="0"/>
                <a:cs typeface="Arial" pitchFamily="34" charset="0"/>
              </a:rPr>
              <a:t>Encryption allows you to securely protect data that you don’t want anyone else to have access to . </a:t>
            </a:r>
          </a:p>
          <a:p>
            <a:r>
              <a:rPr lang="en-US" sz="2400" dirty="0">
                <a:latin typeface="Arial" pitchFamily="34" charset="0"/>
                <a:cs typeface="Arial" pitchFamily="34" charset="0"/>
              </a:rPr>
              <a:t>Businesses use it to protect corporate secrets, governments use it to secure classified information.</a:t>
            </a:r>
          </a:p>
          <a:p>
            <a:r>
              <a:rPr lang="en-US" sz="2400" dirty="0">
                <a:latin typeface="Arial" pitchFamily="34" charset="0"/>
                <a:cs typeface="Arial" pitchFamily="34" charset="0"/>
              </a:rPr>
              <a:t>Many individuals use it to protect personal information to guard against things like identity theft.</a:t>
            </a:r>
          </a:p>
          <a:p>
            <a:endParaRPr lang="en-IN" sz="2400" dirty="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itchFamily="34" charset="0"/>
                <a:cs typeface="Arial" pitchFamily="34" charset="0"/>
              </a:rPr>
              <a:t>Security in Cloud</a:t>
            </a:r>
            <a:endParaRPr lang="en-IN" b="1"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US" sz="2400" dirty="0">
                <a:latin typeface="Arial" pitchFamily="34" charset="0"/>
                <a:cs typeface="Arial" pitchFamily="34" charset="0"/>
              </a:rPr>
              <a:t>Traditional standard encryption methods provide security to data in storage state and transmission state. </a:t>
            </a:r>
          </a:p>
          <a:p>
            <a:r>
              <a:rPr lang="en-US" sz="2400" dirty="0">
                <a:latin typeface="Arial" pitchFamily="34" charset="0"/>
                <a:cs typeface="Arial" pitchFamily="34" charset="0"/>
              </a:rPr>
              <a:t>But in processing state, performing operations on data require decryption of data.</a:t>
            </a:r>
          </a:p>
          <a:p>
            <a:r>
              <a:rPr lang="en-US" sz="2400" dirty="0">
                <a:latin typeface="Arial" pitchFamily="34" charset="0"/>
                <a:cs typeface="Arial" pitchFamily="34" charset="0"/>
              </a:rPr>
              <a:t>At this state data is available to cloud provider. Hence, traditional  encryption methods are not sufficient to secure data completely.</a:t>
            </a:r>
          </a:p>
          <a:p>
            <a:endParaRPr lang="en-IN" sz="240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3EDFD-F06D-47C2-8145-9CB396B6E472}"/>
              </a:ext>
            </a:extLst>
          </p:cNvPr>
          <p:cNvSpPr>
            <a:spLocks noGrp="1"/>
          </p:cNvSpPr>
          <p:nvPr>
            <p:ph type="title"/>
          </p:nvPr>
        </p:nvSpPr>
        <p:spPr/>
        <p:txBody>
          <a:bodyPr/>
          <a:lstStyle/>
          <a:p>
            <a:pPr algn="ctr"/>
            <a:r>
              <a:rPr lang="en-IN" b="1" dirty="0">
                <a:latin typeface="Arial" panose="020B0604020202020204" pitchFamily="34" charset="0"/>
                <a:cs typeface="Arial" panose="020B0604020202020204" pitchFamily="34" charset="0"/>
              </a:rPr>
              <a:t>Challenges</a:t>
            </a:r>
          </a:p>
        </p:txBody>
      </p:sp>
      <p:sp>
        <p:nvSpPr>
          <p:cNvPr id="3" name="Content Placeholder 2">
            <a:extLst>
              <a:ext uri="{FF2B5EF4-FFF2-40B4-BE49-F238E27FC236}">
                <a16:creationId xmlns:a16="http://schemas.microsoft.com/office/drawing/2014/main" id="{356BF361-16F0-4F77-858C-6A251284B9CC}"/>
              </a:ext>
            </a:extLst>
          </p:cNvPr>
          <p:cNvSpPr>
            <a:spLocks noGrp="1"/>
          </p:cNvSpPr>
          <p:nvPr>
            <p:ph idx="1"/>
          </p:nvPr>
        </p:nvSpPr>
        <p:spPr/>
        <p:txBody>
          <a:bodyPr/>
          <a:lstStyle/>
          <a:p>
            <a:r>
              <a:rPr lang="en-IN" sz="2400" dirty="0">
                <a:latin typeface="Arial" panose="020B0604020202020204" pitchFamily="34" charset="0"/>
                <a:cs typeface="Arial" panose="020B0604020202020204" pitchFamily="34" charset="0"/>
              </a:rPr>
              <a:t>Data Confidentiality</a:t>
            </a:r>
          </a:p>
          <a:p>
            <a:pPr>
              <a:buNone/>
            </a:pPr>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Data Integrity</a:t>
            </a:r>
          </a:p>
          <a:p>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Data Availability</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0884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itchFamily="34" charset="0"/>
                <a:cs typeface="Arial" pitchFamily="34" charset="0"/>
              </a:rPr>
              <a:t>Homomorphic Encryption</a:t>
            </a:r>
            <a:endParaRPr lang="en-IN" b="1"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lgn="just"/>
            <a:r>
              <a:rPr lang="en-US" sz="2400" dirty="0">
                <a:latin typeface="Arial" pitchFamily="34" charset="0"/>
                <a:cs typeface="Arial" pitchFamily="34" charset="0"/>
              </a:rPr>
              <a:t>Homomorphic encryptions allow complex mathematical operations to be performed on encrypted data without decrypting it intermediately.</a:t>
            </a:r>
          </a:p>
          <a:p>
            <a:pPr algn="just"/>
            <a:endParaRPr lang="en-US" sz="2400" dirty="0">
              <a:latin typeface="Arial" pitchFamily="34" charset="0"/>
              <a:cs typeface="Arial" pitchFamily="34" charset="0"/>
            </a:endParaRPr>
          </a:p>
          <a:p>
            <a:pPr algn="just"/>
            <a:r>
              <a:rPr lang="en-US" sz="2400" dirty="0">
                <a:latin typeface="Arial" pitchFamily="34" charset="0"/>
                <a:cs typeface="Arial" pitchFamily="34" charset="0"/>
              </a:rPr>
              <a:t>Thus, making use of homomorphic encryption assures customers that their data is secure in all state : storage, transmission and processing.</a:t>
            </a:r>
          </a:p>
          <a:p>
            <a:endParaRPr lang="en-IN" sz="2400" dirty="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itchFamily="34" charset="0"/>
                <a:cs typeface="Arial" pitchFamily="34" charset="0"/>
              </a:rPr>
              <a:t>Types </a:t>
            </a:r>
            <a:endParaRPr lang="en-IN" b="1"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lgn="just"/>
            <a:r>
              <a:rPr lang="en-US" sz="2400" dirty="0">
                <a:latin typeface="Arial" pitchFamily="34" charset="0"/>
                <a:cs typeface="Arial" pitchFamily="34" charset="0"/>
              </a:rPr>
              <a:t>Fully Homomorphic Encryption (FHE) – supports arbitrary number of both additive and multiplicative operations on cipher text.</a:t>
            </a:r>
          </a:p>
          <a:p>
            <a:pPr algn="just"/>
            <a:endParaRPr lang="en-US" sz="2400" dirty="0">
              <a:latin typeface="Arial" pitchFamily="34" charset="0"/>
              <a:cs typeface="Arial" pitchFamily="34" charset="0"/>
            </a:endParaRPr>
          </a:p>
          <a:p>
            <a:pPr algn="just"/>
            <a:r>
              <a:rPr lang="en-US" sz="2400" dirty="0">
                <a:latin typeface="Arial" pitchFamily="34" charset="0"/>
                <a:cs typeface="Arial" pitchFamily="34" charset="0"/>
              </a:rPr>
              <a:t>Partial Homomorphic Encryption (PHE) – support either addition or multiplication operation.</a:t>
            </a:r>
          </a:p>
          <a:p>
            <a:endParaRPr lang="en-IN" sz="2400" dirty="0">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itchFamily="34" charset="0"/>
                <a:cs typeface="Arial" pitchFamily="34" charset="0"/>
              </a:rPr>
              <a:t>Basic Concept</a:t>
            </a:r>
            <a:endParaRPr lang="en-IN" b="1" dirty="0">
              <a:latin typeface="Arial" pitchFamily="34" charset="0"/>
              <a:cs typeface="Arial" pitchFamily="34" charset="0"/>
            </a:endParaRPr>
          </a:p>
        </p:txBody>
      </p:sp>
      <p:pic>
        <p:nvPicPr>
          <p:cNvPr id="4" name="Content Placeholder 3" descr="homo.jpg"/>
          <p:cNvPicPr>
            <a:picLocks noGrp="1" noChangeAspect="1"/>
          </p:cNvPicPr>
          <p:nvPr>
            <p:ph idx="1"/>
          </p:nvPr>
        </p:nvPicPr>
        <p:blipFill>
          <a:blip r:embed="rId2" cstate="print"/>
          <a:stretch>
            <a:fillRect/>
          </a:stretch>
        </p:blipFill>
        <p:spPr>
          <a:xfrm>
            <a:off x="2307102" y="1969476"/>
            <a:ext cx="8243667" cy="43187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576</TotalTime>
  <Words>840</Words>
  <Application>Microsoft Office PowerPoint</Application>
  <PresentationFormat>Widescreen</PresentationFormat>
  <Paragraphs>117</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Book Antiqua</vt:lpstr>
      <vt:lpstr>Calibri</vt:lpstr>
      <vt:lpstr>Century Gothic</vt:lpstr>
      <vt:lpstr>Wingdings</vt:lpstr>
      <vt:lpstr>Wingdings 3</vt:lpstr>
      <vt:lpstr>Wisp</vt:lpstr>
      <vt:lpstr>HOMOMORPHIC ENCRYPTION FOR DATA SECURITY</vt:lpstr>
      <vt:lpstr>PowerPoint Presentation</vt:lpstr>
      <vt:lpstr>What is Encryption ? </vt:lpstr>
      <vt:lpstr>Why is it important?</vt:lpstr>
      <vt:lpstr>Security in Cloud</vt:lpstr>
      <vt:lpstr>Challenges</vt:lpstr>
      <vt:lpstr>Homomorphic Encryption</vt:lpstr>
      <vt:lpstr>Types </vt:lpstr>
      <vt:lpstr>Basic Concept</vt:lpstr>
      <vt:lpstr>Traditional v/s Homomorphic</vt:lpstr>
      <vt:lpstr>Paillier Cryptosystem</vt:lpstr>
      <vt:lpstr>Paillier Algorithm</vt:lpstr>
      <vt:lpstr> </vt:lpstr>
      <vt:lpstr>Paillier Homomorphic Properties</vt:lpstr>
      <vt:lpstr>RSA Cryptosystems</vt:lpstr>
      <vt:lpstr>RSA Algorithm</vt:lpstr>
      <vt:lpstr>RSA Homomorphic Property</vt:lpstr>
      <vt:lpstr>Applications</vt:lpstr>
      <vt:lpstr> </vt:lpstr>
      <vt:lpstr> </vt:lpstr>
      <vt:lpstr>Tools and Technologies used</vt:lpstr>
      <vt:lpstr>Expected Results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 Nandavadekar;Nachiket Dhamankar;Akhilesh Joshi;Mangesh Wagle</dc:creator>
  <cp:keywords>Project;Data Mining</cp:keywords>
  <cp:lastModifiedBy>Nachiket D</cp:lastModifiedBy>
  <cp:revision>57</cp:revision>
  <dcterms:created xsi:type="dcterms:W3CDTF">2017-11-22T07:39:16Z</dcterms:created>
  <dcterms:modified xsi:type="dcterms:W3CDTF">2018-05-04T18:39:28Z</dcterms:modified>
</cp:coreProperties>
</file>