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71" r:id="rId6"/>
    <p:sldId id="260" r:id="rId7"/>
    <p:sldId id="261" r:id="rId8"/>
    <p:sldId id="269" r:id="rId9"/>
    <p:sldId id="270" r:id="rId10"/>
    <p:sldId id="27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94E20-506C-4ACB-8DD9-AB939D6367F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2990-2769-4E9F-A4FF-E2925AE4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B77F-B25C-41CC-B055-108B16EE963E}" type="datetime1">
              <a:rPr lang="en-US" smtClean="0"/>
              <a:t>8/26/2015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620-079A-424F-8832-BB5145EFC3D3}" type="datetime1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6D1-E452-4088-BB77-6898289008C1}" type="datetime1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6476-0BA7-4E84-9591-418F35C5DEFC}" type="datetime1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D6DE-CF73-435C-A416-D092677C89B0}" type="datetime1">
              <a:rPr lang="en-US" smtClean="0"/>
              <a:t>8/26/2015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C7D4B8-B3E0-4B54-B155-F547A1C4A2F8}" type="datetime1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4EDA-DF6A-448E-BA12-87DBC825D3BE}" type="datetime1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4C2F-7D75-4A6A-B3E3-0093A8B4FA28}" type="datetime1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865A-38E2-4ECC-9135-4D8AD11280CC}" type="datetime1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555E-04DB-452F-8405-D4E6D8EBF6EC}" type="datetime1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BC9EE80-CC0C-4FD8-A19B-3A13FD14C0EE}" type="datetime1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588C599-1EB6-4B4E-919D-4D10EC4FCFB2}" type="datetime1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4C147-A077-40FA-83CF-3226DF92117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cio.osu.edu/software/directory/slwin#saswt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iang.435@osu.edu" TargetMode="External"/><Relationship Id="rId2" Type="http://schemas.openxmlformats.org/officeDocument/2006/relationships/hyperlink" Target="mailto:naber.1@os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5029200"/>
            <a:ext cx="7117180" cy="685800"/>
          </a:xfrm>
        </p:spPr>
        <p:txBody>
          <a:bodyPr>
            <a:normAutofit/>
          </a:bodyPr>
          <a:lstStyle/>
          <a:p>
            <a:r>
              <a:rPr lang="en-US" dirty="0"/>
              <a:t>Statistics </a:t>
            </a:r>
            <a:r>
              <a:rPr lang="en-US" dirty="0" smtClean="0"/>
              <a:t>6740</a:t>
            </a:r>
          </a:p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Couse Overview and Introductions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Take-home</a:t>
            </a:r>
          </a:p>
          <a:p>
            <a:endParaRPr lang="en-US" dirty="0" smtClean="0"/>
          </a:p>
          <a:p>
            <a:r>
              <a:rPr lang="en-US" dirty="0" smtClean="0"/>
              <a:t>Similar to project/homework</a:t>
            </a:r>
          </a:p>
          <a:p>
            <a:pPr lvl="1"/>
            <a:r>
              <a:rPr lang="en-US" dirty="0" smtClean="0"/>
              <a:t>Data provided</a:t>
            </a:r>
          </a:p>
          <a:p>
            <a:pPr lvl="1"/>
            <a:r>
              <a:rPr lang="en-US" dirty="0" smtClean="0"/>
              <a:t>Read data, perform calculations, produce summaries and graphics</a:t>
            </a:r>
          </a:p>
          <a:p>
            <a:endParaRPr lang="en-US" dirty="0" smtClean="0"/>
          </a:p>
          <a:p>
            <a:r>
              <a:rPr lang="en-US" dirty="0" smtClean="0"/>
              <a:t>Comprehensive</a:t>
            </a:r>
          </a:p>
          <a:p>
            <a:endParaRPr lang="en-US" dirty="0" smtClean="0"/>
          </a:p>
          <a:p>
            <a:r>
              <a:rPr lang="en-US" dirty="0" smtClean="0"/>
              <a:t>Submit</a:t>
            </a:r>
            <a:r>
              <a:rPr lang="en-US" dirty="0"/>
              <a:t> </a:t>
            </a:r>
            <a:r>
              <a:rPr lang="en-US" dirty="0" smtClean="0"/>
              <a:t>SAS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the following excerpts from the textbook:</a:t>
            </a:r>
          </a:p>
          <a:p>
            <a:pPr lvl="1"/>
            <a:r>
              <a:rPr lang="en-US" dirty="0" smtClean="0"/>
              <a:t>Preface</a:t>
            </a:r>
          </a:p>
          <a:p>
            <a:pPr lvl="1"/>
            <a:r>
              <a:rPr lang="en-US" dirty="0" smtClean="0"/>
              <a:t>Sectio</a:t>
            </a:r>
            <a:r>
              <a:rPr lang="en-US" dirty="0"/>
              <a:t>n</a:t>
            </a:r>
            <a:r>
              <a:rPr lang="en-US" dirty="0" smtClean="0"/>
              <a:t> 1.1</a:t>
            </a:r>
            <a:endParaRPr lang="en-US" dirty="0"/>
          </a:p>
          <a:p>
            <a:r>
              <a:rPr lang="en-US" dirty="0" smtClean="0"/>
              <a:t>Procure a working version of SAS</a:t>
            </a:r>
          </a:p>
          <a:p>
            <a:pPr lvl="1"/>
            <a:r>
              <a:rPr lang="en-US" dirty="0" smtClean="0"/>
              <a:t>Find a computer where you can use SAS</a:t>
            </a:r>
          </a:p>
          <a:p>
            <a:pPr lvl="1"/>
            <a:r>
              <a:rPr lang="en-US" dirty="0" smtClean="0"/>
              <a:t>Obtain it free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ocio.osu.edu/software/directory/slwin#saswtr</a:t>
            </a:r>
            <a:endParaRPr lang="en-US" dirty="0" smtClean="0"/>
          </a:p>
          <a:p>
            <a:r>
              <a:rPr lang="en-US" dirty="0" smtClean="0"/>
              <a:t>Start SAS </a:t>
            </a:r>
            <a:r>
              <a:rPr lang="en-US" dirty="0"/>
              <a:t>and investigate </a:t>
            </a:r>
            <a:r>
              <a:rPr lang="en-US" dirty="0" smtClean="0"/>
              <a:t>operating environment </a:t>
            </a:r>
          </a:p>
          <a:p>
            <a:r>
              <a:rPr lang="en-US" dirty="0" smtClean="0"/>
              <a:t>Access </a:t>
            </a:r>
            <a:r>
              <a:rPr lang="en-US" dirty="0" smtClean="0"/>
              <a:t>Carmen website for class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and read </a:t>
            </a:r>
            <a:r>
              <a:rPr lang="en-US" dirty="0" smtClean="0"/>
              <a:t>the syllabus</a:t>
            </a:r>
            <a:endParaRPr lang="en-US" dirty="0"/>
          </a:p>
          <a:p>
            <a:pPr lvl="1"/>
            <a:r>
              <a:rPr lang="en-US" dirty="0" smtClean="0"/>
              <a:t>Look at my profile (People page</a:t>
            </a:r>
            <a:r>
              <a:rPr lang="en-US" dirty="0" smtClean="0"/>
              <a:t>) and the grader’s profile</a:t>
            </a:r>
            <a:endParaRPr lang="en-US" dirty="0" smtClean="0"/>
          </a:p>
          <a:p>
            <a:pPr lvl="1"/>
            <a:r>
              <a:rPr lang="en-US" dirty="0" smtClean="0"/>
              <a:t>Update your </a:t>
            </a:r>
            <a:r>
              <a:rPr lang="en-US" dirty="0" smtClean="0"/>
              <a:t>profile (including picture, if you can)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2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Statistics 6740:  Data Management and Graphics for Statistical Analyses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Journalism Building Room 375</a:t>
            </a:r>
          </a:p>
          <a:p>
            <a:endParaRPr lang="en-US" b="1" dirty="0" smtClean="0"/>
          </a:p>
          <a:p>
            <a:r>
              <a:rPr lang="en-US" b="1" dirty="0" smtClean="0"/>
              <a:t>MWF 4:10 </a:t>
            </a:r>
            <a:r>
              <a:rPr lang="en-US" b="1" dirty="0"/>
              <a:t>– </a:t>
            </a:r>
            <a:r>
              <a:rPr lang="en-US" b="1" dirty="0" smtClean="0"/>
              <a:t>5:05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Text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i="1" dirty="0"/>
              <a:t>SAS Applications Programming:  A Gentle Approach</a:t>
            </a:r>
            <a:r>
              <a:rPr lang="en-US" dirty="0"/>
              <a:t>, Frank </a:t>
            </a:r>
            <a:r>
              <a:rPr lang="en-US" dirty="0" err="1" smtClean="0"/>
              <a:t>DiIorio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9443" y="1807361"/>
            <a:ext cx="7125112" cy="44410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Grader</a:t>
            </a:r>
          </a:p>
          <a:p>
            <a:pPr lvl="1"/>
            <a:r>
              <a:rPr lang="en-US" dirty="0" smtClean="0"/>
              <a:t>Students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Review syllabus</a:t>
            </a:r>
          </a:p>
          <a:p>
            <a:pPr lvl="1"/>
            <a:r>
              <a:rPr lang="en-US" dirty="0" smtClean="0"/>
              <a:t>Course Content</a:t>
            </a:r>
          </a:p>
          <a:p>
            <a:pPr lvl="1"/>
            <a:r>
              <a:rPr lang="en-US" dirty="0" smtClean="0"/>
              <a:t>Grading</a:t>
            </a:r>
          </a:p>
          <a:p>
            <a:endParaRPr lang="en-US" dirty="0" smtClean="0"/>
          </a:p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Instructor:  Steven J. </a:t>
            </a:r>
            <a:r>
              <a:rPr lang="en-US" sz="2400" b="1" dirty="0" smtClean="0"/>
              <a:t>Naber, PhD</a:t>
            </a:r>
          </a:p>
          <a:p>
            <a:pPr lvl="1"/>
            <a:r>
              <a:rPr lang="en-US" sz="2000" dirty="0" smtClean="0"/>
              <a:t>Senior Consulting Research Statistician with </a:t>
            </a:r>
            <a:r>
              <a:rPr lang="en-US" sz="2000" dirty="0" smtClean="0"/>
              <a:t>the Statistical </a:t>
            </a:r>
            <a:r>
              <a:rPr lang="en-US" sz="2000" dirty="0" smtClean="0"/>
              <a:t>Consulting Service</a:t>
            </a:r>
          </a:p>
          <a:p>
            <a:pPr lvl="1"/>
            <a:r>
              <a:rPr lang="en-US" sz="2000" dirty="0" smtClean="0"/>
              <a:t>Over 30 years experience with SAS programming in consulting environment (Battelle, SCS)</a:t>
            </a:r>
            <a:endParaRPr lang="en-US" sz="1800" dirty="0"/>
          </a:p>
          <a:p>
            <a:r>
              <a:rPr lang="en-US" sz="2400" b="1" dirty="0"/>
              <a:t>Office:  Cockins Hall (CH) 212C</a:t>
            </a:r>
            <a:endParaRPr lang="en-US" sz="2400" dirty="0"/>
          </a:p>
          <a:p>
            <a:r>
              <a:rPr lang="en-US" sz="2400" b="1" dirty="0"/>
              <a:t>Office Phone:  292-0729</a:t>
            </a:r>
            <a:endParaRPr lang="en-US" sz="2400" dirty="0"/>
          </a:p>
          <a:p>
            <a:r>
              <a:rPr lang="en-US" sz="2400" b="1" dirty="0"/>
              <a:t>Email:  </a:t>
            </a:r>
            <a:r>
              <a:rPr lang="en-US" sz="2400" b="1" u="sng" dirty="0">
                <a:hlinkClick r:id="rId2"/>
              </a:rPr>
              <a:t>naber.1@osu.edu</a:t>
            </a:r>
            <a:endParaRPr lang="en-US" sz="2400" dirty="0"/>
          </a:p>
          <a:p>
            <a:r>
              <a:rPr lang="en-US" sz="2400" b="1" dirty="0"/>
              <a:t>Office Hours:  </a:t>
            </a:r>
            <a:r>
              <a:rPr lang="en-US" sz="2400" b="1" dirty="0" smtClean="0"/>
              <a:t>Thursday, 1:30 </a:t>
            </a:r>
            <a:r>
              <a:rPr lang="en-US" sz="2400" b="1" dirty="0"/>
              <a:t>– </a:t>
            </a:r>
            <a:r>
              <a:rPr lang="en-US" sz="2400" b="1" dirty="0" smtClean="0"/>
              <a:t>3:00 (OBA)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Grader:  Jieyi Jiang (</a:t>
            </a:r>
            <a:r>
              <a:rPr lang="en-US" sz="2400" b="1" dirty="0" smtClean="0">
                <a:hlinkClick r:id="rId3"/>
              </a:rPr>
              <a:t>jiang.435@osu.edu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Department/Program </a:t>
            </a:r>
            <a:r>
              <a:rPr lang="en-US" dirty="0" smtClean="0"/>
              <a:t>and status</a:t>
            </a:r>
          </a:p>
          <a:p>
            <a:r>
              <a:rPr lang="en-US" dirty="0" smtClean="0"/>
              <a:t>Programming history (especially statistical)</a:t>
            </a:r>
          </a:p>
          <a:p>
            <a:r>
              <a:rPr lang="en-US" dirty="0"/>
              <a:t>Home town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interesting fact about you</a:t>
            </a:r>
          </a:p>
        </p:txBody>
      </p:sp>
    </p:spTree>
    <p:extLst>
      <p:ext uri="{BB962C8B-B14F-4D97-AF65-F5344CB8AC3E}">
        <p14:creationId xmlns:p14="http://schemas.microsoft.com/office/powerpoint/2010/main" val="1891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Overview/Review of SAS</a:t>
            </a:r>
            <a:r>
              <a:rPr lang="en-US" baseline="30000" dirty="0"/>
              <a:t>®</a:t>
            </a:r>
            <a:endParaRPr lang="en-US" dirty="0"/>
          </a:p>
          <a:p>
            <a:pPr lvl="0"/>
            <a:r>
              <a:rPr lang="en-US" dirty="0"/>
              <a:t>Inputting data from various formats</a:t>
            </a:r>
          </a:p>
          <a:p>
            <a:r>
              <a:rPr lang="en-US" dirty="0"/>
              <a:t>Merging and transporting data sets </a:t>
            </a:r>
          </a:p>
          <a:p>
            <a:pPr lvl="0"/>
            <a:r>
              <a:rPr lang="en-US" dirty="0" smtClean="0"/>
              <a:t>Data </a:t>
            </a:r>
            <a:r>
              <a:rPr lang="en-US" dirty="0"/>
              <a:t>manipulation and </a:t>
            </a:r>
            <a:r>
              <a:rPr lang="en-US" dirty="0" smtClean="0"/>
              <a:t>calculations</a:t>
            </a:r>
            <a:endParaRPr lang="en-US" dirty="0"/>
          </a:p>
          <a:p>
            <a:r>
              <a:rPr lang="en-US" dirty="0"/>
              <a:t>Character data calculations </a:t>
            </a:r>
          </a:p>
          <a:p>
            <a:pPr lvl="0"/>
            <a:r>
              <a:rPr lang="en-US" dirty="0" smtClean="0"/>
              <a:t>Missing </a:t>
            </a:r>
            <a:r>
              <a:rPr lang="en-US" dirty="0"/>
              <a:t>data calculations</a:t>
            </a:r>
          </a:p>
          <a:p>
            <a:pPr lvl="0"/>
            <a:r>
              <a:rPr lang="en-US" dirty="0" smtClean="0"/>
              <a:t>Formatting </a:t>
            </a:r>
            <a:r>
              <a:rPr lang="en-US" dirty="0" smtClean="0"/>
              <a:t>data</a:t>
            </a:r>
            <a:endParaRPr lang="en-US" dirty="0" smtClean="0"/>
          </a:p>
          <a:p>
            <a:pPr lvl="0"/>
            <a:r>
              <a:rPr lang="en-US" dirty="0" smtClean="0"/>
              <a:t>Creating basic data summaries</a:t>
            </a:r>
            <a:endParaRPr lang="en-US" dirty="0"/>
          </a:p>
          <a:p>
            <a:pPr lvl="0"/>
            <a:r>
              <a:rPr lang="en-US" dirty="0" smtClean="0"/>
              <a:t>Graphical </a:t>
            </a:r>
            <a:r>
              <a:rPr lang="en-US" dirty="0"/>
              <a:t>presentation of </a:t>
            </a:r>
            <a:r>
              <a:rPr lang="en-US" dirty="0" smtClean="0"/>
              <a:t>data (rudimentary, report-quality)</a:t>
            </a:r>
            <a:endParaRPr lang="en-US" dirty="0"/>
          </a:p>
          <a:p>
            <a:r>
              <a:rPr lang="en-US" dirty="0"/>
              <a:t>Macro programming language</a:t>
            </a:r>
          </a:p>
          <a:p>
            <a:r>
              <a:rPr lang="en-US" dirty="0"/>
              <a:t>Using relational databases and SQL</a:t>
            </a:r>
          </a:p>
          <a:p>
            <a:pPr lvl="0"/>
            <a:r>
              <a:rPr lang="en-US" dirty="0" smtClean="0"/>
              <a:t>Output delivery system for data presentation and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assignments (33</a:t>
            </a:r>
            <a:r>
              <a:rPr lang="en-US" dirty="0" smtClean="0"/>
              <a:t>%)</a:t>
            </a:r>
          </a:p>
          <a:p>
            <a:endParaRPr lang="en-US" dirty="0"/>
          </a:p>
          <a:p>
            <a:r>
              <a:rPr lang="en-US" dirty="0" smtClean="0"/>
              <a:t>Project </a:t>
            </a:r>
            <a:r>
              <a:rPr lang="en-US" dirty="0"/>
              <a:t>(</a:t>
            </a:r>
            <a:r>
              <a:rPr lang="en-US" dirty="0" smtClean="0"/>
              <a:t>34%)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Take-home Final (33%)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types: daily assignments and programming exercises</a:t>
            </a:r>
          </a:p>
          <a:p>
            <a:r>
              <a:rPr lang="en-US" dirty="0" smtClean="0"/>
              <a:t>Daily assignments</a:t>
            </a:r>
          </a:p>
          <a:p>
            <a:pPr lvl="1"/>
            <a:r>
              <a:rPr lang="en-US" dirty="0" smtClean="0"/>
              <a:t>Reading from the text</a:t>
            </a:r>
          </a:p>
          <a:p>
            <a:pPr lvl="1"/>
            <a:r>
              <a:rPr lang="en-US" dirty="0" smtClean="0"/>
              <a:t>Exploration of SAS HELP (with software and on-line)</a:t>
            </a:r>
          </a:p>
          <a:p>
            <a:r>
              <a:rPr lang="en-US" dirty="0" smtClean="0"/>
              <a:t>Programming (6 - 7 assignments)</a:t>
            </a:r>
          </a:p>
          <a:p>
            <a:pPr lvl="1"/>
            <a:r>
              <a:rPr lang="en-US" dirty="0" smtClean="0"/>
              <a:t>Data sets provided</a:t>
            </a:r>
          </a:p>
          <a:p>
            <a:pPr lvl="1"/>
            <a:r>
              <a:rPr lang="en-US" dirty="0" smtClean="0"/>
              <a:t>Read data into SAS</a:t>
            </a:r>
          </a:p>
          <a:p>
            <a:pPr lvl="1"/>
            <a:r>
              <a:rPr lang="en-US" dirty="0" smtClean="0"/>
              <a:t>Perform various </a:t>
            </a:r>
            <a:r>
              <a:rPr lang="en-US" dirty="0" smtClean="0"/>
              <a:t>tasks (5 – 7 pe</a:t>
            </a:r>
            <a:r>
              <a:rPr lang="en-US" dirty="0" smtClean="0"/>
              <a:t>r dataset)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several output entities</a:t>
            </a:r>
            <a:endParaRPr lang="en-US" dirty="0" smtClean="0"/>
          </a:p>
          <a:p>
            <a:pPr lvl="1"/>
            <a:r>
              <a:rPr lang="en-US" dirty="0" smtClean="0"/>
              <a:t>Submit</a:t>
            </a:r>
          </a:p>
          <a:p>
            <a:pPr lvl="2"/>
            <a:r>
              <a:rPr lang="en-US" dirty="0" smtClean="0"/>
              <a:t>SAS program (with comments)</a:t>
            </a:r>
          </a:p>
          <a:p>
            <a:pPr lvl="2"/>
            <a:r>
              <a:rPr lang="en-US" dirty="0" smtClean="0"/>
              <a:t>SAS log file</a:t>
            </a:r>
          </a:p>
          <a:p>
            <a:pPr lvl="2"/>
            <a:r>
              <a:rPr lang="en-US" dirty="0" smtClean="0"/>
              <a:t>SAS </a:t>
            </a:r>
            <a:r>
              <a:rPr lang="en-US" dirty="0" smtClean="0"/>
              <a:t>output (html </a:t>
            </a:r>
            <a:r>
              <a:rPr lang="en-US" dirty="0" smtClean="0"/>
              <a:t>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4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will be provided with multiple datasets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datasets </a:t>
            </a:r>
            <a:r>
              <a:rPr lang="en-US" dirty="0" smtClean="0"/>
              <a:t>into SAS and combine</a:t>
            </a:r>
          </a:p>
          <a:p>
            <a:r>
              <a:rPr lang="en-US" dirty="0" smtClean="0"/>
              <a:t>Perform data manipulations</a:t>
            </a:r>
          </a:p>
          <a:p>
            <a:r>
              <a:rPr lang="en-US" dirty="0" smtClean="0"/>
              <a:t>Format variables</a:t>
            </a:r>
          </a:p>
          <a:p>
            <a:r>
              <a:rPr lang="en-US" dirty="0" smtClean="0"/>
              <a:t>Calculate summary </a:t>
            </a:r>
            <a:r>
              <a:rPr lang="en-US" dirty="0" smtClean="0"/>
              <a:t>statistics (tables)</a:t>
            </a:r>
            <a:endParaRPr lang="en-US" dirty="0" smtClean="0"/>
          </a:p>
          <a:p>
            <a:r>
              <a:rPr lang="en-US" dirty="0"/>
              <a:t>Create </a:t>
            </a:r>
            <a:r>
              <a:rPr lang="en-US" dirty="0" smtClean="0"/>
              <a:t>graphics (figures)</a:t>
            </a:r>
            <a:endParaRPr lang="en-US" dirty="0"/>
          </a:p>
          <a:p>
            <a:r>
              <a:rPr lang="en-US" dirty="0" smtClean="0"/>
              <a:t>Write report</a:t>
            </a:r>
          </a:p>
          <a:p>
            <a:r>
              <a:rPr lang="en-US" dirty="0" smtClean="0"/>
              <a:t>Submit report </a:t>
            </a:r>
            <a:r>
              <a:rPr lang="en-US" dirty="0" smtClean="0"/>
              <a:t>(SAS program </a:t>
            </a:r>
            <a:r>
              <a:rPr lang="en-US" dirty="0" smtClean="0"/>
              <a:t>code as 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16826</TotalTime>
  <Words>430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Wingdings</vt:lpstr>
      <vt:lpstr>Wingdings 2</vt:lpstr>
      <vt:lpstr>Civic</vt:lpstr>
      <vt:lpstr>Couse Overview and Introductions</vt:lpstr>
      <vt:lpstr>Course Information</vt:lpstr>
      <vt:lpstr>Lecture Outline</vt:lpstr>
      <vt:lpstr>Instructor Introduction</vt:lpstr>
      <vt:lpstr>Student Introductions</vt:lpstr>
      <vt:lpstr>Course Topics</vt:lpstr>
      <vt:lpstr>Grading</vt:lpstr>
      <vt:lpstr>Homework Overview</vt:lpstr>
      <vt:lpstr>Project Overview</vt:lpstr>
      <vt:lpstr>Final Exam Overview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 Naber</dc:creator>
  <cp:lastModifiedBy>Steve Naber</cp:lastModifiedBy>
  <cp:revision>64</cp:revision>
  <dcterms:created xsi:type="dcterms:W3CDTF">2013-07-10T13:51:29Z</dcterms:created>
  <dcterms:modified xsi:type="dcterms:W3CDTF">2015-08-26T14:45:02Z</dcterms:modified>
</cp:coreProperties>
</file>