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4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9/18/2015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9/18/2015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9/18/2015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9/18/2015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9/18/2015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9/18/2015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/>
              <a:t>Lecture </a:t>
            </a:r>
            <a:r>
              <a:rPr lang="en-US" smtClean="0"/>
              <a:t>10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Numeric Variables and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 from daily assignment or </a:t>
            </a:r>
            <a:r>
              <a:rPr lang="en-US" dirty="0" smtClean="0"/>
              <a:t>Homework 2</a:t>
            </a:r>
            <a:endParaRPr lang="en-US" dirty="0" smtClean="0"/>
          </a:p>
          <a:p>
            <a:r>
              <a:rPr lang="en-US" dirty="0" smtClean="0"/>
              <a:t>Operators and functions</a:t>
            </a:r>
          </a:p>
          <a:p>
            <a:r>
              <a:rPr lang="en-US" dirty="0" smtClean="0"/>
              <a:t>Mathematical functions</a:t>
            </a:r>
          </a:p>
          <a:p>
            <a:r>
              <a:rPr lang="en-US" dirty="0" smtClean="0"/>
              <a:t>Financial functions</a:t>
            </a:r>
          </a:p>
          <a:p>
            <a:r>
              <a:rPr lang="en-US" dirty="0" smtClean="0"/>
              <a:t>Date/time functions</a:t>
            </a:r>
          </a:p>
          <a:p>
            <a:r>
              <a:rPr lang="en-US" dirty="0" smtClean="0"/>
              <a:t>Daily assignment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Functions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Basic arithmetic operators</a:t>
            </a:r>
          </a:p>
          <a:p>
            <a:pPr lvl="1"/>
            <a:r>
              <a:rPr lang="en-US" dirty="0" smtClean="0"/>
              <a:t>+, -, *, /, **, ( 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Functions: </a:t>
            </a:r>
            <a:endParaRPr lang="en-US" dirty="0" smtClean="0"/>
          </a:p>
          <a:p>
            <a:pPr lvl="1"/>
            <a:r>
              <a:rPr lang="en-US" i="1" dirty="0" err="1" smtClean="0"/>
              <a:t>vblname</a:t>
            </a:r>
            <a:r>
              <a:rPr lang="en-US" dirty="0" smtClean="0"/>
              <a:t>=keyword(input </a:t>
            </a:r>
            <a:r>
              <a:rPr lang="en-US" dirty="0" smtClean="0"/>
              <a:t>parameters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CALL keyword(input parameters)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Inputs include variable names, constants, other functions</a:t>
            </a:r>
          </a:p>
          <a:p>
            <a:endParaRPr lang="en-US" dirty="0" smtClean="0"/>
          </a:p>
          <a:p>
            <a:r>
              <a:rPr lang="en-US" dirty="0" smtClean="0"/>
              <a:t>In SAS Help, from Index tab, Show Index field, go to SAS 9.4 Functions and Call Routines</a:t>
            </a:r>
          </a:p>
          <a:p>
            <a:pPr lvl="1"/>
            <a:r>
              <a:rPr lang="en-US" dirty="0" smtClean="0"/>
              <a:t>Includes functions in several categories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404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Basic math</a:t>
            </a:r>
            <a:endParaRPr lang="en-US" dirty="0" smtClean="0"/>
          </a:p>
          <a:p>
            <a:pPr lvl="1"/>
            <a:r>
              <a:rPr lang="en-US" dirty="0" smtClean="0"/>
              <a:t>LOG, LOG10, EXP, SQRT, ABS</a:t>
            </a:r>
          </a:p>
          <a:p>
            <a:endParaRPr lang="en-US" dirty="0" smtClean="0"/>
          </a:p>
          <a:p>
            <a:r>
              <a:rPr lang="en-US" dirty="0" smtClean="0"/>
              <a:t>Truncation</a:t>
            </a:r>
            <a:endParaRPr lang="en-US" dirty="0" smtClean="0"/>
          </a:p>
          <a:p>
            <a:pPr lvl="1"/>
            <a:r>
              <a:rPr lang="en-US" dirty="0" smtClean="0"/>
              <a:t>CEIL, FLOOR, ROUND, FUZZ</a:t>
            </a:r>
          </a:p>
          <a:p>
            <a:endParaRPr lang="en-US" dirty="0" smtClean="0"/>
          </a:p>
          <a:p>
            <a:r>
              <a:rPr lang="en-US" dirty="0" smtClean="0"/>
              <a:t>Trigonometric</a:t>
            </a:r>
            <a:endParaRPr lang="en-US" dirty="0" smtClean="0"/>
          </a:p>
          <a:p>
            <a:pPr lvl="1"/>
            <a:r>
              <a:rPr lang="en-US" dirty="0" smtClean="0"/>
              <a:t>SIN, COS, TAN, ARCOS, ARSIN, ARTAN</a:t>
            </a:r>
          </a:p>
          <a:p>
            <a:endParaRPr lang="en-US" dirty="0" smtClean="0"/>
          </a:p>
          <a:p>
            <a:r>
              <a:rPr lang="en-US" dirty="0" smtClean="0"/>
              <a:t>Hyperbolic</a:t>
            </a:r>
            <a:endParaRPr lang="en-US" dirty="0" smtClean="0"/>
          </a:p>
          <a:p>
            <a:pPr lvl="1"/>
            <a:r>
              <a:rPr lang="en-US" dirty="0" smtClean="0"/>
              <a:t>SINH, COSH, TANH, ARSINH, ARCOSH, ARTANH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</a:t>
            </a:r>
            <a:endParaRPr lang="en-US" dirty="0" smtClean="0"/>
          </a:p>
          <a:p>
            <a:pPr lvl="1"/>
            <a:r>
              <a:rPr lang="en-US" dirty="0" smtClean="0"/>
              <a:t>BETA, ERF, GAMMA, </a:t>
            </a:r>
            <a:r>
              <a:rPr lang="en-US" dirty="0" smtClean="0"/>
              <a:t>JBESSEL</a:t>
            </a:r>
          </a:p>
          <a:p>
            <a:pPr lvl="1"/>
            <a:r>
              <a:rPr lang="en-US" dirty="0" smtClean="0"/>
              <a:t>SIGN</a:t>
            </a:r>
          </a:p>
          <a:p>
            <a:pPr lvl="1"/>
            <a:r>
              <a:rPr lang="en-US" dirty="0" smtClean="0"/>
              <a:t>MOD</a:t>
            </a:r>
          </a:p>
          <a:p>
            <a:pPr lvl="1"/>
            <a:r>
              <a:rPr lang="en-US" dirty="0" smtClean="0"/>
              <a:t>FACT, </a:t>
            </a:r>
            <a:r>
              <a:rPr lang="en-US" dirty="0" smtClean="0"/>
              <a:t>COMB</a:t>
            </a:r>
            <a:r>
              <a:rPr lang="en-US" dirty="0" smtClean="0"/>
              <a:t>, PERM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7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Interest and principal (COMPOUND, CUMIPMT)</a:t>
            </a:r>
          </a:p>
          <a:p>
            <a:r>
              <a:rPr lang="en-US" dirty="0" smtClean="0"/>
              <a:t>Depreciation (DEPDB, DACCDB)</a:t>
            </a:r>
          </a:p>
          <a:p>
            <a:r>
              <a:rPr lang="en-US" dirty="0" smtClean="0"/>
              <a:t>Duration (DUR, DURP)</a:t>
            </a:r>
          </a:p>
          <a:p>
            <a:r>
              <a:rPr lang="en-US" dirty="0" smtClean="0"/>
              <a:t>Call and Put prices (BLACKCLPRC, GARKHPTPRC)</a:t>
            </a:r>
          </a:p>
          <a:p>
            <a:r>
              <a:rPr lang="en-US" dirty="0" smtClean="0"/>
              <a:t>Rate of return (INTRR)</a:t>
            </a:r>
          </a:p>
          <a:p>
            <a:r>
              <a:rPr lang="en-US" dirty="0" smtClean="0"/>
              <a:t>Periodic payment (PPMT)</a:t>
            </a:r>
          </a:p>
          <a:p>
            <a:r>
              <a:rPr lang="en-US" dirty="0" smtClean="0"/>
              <a:t>Amortization (MORT)</a:t>
            </a:r>
          </a:p>
          <a:p>
            <a:r>
              <a:rPr lang="en-US" dirty="0" smtClean="0"/>
              <a:t>Yield (YIELD)</a:t>
            </a:r>
          </a:p>
          <a:p>
            <a:r>
              <a:rPr lang="en-US" dirty="0" smtClean="0"/>
              <a:t>Present value (PV)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2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Date-Time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SAS Date values are integers representing the number of days since January 1, 1960; time values are the number of seconds since midnight</a:t>
            </a:r>
          </a:p>
          <a:p>
            <a:endParaRPr lang="en-US" dirty="0" smtClean="0"/>
          </a:p>
          <a:p>
            <a:r>
              <a:rPr lang="en-US" dirty="0" smtClean="0"/>
              <a:t>Date functions</a:t>
            </a:r>
          </a:p>
          <a:p>
            <a:pPr lvl="1"/>
            <a:r>
              <a:rPr lang="en-US" dirty="0" smtClean="0"/>
              <a:t>DATE(), TODAY(), DATEPART</a:t>
            </a:r>
            <a:r>
              <a:rPr lang="en-US" dirty="0"/>
              <a:t>, YEAR, MONTH, DAY, </a:t>
            </a:r>
            <a:r>
              <a:rPr lang="en-US" dirty="0" smtClean="0"/>
              <a:t>WEEKDAY, </a:t>
            </a:r>
            <a:r>
              <a:rPr lang="en-US" dirty="0" smtClean="0"/>
              <a:t>QTR, DATDIF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Time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TIME(), TIMEPART, HOUR</a:t>
            </a:r>
            <a:r>
              <a:rPr lang="en-US" dirty="0"/>
              <a:t>, MINUTE, </a:t>
            </a:r>
            <a:r>
              <a:rPr lang="en-US" dirty="0" smtClean="0"/>
              <a:t>SECOND, HMS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Date-time functions</a:t>
            </a:r>
          </a:p>
          <a:p>
            <a:pPr lvl="1"/>
            <a:r>
              <a:rPr lang="en-US" dirty="0" smtClean="0"/>
              <a:t>DATETIME(), DHMS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816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Chapter 18 (Character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09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1688</TotalTime>
  <Words>279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Georgia</vt:lpstr>
      <vt:lpstr>Wingdings</vt:lpstr>
      <vt:lpstr>Wingdings 2</vt:lpstr>
      <vt:lpstr>Civic</vt:lpstr>
      <vt:lpstr>Numeric Variables and Functions</vt:lpstr>
      <vt:lpstr>Lecture Outline</vt:lpstr>
      <vt:lpstr>Operators and Functions </vt:lpstr>
      <vt:lpstr>Mathematical Functions</vt:lpstr>
      <vt:lpstr>Financial Functions</vt:lpstr>
      <vt:lpstr>Date-Time Functions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39</cp:revision>
  <dcterms:created xsi:type="dcterms:W3CDTF">2013-08-14T15:28:58Z</dcterms:created>
  <dcterms:modified xsi:type="dcterms:W3CDTF">2015-09-18T19:04:30Z</dcterms:modified>
</cp:coreProperties>
</file>