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63" r:id="rId6"/>
    <p:sldId id="264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0E594-7B7E-453F-BCB5-D5BD85D593B6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B16BC-13BC-4732-8244-33566E11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1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F3B-7B71-4C0F-8517-6076CA3AB633}" type="datetime1">
              <a:rPr lang="en-US" smtClean="0"/>
              <a:t>9/23/2015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F40D-1AF7-4F92-873E-1B34B9079FF7}" type="datetime1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7A14-EBBE-4877-AEBB-E0FDB727E1F8}" type="datetime1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2A7-E2C1-4652-9E68-1CFA43AD8C20}" type="datetime1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625F-4650-4FA4-B0BF-F5CE49C8F9B4}" type="datetime1">
              <a:rPr lang="en-US" smtClean="0"/>
              <a:t>9/23/2015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67367AD-DD19-4BA7-9574-8DDA6FB968A6}" type="datetime1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9E3F-CCEA-4DDB-9E5B-F5BEE3BD4636}" type="datetime1">
              <a:rPr lang="en-US" smtClean="0"/>
              <a:t>9/23/2015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42E4-6709-40D5-A6A1-BFD1823B18B4}" type="datetime1">
              <a:rPr lang="en-US" smtClean="0"/>
              <a:t>9/23/2015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CF5-14C5-4E39-BEA9-88146ACB5EBC}" type="datetime1">
              <a:rPr lang="en-US" smtClean="0"/>
              <a:t>9/23/2015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396-1029-4561-8555-1DCE5CD8C3A4}" type="datetime1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034A484-C692-4965-8A74-5D2AE3866EFB}" type="datetime1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BD7ECAB-E007-4457-A02C-B6D75A9F4875}" type="datetime1">
              <a:rPr lang="en-US" smtClean="0"/>
              <a:t>9/23/2015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762000"/>
          </a:xfrm>
        </p:spPr>
        <p:txBody>
          <a:bodyPr/>
          <a:lstStyle/>
          <a:p>
            <a:r>
              <a:rPr lang="en-US" dirty="0"/>
              <a:t>Statistics 6740</a:t>
            </a:r>
          </a:p>
          <a:p>
            <a:r>
              <a:rPr lang="en-US"/>
              <a:t>Lecture </a:t>
            </a:r>
            <a:r>
              <a:rPr lang="en-US" smtClean="0"/>
              <a:t>12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Manipulating Variables Probability and Statistics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Questions from daily assignment</a:t>
            </a:r>
          </a:p>
          <a:p>
            <a:r>
              <a:rPr lang="en-US" dirty="0" smtClean="0"/>
              <a:t>Questions from Homework 2</a:t>
            </a:r>
          </a:p>
          <a:p>
            <a:r>
              <a:rPr lang="en-US" dirty="0" smtClean="0"/>
              <a:t>Basic descriptive statistics functions</a:t>
            </a:r>
          </a:p>
          <a:p>
            <a:r>
              <a:rPr lang="en-US" dirty="0" smtClean="0"/>
              <a:t>Probability and inverse probability functions</a:t>
            </a:r>
          </a:p>
          <a:p>
            <a:r>
              <a:rPr lang="en-US" dirty="0" smtClean="0"/>
              <a:t>Random number generation functions</a:t>
            </a:r>
          </a:p>
          <a:p>
            <a:r>
              <a:rPr lang="en-US" dirty="0" smtClean="0"/>
              <a:t>Daily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3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Statistics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General formats: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=</a:t>
            </a:r>
            <a:r>
              <a:rPr lang="en-US" i="1" dirty="0" smtClean="0"/>
              <a:t>function</a:t>
            </a:r>
            <a:r>
              <a:rPr lang="en-US" dirty="0" smtClean="0"/>
              <a:t>(#, #, #, #, …, #);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=</a:t>
            </a:r>
            <a:r>
              <a:rPr lang="en-US" i="1" dirty="0" smtClean="0"/>
              <a:t>function(arg1, arg2, …, </a:t>
            </a:r>
            <a:r>
              <a:rPr lang="en-US" i="1" dirty="0" err="1" smtClean="0"/>
              <a:t>argn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=</a:t>
            </a:r>
            <a:r>
              <a:rPr lang="en-US" i="1" dirty="0" smtClean="0"/>
              <a:t>function</a:t>
            </a:r>
            <a:r>
              <a:rPr lang="en-US" dirty="0" smtClean="0"/>
              <a:t>(OF </a:t>
            </a:r>
            <a:r>
              <a:rPr lang="en-US" i="1" dirty="0" smtClean="0"/>
              <a:t>arg1 – </a:t>
            </a:r>
            <a:r>
              <a:rPr lang="en-US" i="1" dirty="0" err="1" smtClean="0"/>
              <a:t>argn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SUM, SUMABS</a:t>
            </a:r>
          </a:p>
          <a:p>
            <a:pPr lvl="1"/>
            <a:r>
              <a:rPr lang="en-US" dirty="0" smtClean="0"/>
              <a:t>MIN, MAX, RANGE, LARGEST, SMALLEST, ORDINAL</a:t>
            </a:r>
          </a:p>
          <a:p>
            <a:pPr lvl="1"/>
            <a:r>
              <a:rPr lang="en-US" dirty="0" smtClean="0"/>
              <a:t>MEAN, MEDIAN, GEOMEAN, HARMEAN</a:t>
            </a:r>
          </a:p>
          <a:p>
            <a:pPr lvl="1"/>
            <a:r>
              <a:rPr lang="en-US" dirty="0" smtClean="0"/>
              <a:t>VAR, STD, STDERR, IQR, CV</a:t>
            </a:r>
          </a:p>
          <a:p>
            <a:pPr lvl="1"/>
            <a:r>
              <a:rPr lang="en-US" dirty="0" smtClean="0"/>
              <a:t>KURTOSIS, SKEWNESS</a:t>
            </a:r>
          </a:p>
          <a:p>
            <a:pPr lvl="1"/>
            <a:r>
              <a:rPr lang="en-US" dirty="0" smtClean="0"/>
              <a:t>PCTL, USS, CSS</a:t>
            </a:r>
          </a:p>
          <a:p>
            <a:pPr lvl="1"/>
            <a:r>
              <a:rPr lang="en-US" dirty="0" smtClean="0"/>
              <a:t>N, NMISS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8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Used to get </a:t>
            </a:r>
            <a:r>
              <a:rPr lang="en-US" dirty="0" smtClean="0"/>
              <a:t>cumulative </a:t>
            </a:r>
            <a:r>
              <a:rPr lang="en-US" dirty="0"/>
              <a:t>probabilities from known distribution </a:t>
            </a:r>
            <a:r>
              <a:rPr lang="en-US" dirty="0" smtClean="0"/>
              <a:t>functions (or exact probabilities)</a:t>
            </a:r>
            <a:endParaRPr lang="en-US" dirty="0"/>
          </a:p>
          <a:p>
            <a:endParaRPr lang="en-US" dirty="0"/>
          </a:p>
          <a:p>
            <a:r>
              <a:rPr lang="en-US" dirty="0"/>
              <a:t>General format:  </a:t>
            </a:r>
            <a:r>
              <a:rPr lang="en-US" dirty="0" err="1" smtClean="0"/>
              <a:t>PROB</a:t>
            </a:r>
            <a:r>
              <a:rPr lang="en-US" i="1" dirty="0" err="1" smtClean="0"/>
              <a:t>dist</a:t>
            </a:r>
            <a:r>
              <a:rPr lang="en-US" dirty="0" smtClean="0"/>
              <a:t>(</a:t>
            </a:r>
            <a:r>
              <a:rPr lang="en-US" dirty="0" err="1" smtClean="0"/>
              <a:t>quantile</a:t>
            </a:r>
            <a:r>
              <a:rPr lang="en-US" dirty="0" smtClean="0"/>
              <a:t>, parameters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Parameters </a:t>
            </a:r>
            <a:r>
              <a:rPr lang="en-US" dirty="0"/>
              <a:t>depend on distribution</a:t>
            </a:r>
          </a:p>
          <a:p>
            <a:endParaRPr lang="en-US" dirty="0" smtClean="0"/>
          </a:p>
          <a:p>
            <a:r>
              <a:rPr lang="en-US" dirty="0" smtClean="0"/>
              <a:t>Alternate format:</a:t>
            </a:r>
          </a:p>
          <a:p>
            <a:pPr lvl="1"/>
            <a:r>
              <a:rPr lang="en-US" dirty="0"/>
              <a:t>CDF(‘distribution’, </a:t>
            </a:r>
            <a:r>
              <a:rPr lang="en-US" dirty="0" err="1"/>
              <a:t>quantile</a:t>
            </a:r>
            <a:r>
              <a:rPr lang="en-US" dirty="0"/>
              <a:t>, parameters)</a:t>
            </a:r>
          </a:p>
          <a:p>
            <a:pPr lvl="1"/>
            <a:r>
              <a:rPr lang="en-US" dirty="0" smtClean="0"/>
              <a:t>PDF(‘distribution’, </a:t>
            </a:r>
            <a:r>
              <a:rPr lang="en-US" dirty="0" err="1" smtClean="0"/>
              <a:t>quantile</a:t>
            </a:r>
            <a:r>
              <a:rPr lang="en-US" dirty="0" smtClean="0"/>
              <a:t>, parameters)</a:t>
            </a:r>
          </a:p>
          <a:p>
            <a:endParaRPr lang="en-US" dirty="0"/>
          </a:p>
          <a:p>
            <a:r>
              <a:rPr lang="en-US" dirty="0"/>
              <a:t>Distributions:</a:t>
            </a:r>
          </a:p>
          <a:p>
            <a:pPr lvl="1"/>
            <a:r>
              <a:rPr lang="en-US" dirty="0"/>
              <a:t>BNML, HYPR, NEGB</a:t>
            </a:r>
          </a:p>
          <a:p>
            <a:pPr lvl="1"/>
            <a:r>
              <a:rPr lang="en-US" dirty="0"/>
              <a:t>BETA, BNRM, CHI, F, GAM</a:t>
            </a:r>
            <a:r>
              <a:rPr lang="en-US" dirty="0" smtClean="0"/>
              <a:t>, </a:t>
            </a:r>
            <a:r>
              <a:rPr lang="en-US" dirty="0"/>
              <a:t>NORM, </a:t>
            </a:r>
            <a:r>
              <a:rPr lang="en-US" dirty="0" smtClean="0"/>
              <a:t>T</a:t>
            </a:r>
          </a:p>
          <a:p>
            <a:pPr lvl="1"/>
            <a:r>
              <a:rPr lang="en-US" dirty="0" smtClean="0"/>
              <a:t>MC</a:t>
            </a:r>
          </a:p>
          <a:p>
            <a:pPr lvl="1"/>
            <a:r>
              <a:rPr lang="en-US" dirty="0" smtClean="0"/>
              <a:t>SDF (not PROB)</a:t>
            </a:r>
            <a:endParaRPr lang="en-US" dirty="0"/>
          </a:p>
          <a:p>
            <a:pPr lvl="1"/>
            <a:r>
              <a:rPr lang="en-US" dirty="0" smtClean="0"/>
              <a:t>BERNOULLI, CAUCHY, EXPONENTIAL, LAPLACE, LOGISTIC, NORMALMIX, PARETO, WALD/IGAUSS, WEIBULL, UNIFORM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7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Probability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Used to get </a:t>
            </a:r>
            <a:r>
              <a:rPr lang="en-US" dirty="0" err="1" smtClean="0"/>
              <a:t>quantiles</a:t>
            </a:r>
            <a:r>
              <a:rPr lang="en-US" dirty="0" smtClean="0"/>
              <a:t> associated with a probability from a known distribution</a:t>
            </a:r>
          </a:p>
          <a:p>
            <a:pPr lvl="1"/>
            <a:r>
              <a:rPr lang="en-US" dirty="0" smtClean="0"/>
              <a:t>Useful for getting critical values for hypothesis tests and confidence intervals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General format</a:t>
            </a:r>
          </a:p>
          <a:p>
            <a:pPr lvl="1"/>
            <a:r>
              <a:rPr lang="en-US" i="1" dirty="0" err="1" smtClean="0"/>
              <a:t>var</a:t>
            </a:r>
            <a:r>
              <a:rPr lang="en-US" dirty="0" smtClean="0"/>
              <a:t> = </a:t>
            </a:r>
            <a:r>
              <a:rPr lang="en-US" i="1" dirty="0" err="1" smtClean="0"/>
              <a:t>dist</a:t>
            </a:r>
            <a:r>
              <a:rPr lang="en-US" dirty="0" err="1" smtClean="0"/>
              <a:t>INV</a:t>
            </a:r>
            <a:r>
              <a:rPr lang="en-US" dirty="0" smtClean="0"/>
              <a:t>(parameters)</a:t>
            </a:r>
          </a:p>
          <a:p>
            <a:pPr lvl="1"/>
            <a:r>
              <a:rPr lang="en-US" dirty="0" smtClean="0"/>
              <a:t>Parameters vary depending on distribution, but always include numeric probability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Distributions:</a:t>
            </a:r>
          </a:p>
          <a:p>
            <a:pPr lvl="1"/>
            <a:r>
              <a:rPr lang="en-US" dirty="0" smtClean="0"/>
              <a:t>BETA, C, F, GAM,  T</a:t>
            </a:r>
          </a:p>
          <a:p>
            <a:pPr lvl="1"/>
            <a:r>
              <a:rPr lang="en-US" dirty="0" smtClean="0"/>
              <a:t>PROBIT for the normal distribution</a:t>
            </a:r>
          </a:p>
          <a:p>
            <a:pPr lvl="1"/>
            <a:r>
              <a:rPr lang="en-US" dirty="0" smtClean="0"/>
              <a:t>QUANTILE similar to </a:t>
            </a:r>
            <a:r>
              <a:rPr lang="en-US" dirty="0" smtClean="0"/>
              <a:t>CDF</a:t>
            </a:r>
            <a:endParaRPr lang="en-US" dirty="0" smtClean="0"/>
          </a:p>
          <a:p>
            <a:pPr lvl="1"/>
            <a:r>
              <a:rPr lang="en-US" dirty="0" smtClean="0"/>
              <a:t>Use PROBMC to get MC </a:t>
            </a:r>
            <a:r>
              <a:rPr lang="en-US" dirty="0" err="1" smtClean="0"/>
              <a:t>quantiles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9651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Used to generate random observations from a known distribution</a:t>
            </a:r>
          </a:p>
          <a:p>
            <a:endParaRPr lang="en-US" dirty="0"/>
          </a:p>
          <a:p>
            <a:r>
              <a:rPr lang="en-US" dirty="0" smtClean="0"/>
              <a:t>General syntax:</a:t>
            </a:r>
          </a:p>
          <a:p>
            <a:pPr lvl="1"/>
            <a:r>
              <a:rPr lang="en-US" i="1" dirty="0" err="1" smtClean="0"/>
              <a:t>var</a:t>
            </a:r>
            <a:r>
              <a:rPr lang="en-US" dirty="0" smtClean="0"/>
              <a:t> = </a:t>
            </a:r>
            <a:r>
              <a:rPr lang="en-US" dirty="0" err="1" smtClean="0"/>
              <a:t>RANdist</a:t>
            </a:r>
            <a:r>
              <a:rPr lang="en-US" dirty="0" smtClean="0"/>
              <a:t>(</a:t>
            </a:r>
            <a:r>
              <a:rPr lang="en-US" i="1" dirty="0" smtClean="0"/>
              <a:t>seed</a:t>
            </a:r>
            <a:r>
              <a:rPr lang="en-US" dirty="0" smtClean="0"/>
              <a:t>, parameters);</a:t>
            </a:r>
          </a:p>
          <a:p>
            <a:pPr lvl="2"/>
            <a:r>
              <a:rPr lang="en-US" dirty="0" smtClean="0"/>
              <a:t>Use a seed of zero to get a random seed based on the computer clock</a:t>
            </a:r>
          </a:p>
          <a:p>
            <a:pPr lvl="2"/>
            <a:r>
              <a:rPr lang="en-US" dirty="0" smtClean="0"/>
              <a:t>Seed will increment automatically for each RAN call</a:t>
            </a:r>
          </a:p>
          <a:p>
            <a:pPr lvl="1"/>
            <a:endParaRPr lang="en-US" i="1" dirty="0"/>
          </a:p>
          <a:p>
            <a:r>
              <a:rPr lang="en-US" dirty="0" smtClean="0"/>
              <a:t>Distributions:</a:t>
            </a:r>
          </a:p>
          <a:p>
            <a:pPr lvl="1"/>
            <a:r>
              <a:rPr lang="en-US" dirty="0" smtClean="0"/>
              <a:t>BIN, </a:t>
            </a:r>
            <a:r>
              <a:rPr lang="en-US" dirty="0"/>
              <a:t>POI, </a:t>
            </a:r>
            <a:r>
              <a:rPr lang="en-US" dirty="0" smtClean="0"/>
              <a:t>TBL</a:t>
            </a:r>
            <a:endParaRPr lang="en-US" dirty="0" smtClean="0"/>
          </a:p>
          <a:p>
            <a:pPr lvl="1"/>
            <a:r>
              <a:rPr lang="en-US" dirty="0" smtClean="0"/>
              <a:t>CAU, EXP, GAM, NOR, TRI, UNI</a:t>
            </a:r>
          </a:p>
          <a:p>
            <a:pPr lvl="1"/>
            <a:r>
              <a:rPr lang="en-US" dirty="0" smtClean="0"/>
              <a:t>RAND – like CDF, </a:t>
            </a:r>
            <a:r>
              <a:rPr lang="en-US" dirty="0" smtClean="0"/>
              <a:t>QUANTILE (give distribution and parameters)</a:t>
            </a:r>
            <a:endParaRPr lang="en-US" dirty="0" smtClean="0"/>
          </a:p>
          <a:p>
            <a:pPr lvl="1"/>
            <a:r>
              <a:rPr lang="en-US" dirty="0" smtClean="0"/>
              <a:t>RANCOMB, RANPERM, RANPERK – require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17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Assignment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smtClean="0"/>
              <a:t>Sections 8.3 </a:t>
            </a:r>
            <a:r>
              <a:rPr lang="en-US" dirty="0" smtClean="0"/>
              <a:t>(Restricting output)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809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568</TotalTime>
  <Words>360</Words>
  <Application>Microsoft Office PowerPoint</Application>
  <PresentationFormat>On-screen Show (4:3)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Georgia</vt:lpstr>
      <vt:lpstr>Wingdings</vt:lpstr>
      <vt:lpstr>Wingdings 2</vt:lpstr>
      <vt:lpstr>Civic</vt:lpstr>
      <vt:lpstr>Manipulating Variables Probability and Statistics </vt:lpstr>
      <vt:lpstr>Lecture Outline</vt:lpstr>
      <vt:lpstr>Basic Statistics Functions</vt:lpstr>
      <vt:lpstr>Probability Functions</vt:lpstr>
      <vt:lpstr>Inverse Probability Functions</vt:lpstr>
      <vt:lpstr>Random Number Functions</vt:lpstr>
      <vt:lpstr>Daily 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Data with SAS®</dc:title>
  <dc:creator>Steven J Naber</dc:creator>
  <cp:lastModifiedBy>Steve Naber</cp:lastModifiedBy>
  <cp:revision>45</cp:revision>
  <dcterms:created xsi:type="dcterms:W3CDTF">2013-08-14T15:28:58Z</dcterms:created>
  <dcterms:modified xsi:type="dcterms:W3CDTF">2015-09-23T15:26:23Z</dcterms:modified>
</cp:coreProperties>
</file>