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8" r:id="rId7"/>
    <p:sldId id="261" r:id="rId8"/>
    <p:sldId id="262" r:id="rId9"/>
    <p:sldId id="263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9/25/2015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Several Observations from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Missing data values in SAS</a:t>
            </a:r>
          </a:p>
          <a:p>
            <a:pPr lvl="1"/>
            <a:r>
              <a:rPr lang="en-US" dirty="0"/>
              <a:t>Numeric: .</a:t>
            </a:r>
          </a:p>
          <a:p>
            <a:pPr lvl="1"/>
            <a:r>
              <a:rPr lang="en-US" dirty="0"/>
              <a:t>Character: ‘’</a:t>
            </a:r>
          </a:p>
          <a:p>
            <a:endParaRPr lang="en-US" dirty="0"/>
          </a:p>
          <a:p>
            <a:r>
              <a:rPr lang="en-US" dirty="0" smtClean="0"/>
              <a:t>Missing data are generated for a new variable by:</a:t>
            </a:r>
          </a:p>
          <a:p>
            <a:pPr lvl="1"/>
            <a:r>
              <a:rPr lang="en-US" dirty="0"/>
              <a:t>Performing a calculation using a variable with a missing value</a:t>
            </a:r>
          </a:p>
          <a:p>
            <a:pPr lvl="1"/>
            <a:r>
              <a:rPr lang="en-US" dirty="0"/>
              <a:t>Performing an illegal calculation (e.g., dividing by zero)</a:t>
            </a:r>
          </a:p>
          <a:p>
            <a:pPr lvl="1"/>
            <a:r>
              <a:rPr lang="en-US" dirty="0"/>
              <a:t>Performing a calculation for some observations and not others (using IF-THEN)</a:t>
            </a:r>
          </a:p>
          <a:p>
            <a:endParaRPr lang="en-US" dirty="0"/>
          </a:p>
          <a:p>
            <a:r>
              <a:rPr lang="en-US" dirty="0" smtClean="0"/>
              <a:t>Can assign variable a value of missing</a:t>
            </a:r>
          </a:p>
          <a:p>
            <a:pPr lvl="1"/>
            <a:r>
              <a:rPr lang="en-US" i="1" dirty="0" err="1" smtClean="0"/>
              <a:t>var</a:t>
            </a:r>
            <a:r>
              <a:rPr lang="en-US" dirty="0" smtClean="0"/>
              <a:t> = .; </a:t>
            </a:r>
          </a:p>
          <a:p>
            <a:pPr lvl="1"/>
            <a:r>
              <a:rPr lang="en-US" i="1" dirty="0" err="1" smtClean="0"/>
              <a:t>var</a:t>
            </a:r>
            <a:r>
              <a:rPr lang="en-US" dirty="0" smtClean="0"/>
              <a:t> = ‘’;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statements can incorporate missing values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var</a:t>
            </a:r>
            <a:r>
              <a:rPr lang="en-US" dirty="0"/>
              <a:t> = . THEN expression;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var</a:t>
            </a:r>
            <a:r>
              <a:rPr lang="en-US" dirty="0"/>
              <a:t> NE ‘’ THEN expression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For numeric variables, missing values are grouped with zeroes</a:t>
            </a:r>
          </a:p>
          <a:p>
            <a:pPr lvl="2"/>
            <a:r>
              <a:rPr lang="en-US" dirty="0" smtClean="0"/>
              <a:t>IF </a:t>
            </a:r>
            <a:r>
              <a:rPr lang="en-US" i="1" dirty="0" err="1" smtClean="0"/>
              <a:t>var</a:t>
            </a:r>
            <a:r>
              <a:rPr lang="en-US" i="1" dirty="0" smtClean="0"/>
              <a:t> &gt; </a:t>
            </a:r>
            <a:r>
              <a:rPr lang="en-US" dirty="0" smtClean="0"/>
              <a:t>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0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5 (Introduction to PROCs)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Homework 2</a:t>
            </a:r>
          </a:p>
          <a:p>
            <a:r>
              <a:rPr lang="en-US" dirty="0" smtClean="0"/>
              <a:t>Preview of next two weeks</a:t>
            </a:r>
          </a:p>
          <a:p>
            <a:r>
              <a:rPr lang="en-US" dirty="0" smtClean="0"/>
              <a:t>Creating several observations from one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College and University Data</a:t>
            </a:r>
          </a:p>
          <a:p>
            <a:pPr lvl="1"/>
            <a:r>
              <a:rPr lang="en-US" dirty="0" smtClean="0"/>
              <a:t>Import AAUP data and add region</a:t>
            </a:r>
          </a:p>
          <a:p>
            <a:pPr lvl="1"/>
            <a:r>
              <a:rPr lang="en-US" dirty="0" smtClean="0"/>
              <a:t>Import US News data and combine</a:t>
            </a:r>
            <a:endParaRPr lang="en-US" dirty="0" smtClean="0"/>
          </a:p>
          <a:p>
            <a:pPr lvl="1"/>
            <a:r>
              <a:rPr lang="en-US" dirty="0" smtClean="0"/>
              <a:t>Add variable for institution type</a:t>
            </a:r>
            <a:endParaRPr lang="en-US" dirty="0" smtClean="0"/>
          </a:p>
          <a:p>
            <a:pPr lvl="1"/>
            <a:r>
              <a:rPr lang="en-US" dirty="0" smtClean="0"/>
              <a:t>Create 6 new datasets based on public/private and type</a:t>
            </a:r>
          </a:p>
          <a:p>
            <a:pPr lvl="1"/>
            <a:r>
              <a:rPr lang="en-US" dirty="0" smtClean="0"/>
              <a:t>Run PROC CONTENTS</a:t>
            </a:r>
          </a:p>
          <a:p>
            <a:pPr lvl="1"/>
            <a:r>
              <a:rPr lang="en-US" dirty="0" smtClean="0"/>
              <a:t>Calculate 3 new variables</a:t>
            </a:r>
          </a:p>
          <a:p>
            <a:pPr lvl="1"/>
            <a:r>
              <a:rPr lang="en-US" dirty="0" smtClean="0"/>
              <a:t>Print 2 datasets</a:t>
            </a:r>
            <a:endParaRPr lang="en-US" dirty="0" smtClean="0"/>
          </a:p>
          <a:p>
            <a:pPr lvl="1"/>
            <a:r>
              <a:rPr lang="en-US" dirty="0" smtClean="0"/>
              <a:t>Output </a:t>
            </a:r>
            <a:r>
              <a:rPr lang="en-US" dirty="0" smtClean="0"/>
              <a:t>SAS dataset</a:t>
            </a:r>
          </a:p>
          <a:p>
            <a:pPr lvl="1"/>
            <a:r>
              <a:rPr lang="en-US" dirty="0" smtClean="0"/>
              <a:t>Output CSV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1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Micelleration</a:t>
            </a:r>
            <a:r>
              <a:rPr lang="en-US" dirty="0" smtClean="0"/>
              <a:t> experiment data</a:t>
            </a:r>
            <a:endParaRPr lang="en-US" dirty="0" smtClean="0"/>
          </a:p>
          <a:p>
            <a:pPr lvl="1"/>
            <a:r>
              <a:rPr lang="en-US" dirty="0" smtClean="0"/>
              <a:t>Import data</a:t>
            </a:r>
          </a:p>
          <a:p>
            <a:pPr lvl="1"/>
            <a:r>
              <a:rPr lang="en-US" dirty="0" smtClean="0"/>
              <a:t>Change value for food</a:t>
            </a:r>
            <a:endParaRPr lang="en-US" dirty="0" smtClean="0"/>
          </a:p>
          <a:p>
            <a:pPr lvl="1"/>
            <a:r>
              <a:rPr lang="en-US" dirty="0" smtClean="0"/>
              <a:t>Sort data</a:t>
            </a:r>
          </a:p>
          <a:p>
            <a:pPr lvl="1"/>
            <a:r>
              <a:rPr lang="en-US" dirty="0" smtClean="0"/>
              <a:t>Create random replicate</a:t>
            </a:r>
          </a:p>
          <a:p>
            <a:pPr lvl="1"/>
            <a:r>
              <a:rPr lang="en-US" dirty="0" smtClean="0"/>
              <a:t>Create a</a:t>
            </a:r>
            <a:r>
              <a:rPr lang="en-US" dirty="0" smtClean="0"/>
              <a:t>ssociated concentration</a:t>
            </a:r>
          </a:p>
          <a:p>
            <a:pPr lvl="1"/>
            <a:r>
              <a:rPr lang="en-US" dirty="0" smtClean="0"/>
              <a:t>Produce </a:t>
            </a:r>
            <a:r>
              <a:rPr lang="en-US" dirty="0" smtClean="0"/>
              <a:t>4 printouts</a:t>
            </a:r>
          </a:p>
          <a:p>
            <a:pPr lvl="1"/>
            <a:r>
              <a:rPr lang="en-US" dirty="0" smtClean="0"/>
              <a:t>Output 3 SAS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Ohio Department of Health Data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smtClean="0"/>
              <a:t>4 datasets</a:t>
            </a:r>
            <a:endParaRPr lang="en-US" dirty="0" smtClean="0"/>
          </a:p>
          <a:p>
            <a:pPr lvl="1"/>
            <a:r>
              <a:rPr lang="en-US" dirty="0" smtClean="0"/>
              <a:t>Print contents</a:t>
            </a:r>
            <a:endParaRPr lang="en-US" dirty="0" smtClean="0"/>
          </a:p>
          <a:p>
            <a:pPr lvl="1"/>
            <a:r>
              <a:rPr lang="en-US" dirty="0" smtClean="0"/>
              <a:t>Merge 4 datasets</a:t>
            </a:r>
            <a:endParaRPr lang="en-US" dirty="0" smtClean="0"/>
          </a:p>
          <a:p>
            <a:pPr lvl="1"/>
            <a:r>
              <a:rPr lang="en-US" dirty="0" smtClean="0"/>
              <a:t>Create state, county, and tract codes</a:t>
            </a:r>
          </a:p>
          <a:p>
            <a:pPr lvl="1"/>
            <a:r>
              <a:rPr lang="en-US" dirty="0" smtClean="0"/>
              <a:t>Calculate 4 variables</a:t>
            </a:r>
            <a:endParaRPr lang="en-US" dirty="0" smtClean="0"/>
          </a:p>
          <a:p>
            <a:pPr lvl="1"/>
            <a:r>
              <a:rPr lang="en-US" dirty="0" smtClean="0"/>
              <a:t>Produce </a:t>
            </a:r>
            <a:r>
              <a:rPr lang="en-US" dirty="0"/>
              <a:t>4</a:t>
            </a:r>
            <a:r>
              <a:rPr lang="en-US" dirty="0" smtClean="0"/>
              <a:t> printouts</a:t>
            </a:r>
          </a:p>
          <a:p>
            <a:pPr lvl="1"/>
            <a:r>
              <a:rPr lang="en-US" dirty="0" smtClean="0"/>
              <a:t>Output SAS dataset</a:t>
            </a:r>
            <a:endParaRPr lang="en-US" dirty="0" smtClean="0"/>
          </a:p>
          <a:p>
            <a:pPr lvl="1"/>
            <a:r>
              <a:rPr lang="en-US" dirty="0" smtClean="0"/>
              <a:t>Concatenate Delaware County data</a:t>
            </a:r>
          </a:p>
          <a:p>
            <a:pPr lvl="1"/>
            <a:r>
              <a:rPr lang="en-US" dirty="0" smtClean="0"/>
              <a:t>Output Stata data 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74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Next Two Weeks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Creating several observations from one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Overview of procedures</a:t>
            </a:r>
          </a:p>
          <a:p>
            <a:r>
              <a:rPr lang="en-US" dirty="0" smtClean="0"/>
              <a:t>PROCs MEANS and UNIVARIATE</a:t>
            </a:r>
          </a:p>
          <a:p>
            <a:r>
              <a:rPr lang="en-US" dirty="0" smtClean="0"/>
              <a:t>Reducing observations by creating new variables</a:t>
            </a:r>
          </a:p>
          <a:p>
            <a:r>
              <a:rPr lang="en-US" dirty="0" smtClean="0"/>
              <a:t>PROC FREQ</a:t>
            </a:r>
          </a:p>
          <a:p>
            <a:r>
              <a:rPr lang="en-US" dirty="0" smtClean="0"/>
              <a:t>PROCs PLOT and CHART</a:t>
            </a:r>
          </a:p>
          <a:p>
            <a:r>
              <a:rPr lang="en-US" dirty="0" smtClean="0"/>
              <a:t>Homework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Measurements per Observation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datasets have more than one measurement for each observations (e.g., pepper data)</a:t>
            </a:r>
          </a:p>
          <a:p>
            <a:pPr lvl="1"/>
            <a:r>
              <a:rPr lang="en-US" dirty="0" smtClean="0"/>
              <a:t>Short-cut for data entry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89403"/>
              </p:ext>
            </p:extLst>
          </p:nvPr>
        </p:nvGraphicFramePr>
        <p:xfrm>
          <a:off x="228600" y="3048000"/>
          <a:ext cx="8534399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530"/>
                <a:gridCol w="810530"/>
                <a:gridCol w="3099084"/>
                <a:gridCol w="762851"/>
                <a:gridCol w="762851"/>
                <a:gridCol w="762851"/>
                <a:gridCol w="762851"/>
                <a:gridCol w="762851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Compound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(E)-2-hexenal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3-hexen-1-ol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(Z)-3-hexenal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1-hexanol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(E)-2-pentenal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1-penten-3-one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2-pentylfuran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(E)-2-heptenal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(E)-2-nonenal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(E)-2-octenal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2/2/2011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linalool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25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Handle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external </a:t>
            </a:r>
            <a:r>
              <a:rPr lang="en-US" dirty="0" smtClean="0"/>
              <a:t>text files</a:t>
            </a:r>
            <a:r>
              <a:rPr lang="en-US" dirty="0"/>
              <a:t>, you can use pointer controls with the </a:t>
            </a:r>
            <a:r>
              <a:rPr lang="en-US" dirty="0" smtClean="0"/>
              <a:t>INPUT </a:t>
            </a:r>
            <a:r>
              <a:rPr lang="en-US" dirty="0"/>
              <a:t>statement to read several observations from a single data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Read initial variables using one INPUT statement and hold record with @</a:t>
            </a:r>
          </a:p>
          <a:p>
            <a:pPr lvl="1"/>
            <a:r>
              <a:rPr lang="en-US" dirty="0" smtClean="0"/>
              <a:t>Read repeated values with second input statement and @@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SAS dataset has several measurements per observations, it is fairly simple to create a separate observation for </a:t>
            </a:r>
            <a:r>
              <a:rPr lang="en-US" dirty="0" smtClean="0"/>
              <a:t>each measurement</a:t>
            </a:r>
          </a:p>
          <a:p>
            <a:pPr lvl="1"/>
            <a:r>
              <a:rPr lang="en-US" dirty="0" smtClean="0"/>
              <a:t>Using OUTPUT statement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8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Several Observations from 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DATA new; SET old;</a:t>
            </a:r>
          </a:p>
          <a:p>
            <a:pPr lvl="1"/>
            <a:r>
              <a:rPr lang="en-US" dirty="0" smtClean="0"/>
              <a:t>  </a:t>
            </a:r>
            <a:r>
              <a:rPr lang="en-US" dirty="0"/>
              <a:t>rep</a:t>
            </a:r>
            <a:r>
              <a:rPr lang="en-US" dirty="0" smtClean="0"/>
              <a:t> = 1; </a:t>
            </a:r>
            <a:r>
              <a:rPr lang="en-US" dirty="0" err="1"/>
              <a:t>conc</a:t>
            </a:r>
            <a:r>
              <a:rPr lang="en-US" dirty="0" smtClean="0"/>
              <a:t> = rep1;  OUTPUT;</a:t>
            </a:r>
          </a:p>
          <a:p>
            <a:pPr lvl="1"/>
            <a:r>
              <a:rPr lang="en-US" dirty="0" smtClean="0"/>
              <a:t>  </a:t>
            </a:r>
            <a:r>
              <a:rPr lang="en-US" dirty="0"/>
              <a:t>rep</a:t>
            </a:r>
            <a:r>
              <a:rPr lang="en-US" dirty="0" smtClean="0"/>
              <a:t> = 2;</a:t>
            </a:r>
            <a:r>
              <a:rPr lang="en-US" dirty="0"/>
              <a:t> </a:t>
            </a:r>
            <a:r>
              <a:rPr lang="en-US" dirty="0" err="1"/>
              <a:t>conc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rep2;  </a:t>
            </a:r>
            <a:r>
              <a:rPr lang="en-US" dirty="0"/>
              <a:t>OUTPUT;</a:t>
            </a: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/>
              <a:t>rep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3; </a:t>
            </a:r>
            <a:r>
              <a:rPr lang="en-US" dirty="0" err="1"/>
              <a:t>conc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rep3;  </a:t>
            </a:r>
            <a:r>
              <a:rPr lang="en-US" dirty="0"/>
              <a:t>OUTPUT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rep </a:t>
            </a:r>
            <a:r>
              <a:rPr lang="en-US" dirty="0"/>
              <a:t>= </a:t>
            </a:r>
            <a:r>
              <a:rPr lang="en-US" dirty="0" smtClean="0"/>
              <a:t>4; </a:t>
            </a:r>
            <a:r>
              <a:rPr lang="en-US" dirty="0" err="1"/>
              <a:t>conc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rep4;  </a:t>
            </a:r>
            <a:r>
              <a:rPr lang="en-US" dirty="0"/>
              <a:t>OUTPUT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rep </a:t>
            </a:r>
            <a:r>
              <a:rPr lang="en-US" dirty="0"/>
              <a:t>= </a:t>
            </a:r>
            <a:r>
              <a:rPr lang="en-US" dirty="0" smtClean="0"/>
              <a:t>5; </a:t>
            </a:r>
            <a:r>
              <a:rPr lang="en-US" dirty="0" err="1" smtClean="0"/>
              <a:t>conc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rep5;  </a:t>
            </a:r>
            <a:r>
              <a:rPr lang="en-US" dirty="0"/>
              <a:t>OUTPUT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DROP rep1 – rep5;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data step results in a </a:t>
            </a:r>
            <a:r>
              <a:rPr lang="en-US" i="1" dirty="0" smtClean="0"/>
              <a:t>new</a:t>
            </a:r>
            <a:r>
              <a:rPr lang="en-US" dirty="0" smtClean="0"/>
              <a:t> dataset with 5 observations for each observation in the </a:t>
            </a:r>
            <a:r>
              <a:rPr lang="en-US" i="1" dirty="0" smtClean="0"/>
              <a:t>old</a:t>
            </a:r>
            <a:r>
              <a:rPr lang="en-US" dirty="0" smtClean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80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2093</TotalTime>
  <Words>607</Words>
  <Application>Microsoft Office PowerPoint</Application>
  <PresentationFormat>On-screen Show (4:3)</PresentationFormat>
  <Paragraphs>199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Wingdings</vt:lpstr>
      <vt:lpstr>Wingdings 2</vt:lpstr>
      <vt:lpstr>Civic</vt:lpstr>
      <vt:lpstr>Creating Several Observations from One</vt:lpstr>
      <vt:lpstr>Lecture Outline</vt:lpstr>
      <vt:lpstr>Problem 2A</vt:lpstr>
      <vt:lpstr>Problem 2B</vt:lpstr>
      <vt:lpstr>Problem 2C</vt:lpstr>
      <vt:lpstr>Preview of Next Two Weeks</vt:lpstr>
      <vt:lpstr>Several Measurements per Observation</vt:lpstr>
      <vt:lpstr>Two Ways to Handle</vt:lpstr>
      <vt:lpstr>Creating Several Observations from One</vt:lpstr>
      <vt:lpstr>Missing Data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52</cp:revision>
  <dcterms:created xsi:type="dcterms:W3CDTF">2013-08-14T15:28:58Z</dcterms:created>
  <dcterms:modified xsi:type="dcterms:W3CDTF">2015-09-25T17:24:33Z</dcterms:modified>
</cp:coreProperties>
</file>