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6" r:id="rId5"/>
    <p:sldId id="265" r:id="rId6"/>
    <p:sldId id="26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4"/>
            <p14:sldId id="266"/>
            <p14:sldId id="265"/>
          </p14:sldIdLst>
        </p14:section>
        <p14:section name="Untitled Section" id="{487AEE09-3A29-4AB9-8387-7AEA1AC33CFD}">
          <p14:sldIdLst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14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dirty="0" smtClean="0"/>
              <a:t>Overview of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Missing data example</a:t>
            </a:r>
          </a:p>
          <a:p>
            <a:r>
              <a:rPr lang="en-US" dirty="0" smtClean="0"/>
              <a:t>Overview of procedures</a:t>
            </a:r>
          </a:p>
          <a:p>
            <a:r>
              <a:rPr lang="en-US" dirty="0" smtClean="0"/>
              <a:t>Procedure categories</a:t>
            </a:r>
          </a:p>
          <a:p>
            <a:r>
              <a:rPr lang="en-US" dirty="0"/>
              <a:t>General syntax for procedures</a:t>
            </a:r>
          </a:p>
          <a:p>
            <a:r>
              <a:rPr lang="en-US" dirty="0" smtClean="0"/>
              <a:t>Procedure examples</a:t>
            </a:r>
            <a:endParaRPr lang="en-US" dirty="0"/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Procedures perform operations on </a:t>
            </a:r>
            <a:r>
              <a:rPr lang="en-US" dirty="0" smtClean="0"/>
              <a:t>datasets or libraries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manipulations</a:t>
            </a:r>
          </a:p>
          <a:p>
            <a:pPr lvl="1"/>
            <a:r>
              <a:rPr lang="en-US" dirty="0" smtClean="0"/>
              <a:t>Summaries</a:t>
            </a:r>
            <a:endParaRPr lang="en-US" dirty="0"/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analyses</a:t>
            </a:r>
          </a:p>
          <a:p>
            <a:pPr lvl="1"/>
            <a:r>
              <a:rPr lang="en-US" dirty="0" smtClean="0"/>
              <a:t>Graphics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Statistical procedures have several common statements</a:t>
            </a:r>
          </a:p>
          <a:p>
            <a:endParaRPr lang="en-US" dirty="0"/>
          </a:p>
          <a:p>
            <a:r>
              <a:rPr lang="en-US" dirty="0"/>
              <a:t>Statistical procedures also have specific statements based on what they do</a:t>
            </a:r>
          </a:p>
        </p:txBody>
      </p:sp>
    </p:spTree>
    <p:extLst>
      <p:ext uri="{BB962C8B-B14F-4D97-AF65-F5344CB8AC3E}">
        <p14:creationId xmlns:p14="http://schemas.microsoft.com/office/powerpoint/2010/main" val="35589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Categories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manipulation</a:t>
            </a:r>
          </a:p>
          <a:p>
            <a:pPr lvl="1"/>
            <a:r>
              <a:rPr lang="en-US" dirty="0" smtClean="0"/>
              <a:t>SORT, </a:t>
            </a:r>
            <a:r>
              <a:rPr lang="en-US" dirty="0"/>
              <a:t>APPEND, </a:t>
            </a:r>
            <a:r>
              <a:rPr lang="en-US" dirty="0" smtClean="0"/>
              <a:t>RANK, TRANSPOSE</a:t>
            </a:r>
            <a:endParaRPr lang="en-US" dirty="0"/>
          </a:p>
          <a:p>
            <a:r>
              <a:rPr lang="en-US" dirty="0" smtClean="0"/>
              <a:t>Data summary</a:t>
            </a:r>
          </a:p>
          <a:p>
            <a:pPr lvl="1"/>
            <a:r>
              <a:rPr lang="en-US" dirty="0" smtClean="0"/>
              <a:t>PRINT, CONTENT, DATASETS</a:t>
            </a:r>
          </a:p>
          <a:p>
            <a:pPr lvl="1"/>
            <a:r>
              <a:rPr lang="en-US" dirty="0" smtClean="0"/>
              <a:t>UNIVARIATE, MEANS, FREQ, TABULATE, PLOT, CHART</a:t>
            </a:r>
            <a:endParaRPr lang="en-US" dirty="0"/>
          </a:p>
          <a:p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TTEST, NPAR1WAY, CORR, REG, GLM, GENMOD, MIXED, LOGISTIC, NLIN, </a:t>
            </a:r>
            <a:r>
              <a:rPr lang="en-US" dirty="0"/>
              <a:t>CLUSTER</a:t>
            </a:r>
            <a:r>
              <a:rPr lang="en-US" dirty="0" smtClean="0"/>
              <a:t>, PRINCOMP, KRIGE2D, …</a:t>
            </a:r>
          </a:p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GPLOT, GCHART, GMAP, GCONTOUR, </a:t>
            </a:r>
            <a:r>
              <a:rPr lang="en-US" dirty="0" smtClean="0"/>
              <a:t>G3D, SGPLOT</a:t>
            </a:r>
            <a:r>
              <a:rPr lang="en-US" dirty="0" smtClean="0"/>
              <a:t>, SGPANEL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 </a:t>
            </a:r>
            <a:r>
              <a:rPr lang="en-US" i="1" dirty="0"/>
              <a:t>name</a:t>
            </a:r>
            <a:r>
              <a:rPr lang="en-US" dirty="0"/>
              <a:t> DATA=</a:t>
            </a:r>
            <a:r>
              <a:rPr lang="en-US" i="1" dirty="0" err="1"/>
              <a:t>datasetname</a:t>
            </a:r>
            <a:r>
              <a:rPr lang="en-US" dirty="0"/>
              <a:t> &lt;options&gt;;</a:t>
            </a:r>
          </a:p>
          <a:p>
            <a:pPr lvl="1"/>
            <a:r>
              <a:rPr lang="en-US" dirty="0"/>
              <a:t>BY </a:t>
            </a:r>
            <a:r>
              <a:rPr lang="en-US" i="1" dirty="0" err="1"/>
              <a:t>vblnames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i="1" dirty="0" err="1"/>
              <a:t>vblnames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MODEL </a:t>
            </a:r>
            <a:r>
              <a:rPr lang="en-US" i="1" dirty="0" smtClean="0"/>
              <a:t>vblnames1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vblnames2</a:t>
            </a:r>
            <a:r>
              <a:rPr lang="en-US" dirty="0" smtClean="0"/>
              <a:t> </a:t>
            </a:r>
            <a:r>
              <a:rPr lang="en-US" dirty="0"/>
              <a:t>&lt;/ options&gt;;</a:t>
            </a:r>
          </a:p>
          <a:p>
            <a:pPr lvl="1"/>
            <a:r>
              <a:rPr lang="en-US" dirty="0"/>
              <a:t>OUTPUT OUT=</a:t>
            </a:r>
            <a:r>
              <a:rPr lang="en-US" i="1" dirty="0" err="1"/>
              <a:t>datasetname</a:t>
            </a:r>
            <a:r>
              <a:rPr lang="en-US" i="1" dirty="0"/>
              <a:t> </a:t>
            </a:r>
            <a:r>
              <a:rPr lang="en-US" dirty="0"/>
              <a:t>keyword = </a:t>
            </a:r>
            <a:r>
              <a:rPr lang="en-US" i="1" dirty="0" err="1"/>
              <a:t>vblname</a:t>
            </a:r>
            <a:r>
              <a:rPr lang="en-US" i="1" dirty="0"/>
              <a:t> …;</a:t>
            </a:r>
            <a:endParaRPr lang="en-US" dirty="0"/>
          </a:p>
          <a:p>
            <a:pPr lvl="1"/>
            <a:r>
              <a:rPr lang="en-US" dirty="0"/>
              <a:t>ODS OUTPUT keyword=</a:t>
            </a:r>
            <a:r>
              <a:rPr lang="en-US" i="1" dirty="0" err="1"/>
              <a:t>datasetname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procedure-specific statements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Options depend on </a:t>
            </a:r>
            <a:r>
              <a:rPr lang="en-US" dirty="0" smtClean="0"/>
              <a:t>the procedure</a:t>
            </a:r>
            <a:r>
              <a:rPr lang="en-US" dirty="0" smtClean="0"/>
              <a:t>, although there are some that are fairly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0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Example -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PROC GLM Syntax</a:t>
            </a:r>
          </a:p>
          <a:p>
            <a:pPr lvl="1"/>
            <a:r>
              <a:rPr lang="en-US" dirty="0"/>
              <a:t>PROC GLM DATA = </a:t>
            </a:r>
            <a:r>
              <a:rPr lang="en-US" i="1" dirty="0" err="1"/>
              <a:t>localfilename</a:t>
            </a:r>
            <a:r>
              <a:rPr lang="en-US" dirty="0"/>
              <a:t> &lt;options&gt;;</a:t>
            </a:r>
          </a:p>
          <a:p>
            <a:pPr lvl="1"/>
            <a:r>
              <a:rPr lang="en-US" dirty="0" smtClean="0"/>
              <a:t>  BY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 CLASS </a:t>
            </a:r>
            <a:r>
              <a:rPr lang="en-US" i="1" dirty="0" err="1"/>
              <a:t>varnames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  MODEL </a:t>
            </a:r>
            <a:r>
              <a:rPr lang="en-US" i="1" dirty="0" err="1"/>
              <a:t>depvars</a:t>
            </a:r>
            <a:r>
              <a:rPr lang="en-US" dirty="0"/>
              <a:t> = </a:t>
            </a:r>
            <a:r>
              <a:rPr lang="en-US" i="1" dirty="0" smtClean="0"/>
              <a:t>independent effects</a:t>
            </a:r>
            <a:r>
              <a:rPr lang="en-US" dirty="0" smtClean="0"/>
              <a:t> </a:t>
            </a:r>
            <a:r>
              <a:rPr lang="en-US" dirty="0"/>
              <a:t>&lt;/ options&gt;;</a:t>
            </a:r>
          </a:p>
          <a:p>
            <a:pPr lvl="1"/>
            <a:r>
              <a:rPr lang="en-US" dirty="0" smtClean="0"/>
              <a:t>  MANOVA </a:t>
            </a:r>
            <a:r>
              <a:rPr lang="en-US" dirty="0"/>
              <a:t>H = </a:t>
            </a:r>
            <a:r>
              <a:rPr lang="en-US" i="1" dirty="0"/>
              <a:t>effects </a:t>
            </a:r>
            <a:r>
              <a:rPr lang="en-US" dirty="0"/>
              <a:t>&lt;/ options&gt;;</a:t>
            </a:r>
          </a:p>
          <a:p>
            <a:pPr lvl="1"/>
            <a:r>
              <a:rPr lang="en-US" dirty="0" smtClean="0"/>
              <a:t>  RANDOM </a:t>
            </a:r>
            <a:r>
              <a:rPr lang="en-US" i="1" dirty="0"/>
              <a:t>effects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 REPEATED </a:t>
            </a:r>
            <a:r>
              <a:rPr lang="en-US" i="1" dirty="0"/>
              <a:t>factor=specifications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 MEANS </a:t>
            </a:r>
            <a:r>
              <a:rPr lang="en-US" i="1" dirty="0"/>
              <a:t>effects</a:t>
            </a:r>
            <a:r>
              <a:rPr lang="en-US" dirty="0"/>
              <a:t> &lt;/ options&gt;;</a:t>
            </a:r>
            <a:endParaRPr lang="en-US" i="1" dirty="0"/>
          </a:p>
          <a:p>
            <a:pPr lvl="1"/>
            <a:r>
              <a:rPr lang="en-US" dirty="0" smtClean="0"/>
              <a:t>  LSMEANS </a:t>
            </a:r>
            <a:r>
              <a:rPr lang="en-US" i="1" dirty="0"/>
              <a:t>effects</a:t>
            </a:r>
            <a:r>
              <a:rPr lang="en-US" dirty="0"/>
              <a:t> &lt;/ options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 ESTIMATE </a:t>
            </a:r>
            <a:r>
              <a:rPr lang="en-US" dirty="0" smtClean="0"/>
              <a:t>‘</a:t>
            </a:r>
            <a:r>
              <a:rPr lang="en-US" i="1" dirty="0" smtClean="0"/>
              <a:t>label</a:t>
            </a:r>
            <a:r>
              <a:rPr lang="en-US" dirty="0" smtClean="0"/>
              <a:t>’ </a:t>
            </a:r>
            <a:r>
              <a:rPr lang="en-US" i="1" dirty="0" smtClean="0"/>
              <a:t>effect values </a:t>
            </a:r>
            <a:r>
              <a:rPr lang="en-US" dirty="0"/>
              <a:t>&lt;/ options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 CONTRAST </a:t>
            </a:r>
            <a:r>
              <a:rPr lang="en-US" dirty="0"/>
              <a:t>‘</a:t>
            </a:r>
            <a:r>
              <a:rPr lang="en-US" i="1" dirty="0"/>
              <a:t>label</a:t>
            </a:r>
            <a:r>
              <a:rPr lang="en-US" dirty="0"/>
              <a:t>’ </a:t>
            </a:r>
            <a:r>
              <a:rPr lang="en-US" i="1" dirty="0"/>
              <a:t>effect values </a:t>
            </a:r>
            <a:r>
              <a:rPr lang="en-US" dirty="0"/>
              <a:t>&lt;/ options&gt;;</a:t>
            </a:r>
          </a:p>
          <a:p>
            <a:pPr lvl="1"/>
            <a:r>
              <a:rPr lang="en-US" dirty="0" smtClean="0"/>
              <a:t>  TEST </a:t>
            </a:r>
            <a:r>
              <a:rPr lang="en-US" dirty="0"/>
              <a:t>H = </a:t>
            </a:r>
            <a:r>
              <a:rPr lang="en-US" i="1" dirty="0"/>
              <a:t>effects</a:t>
            </a:r>
            <a:r>
              <a:rPr lang="en-US" dirty="0"/>
              <a:t> &lt;/ options&gt;;</a:t>
            </a:r>
          </a:p>
          <a:p>
            <a:pPr lvl="1"/>
            <a:r>
              <a:rPr lang="en-US" dirty="0" smtClean="0"/>
              <a:t>  OUTPUT </a:t>
            </a:r>
            <a:r>
              <a:rPr lang="en-US" dirty="0"/>
              <a:t>OUT=</a:t>
            </a:r>
            <a:r>
              <a:rPr lang="en-US" i="1" dirty="0"/>
              <a:t>dataset</a:t>
            </a:r>
            <a:r>
              <a:rPr lang="en-US" dirty="0"/>
              <a:t> keyword = </a:t>
            </a:r>
            <a:r>
              <a:rPr lang="en-US" i="1" dirty="0" err="1"/>
              <a:t>varname</a:t>
            </a:r>
            <a:r>
              <a:rPr lang="en-US" dirty="0"/>
              <a:t> … ;</a:t>
            </a:r>
          </a:p>
          <a:p>
            <a:endParaRPr lang="en-US" dirty="0"/>
          </a:p>
          <a:p>
            <a:r>
              <a:rPr lang="en-US" dirty="0" smtClean="0"/>
              <a:t>PROC GLM options:</a:t>
            </a:r>
            <a:r>
              <a:rPr lang="en-US" dirty="0"/>
              <a:t> </a:t>
            </a:r>
            <a:r>
              <a:rPr lang="en-US" dirty="0" smtClean="0"/>
              <a:t>ALPHA, NOPRINT, OUTSTAT, PLOTS</a:t>
            </a:r>
          </a:p>
          <a:p>
            <a:endParaRPr lang="en-US" dirty="0" smtClean="0"/>
          </a:p>
          <a:p>
            <a:r>
              <a:rPr lang="en-US" dirty="0" smtClean="0"/>
              <a:t>Other common options include</a:t>
            </a:r>
          </a:p>
          <a:p>
            <a:pPr lvl="1"/>
            <a:r>
              <a:rPr lang="en-US" dirty="0" smtClean="0"/>
              <a:t>Parameter estimates (MODEL / SOLUTION, ALPHA, CLPARM)</a:t>
            </a:r>
          </a:p>
          <a:p>
            <a:pPr lvl="1"/>
            <a:r>
              <a:rPr lang="en-US" dirty="0" smtClean="0"/>
              <a:t>Multiple comparisons (MEANS, LSMEANS / ADJUST=method, LINES)</a:t>
            </a:r>
          </a:p>
          <a:p>
            <a:pPr lvl="1"/>
            <a:r>
              <a:rPr lang="en-US" dirty="0" smtClean="0"/>
              <a:t>Define Error term for test (E=effect in MANOVA, ESTIMATE, MEANS, LSMEANS, TEST, CONTRAST)</a:t>
            </a:r>
          </a:p>
        </p:txBody>
      </p:sp>
    </p:spTree>
    <p:extLst>
      <p:ext uri="{BB962C8B-B14F-4D97-AF65-F5344CB8AC3E}">
        <p14:creationId xmlns:p14="http://schemas.microsoft.com/office/powerpoint/2010/main" val="72197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Read Section 6.1 (PROCs MEANS and UNIVARIATE</a:t>
            </a:r>
            <a:r>
              <a:rPr lang="en-US" sz="2600" dirty="0" smtClean="0"/>
              <a:t>)</a:t>
            </a:r>
          </a:p>
          <a:p>
            <a:endParaRPr lang="en-US" sz="2600" dirty="0"/>
          </a:p>
          <a:p>
            <a:r>
              <a:rPr lang="en-US" sz="2600" dirty="0" smtClean="0"/>
              <a:t>Note:  Office hours on Thursday are CANCELLED.  You can make an appointment for a different day this week.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2324</TotalTime>
  <Words>378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Civic</vt:lpstr>
      <vt:lpstr>Overview of Procedures</vt:lpstr>
      <vt:lpstr>Lecture Outline</vt:lpstr>
      <vt:lpstr>Overview of Procedures</vt:lpstr>
      <vt:lpstr>Procedure Categories</vt:lpstr>
      <vt:lpstr>General Procedure Syntax</vt:lpstr>
      <vt:lpstr>Procedure Example - GLM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57</cp:revision>
  <dcterms:created xsi:type="dcterms:W3CDTF">2013-08-14T15:28:58Z</dcterms:created>
  <dcterms:modified xsi:type="dcterms:W3CDTF">2015-09-28T19:08:19Z</dcterms:modified>
</cp:coreProperties>
</file>