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62" r:id="rId5"/>
    <p:sldId id="269" r:id="rId6"/>
    <p:sldId id="261" r:id="rId7"/>
    <p:sldId id="265" r:id="rId8"/>
    <p:sldId id="263" r:id="rId9"/>
    <p:sldId id="267" r:id="rId10"/>
    <p:sldId id="270" r:id="rId11"/>
    <p:sldId id="266" r:id="rId12"/>
    <p:sldId id="268" r:id="rId13"/>
    <p:sldId id="27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72"/>
            <p14:sldId id="262"/>
            <p14:sldId id="269"/>
            <p14:sldId id="261"/>
            <p14:sldId id="265"/>
            <p14:sldId id="263"/>
            <p14:sldId id="267"/>
            <p14:sldId id="270"/>
            <p14:sldId id="266"/>
            <p14:sldId id="268"/>
            <p14:sldId id="271"/>
          </p14:sldIdLst>
        </p14:section>
        <p14:section name="Untitled Section" id="{487AEE09-3A29-4AB9-8387-7AEA1AC33CF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15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PROCs UNIVARIATE and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Graphics-Level Plots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Plot statements</a:t>
            </a:r>
          </a:p>
          <a:p>
            <a:pPr lvl="1"/>
            <a:r>
              <a:rPr lang="en-US" dirty="0" smtClean="0"/>
              <a:t>CDFPLOT, HISTOGRAM, PPPLOT, PROBPLOT, QQPLOT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/>
              <a:t>Define probability distribution</a:t>
            </a:r>
          </a:p>
          <a:p>
            <a:pPr lvl="1"/>
            <a:r>
              <a:rPr lang="en-US" dirty="0"/>
              <a:t>General graphics options</a:t>
            </a:r>
          </a:p>
          <a:p>
            <a:endParaRPr lang="en-US" dirty="0" smtClean="0"/>
          </a:p>
          <a:p>
            <a:r>
              <a:rPr lang="en-US" dirty="0" smtClean="0"/>
              <a:t>INSET statement allows you to add summary statistics to plot</a:t>
            </a:r>
          </a:p>
          <a:p>
            <a:pPr lvl="1"/>
            <a:r>
              <a:rPr lang="en-US" dirty="0" smtClean="0"/>
              <a:t>Counts, moments, percentiles, test results</a:t>
            </a:r>
          </a:p>
          <a:p>
            <a:pPr lvl="1"/>
            <a:r>
              <a:rPr lang="en-US" dirty="0" smtClean="0"/>
              <a:t>Only applies to plot immediately preceding statement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74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Similar to UNIVARIATE but with fewer options and more control</a:t>
            </a:r>
          </a:p>
          <a:p>
            <a:endParaRPr lang="en-US" dirty="0"/>
          </a:p>
          <a:p>
            <a:r>
              <a:rPr lang="en-US" dirty="0"/>
              <a:t>Better to use if you know specifically what statistics you want (rather than providing a general overview)</a:t>
            </a:r>
          </a:p>
          <a:p>
            <a:endParaRPr lang="en-US" dirty="0"/>
          </a:p>
          <a:p>
            <a:r>
              <a:rPr lang="en-US" dirty="0"/>
              <a:t>Can specify which statistics you want printed, or save statistics to output dataset without printing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7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 MEANS DATA=</a:t>
            </a:r>
            <a:r>
              <a:rPr lang="en-US" i="1" dirty="0" err="1"/>
              <a:t>localname</a:t>
            </a:r>
            <a:r>
              <a:rPr lang="en-US" dirty="0"/>
              <a:t> &lt;options&gt;;</a:t>
            </a:r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logical expression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BY </a:t>
            </a:r>
            <a:r>
              <a:rPr lang="en-US" i="1" dirty="0" err="1"/>
              <a:t>varnames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VAR </a:t>
            </a:r>
            <a:r>
              <a:rPr lang="en-US" i="1" dirty="0" err="1"/>
              <a:t>varnames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OUTPUT OUT=</a:t>
            </a:r>
            <a:r>
              <a:rPr lang="en-US" i="1" dirty="0" err="1"/>
              <a:t>localname</a:t>
            </a:r>
            <a:r>
              <a:rPr lang="en-US" dirty="0"/>
              <a:t> </a:t>
            </a:r>
            <a:r>
              <a:rPr lang="en-US" dirty="0" smtClean="0"/>
              <a:t>keyword=</a:t>
            </a:r>
            <a:r>
              <a:rPr lang="en-US" i="1" dirty="0" smtClean="0"/>
              <a:t>varnames1 &lt;</a:t>
            </a:r>
            <a:r>
              <a:rPr lang="en-US" dirty="0"/>
              <a:t> </a:t>
            </a:r>
            <a:r>
              <a:rPr lang="en-US" dirty="0" smtClean="0"/>
              <a:t>keyword=</a:t>
            </a:r>
            <a:r>
              <a:rPr lang="en-US" i="1" dirty="0" smtClean="0"/>
              <a:t>varnames2 …&gt;</a:t>
            </a:r>
            <a:r>
              <a:rPr lang="en-US" dirty="0" smtClean="0"/>
              <a:t>;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You must have the same number of </a:t>
            </a:r>
            <a:r>
              <a:rPr lang="en-US" i="1" dirty="0" err="1" smtClean="0"/>
              <a:t>varnames</a:t>
            </a:r>
            <a:r>
              <a:rPr lang="en-US" dirty="0" smtClean="0"/>
              <a:t> in VAR and OUTPUT statements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leave </a:t>
            </a:r>
            <a:r>
              <a:rPr lang="en-US" i="1" dirty="0"/>
              <a:t>varnames1</a:t>
            </a:r>
            <a:r>
              <a:rPr lang="en-US" dirty="0"/>
              <a:t> blank in the OUTPUT statement, the new dataset will use the names from the VAR </a:t>
            </a: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PROC MEANS 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Often </a:t>
            </a:r>
            <a:r>
              <a:rPr lang="en-US" dirty="0"/>
              <a:t>used to </a:t>
            </a:r>
          </a:p>
          <a:p>
            <a:pPr lvl="1"/>
            <a:r>
              <a:rPr lang="en-US" dirty="0"/>
              <a:t>count observations (N), </a:t>
            </a:r>
          </a:p>
          <a:p>
            <a:pPr lvl="1"/>
            <a:r>
              <a:rPr lang="en-US" dirty="0"/>
              <a:t>add observations values (SUM),</a:t>
            </a:r>
          </a:p>
          <a:p>
            <a:pPr lvl="1"/>
            <a:r>
              <a:rPr lang="en-US" dirty="0"/>
              <a:t>find extreme values (MAX, MIN)</a:t>
            </a:r>
          </a:p>
          <a:p>
            <a:endParaRPr lang="en-US" dirty="0"/>
          </a:p>
          <a:p>
            <a:r>
              <a:rPr lang="en-US" dirty="0"/>
              <a:t>Results can be merged with original data using one-to-many or match merging</a:t>
            </a:r>
          </a:p>
          <a:p>
            <a:endParaRPr lang="en-US" dirty="0"/>
          </a:p>
          <a:p>
            <a:r>
              <a:rPr lang="en-US" dirty="0"/>
              <a:t>Useful for creating datasets with summary statistics that can be used later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NOPRINT </a:t>
            </a:r>
            <a:r>
              <a:rPr lang="en-US" dirty="0"/>
              <a:t>(PROC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7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would you create one observation from many?</a:t>
            </a:r>
          </a:p>
          <a:p>
            <a:pPr lvl="1"/>
            <a:r>
              <a:rPr lang="en-US" dirty="0" smtClean="0"/>
              <a:t>Think about pepper data – one observation that has compounds as variables instead of separate records</a:t>
            </a:r>
          </a:p>
          <a:p>
            <a:pPr lvl="1"/>
            <a:r>
              <a:rPr lang="en-US" dirty="0" smtClean="0"/>
              <a:t>Hint</a:t>
            </a:r>
            <a:r>
              <a:rPr lang="en-US" smtClean="0"/>
              <a:t>:  Use </a:t>
            </a:r>
            <a:r>
              <a:rPr lang="en-US" dirty="0" smtClean="0"/>
              <a:t>PROC MEANS</a:t>
            </a:r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HW 3 – Due October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Overview of summary statistics procedures</a:t>
            </a:r>
          </a:p>
          <a:p>
            <a:r>
              <a:rPr lang="en-US" dirty="0" smtClean="0"/>
              <a:t>PROC UNIVARIATE</a:t>
            </a:r>
          </a:p>
          <a:p>
            <a:r>
              <a:rPr lang="en-US" dirty="0" smtClean="0"/>
              <a:t>PROC MEANS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problems, </a:t>
            </a:r>
            <a:r>
              <a:rPr lang="en-US" dirty="0"/>
              <a:t>a</a:t>
            </a:r>
            <a:r>
              <a:rPr lang="en-US" dirty="0" smtClean="0"/>
              <a:t>ll using data from </a:t>
            </a:r>
            <a:r>
              <a:rPr lang="en-US" dirty="0" smtClean="0"/>
              <a:t>HW1 and2</a:t>
            </a:r>
            <a:endParaRPr lang="en-US" dirty="0" smtClean="0"/>
          </a:p>
          <a:p>
            <a:r>
              <a:rPr lang="en-US" dirty="0" smtClean="0"/>
              <a:t>College data</a:t>
            </a:r>
            <a:endParaRPr lang="en-US" dirty="0" smtClean="0"/>
          </a:p>
          <a:p>
            <a:pPr lvl="1"/>
            <a:r>
              <a:rPr lang="en-US" dirty="0" smtClean="0"/>
              <a:t>Summary </a:t>
            </a:r>
            <a:r>
              <a:rPr lang="en-US" dirty="0" smtClean="0"/>
              <a:t>statistics and graphs</a:t>
            </a:r>
          </a:p>
          <a:p>
            <a:r>
              <a:rPr lang="en-US" dirty="0" err="1" smtClean="0"/>
              <a:t>Micellization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Columns </a:t>
            </a:r>
            <a:r>
              <a:rPr lang="en-US" dirty="0" smtClean="0">
                <a:sym typeface="Wingdings" panose="05000000000000000000" pitchFamily="2" charset="2"/>
              </a:rPr>
              <a:t> rows and rows  columns</a:t>
            </a:r>
            <a:endParaRPr lang="en-US" dirty="0"/>
          </a:p>
          <a:p>
            <a:pPr lvl="1"/>
            <a:r>
              <a:rPr lang="en-US" dirty="0"/>
              <a:t>Summary statistics and graphs</a:t>
            </a:r>
          </a:p>
          <a:p>
            <a:r>
              <a:rPr lang="en-US" dirty="0" smtClean="0"/>
              <a:t>ODH </a:t>
            </a:r>
            <a:r>
              <a:rPr lang="en-US" dirty="0" smtClean="0"/>
              <a:t>risk factors</a:t>
            </a:r>
          </a:p>
          <a:p>
            <a:pPr lvl="1"/>
            <a:r>
              <a:rPr lang="en-US" dirty="0" smtClean="0"/>
              <a:t>Summary statistics and </a:t>
            </a:r>
            <a:r>
              <a:rPr lang="en-US" dirty="0" smtClean="0"/>
              <a:t>graphs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19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Summary Statistics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Calculation of summary statistics is done for several reasons:</a:t>
            </a:r>
          </a:p>
          <a:p>
            <a:pPr lvl="1"/>
            <a:r>
              <a:rPr lang="en-US" dirty="0" smtClean="0"/>
              <a:t>Data analysis report</a:t>
            </a:r>
          </a:p>
          <a:p>
            <a:pPr lvl="1"/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Statistical model evaluation of assumptions</a:t>
            </a:r>
          </a:p>
          <a:p>
            <a:pPr lvl="1"/>
            <a:r>
              <a:rPr lang="en-US" dirty="0" smtClean="0"/>
              <a:t>Need to use in further calculations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of summary statistics depends on type of data</a:t>
            </a:r>
          </a:p>
          <a:p>
            <a:pPr lvl="1"/>
            <a:r>
              <a:rPr lang="en-US" dirty="0" smtClean="0"/>
              <a:t>Numeric/character</a:t>
            </a:r>
          </a:p>
          <a:p>
            <a:pPr lvl="1"/>
            <a:r>
              <a:rPr lang="en-US" dirty="0" smtClean="0"/>
              <a:t>Discrete/continuous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2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procedures to calculate summary statistics depending on type of data</a:t>
            </a:r>
          </a:p>
          <a:p>
            <a:endParaRPr lang="en-US" dirty="0"/>
          </a:p>
          <a:p>
            <a:r>
              <a:rPr lang="en-US" dirty="0" smtClean="0"/>
              <a:t>Discrete / character:</a:t>
            </a: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FREQ, CHART</a:t>
            </a:r>
          </a:p>
          <a:p>
            <a:endParaRPr lang="en-US" dirty="0"/>
          </a:p>
          <a:p>
            <a:r>
              <a:rPr lang="en-US" dirty="0" smtClean="0"/>
              <a:t>Continuous / numeric:</a:t>
            </a:r>
            <a:endParaRPr lang="en-US" dirty="0" smtClean="0"/>
          </a:p>
          <a:p>
            <a:pPr lvl="1"/>
            <a:r>
              <a:rPr lang="en-US" dirty="0" smtClean="0"/>
              <a:t>MEANS, UNIVARIATE, PLOT</a:t>
            </a:r>
          </a:p>
          <a:p>
            <a:endParaRPr lang="en-US" dirty="0" smtClean="0"/>
          </a:p>
          <a:p>
            <a:r>
              <a:rPr lang="en-US" dirty="0" smtClean="0"/>
              <a:t>Mixed:</a:t>
            </a:r>
          </a:p>
          <a:p>
            <a:pPr lvl="1"/>
            <a:r>
              <a:rPr lang="en-US" dirty="0" smtClean="0"/>
              <a:t>TABULATE</a:t>
            </a:r>
          </a:p>
        </p:txBody>
      </p:sp>
    </p:spTree>
    <p:extLst>
      <p:ext uri="{BB962C8B-B14F-4D97-AF65-F5344CB8AC3E}">
        <p14:creationId xmlns:p14="http://schemas.microsoft.com/office/powerpoint/2010/main" val="143974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for Continuous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Counts:</a:t>
            </a:r>
          </a:p>
          <a:p>
            <a:pPr lvl="1"/>
            <a:r>
              <a:rPr lang="en-US" dirty="0" smtClean="0"/>
              <a:t>Number of observations, number missing</a:t>
            </a:r>
            <a:endParaRPr lang="en-US" dirty="0"/>
          </a:p>
          <a:p>
            <a:r>
              <a:rPr lang="en-US" dirty="0" smtClean="0"/>
              <a:t>Moments (of distribution):</a:t>
            </a:r>
            <a:endParaRPr lang="en-US" dirty="0" smtClean="0"/>
          </a:p>
          <a:p>
            <a:pPr lvl="1"/>
            <a:r>
              <a:rPr lang="en-US" dirty="0" smtClean="0"/>
              <a:t>Mean, variance, standard </a:t>
            </a:r>
            <a:r>
              <a:rPr lang="en-US" dirty="0" smtClean="0"/>
              <a:t>deviation</a:t>
            </a:r>
            <a:endParaRPr lang="en-US" dirty="0"/>
          </a:p>
          <a:p>
            <a:r>
              <a:rPr lang="en-US" dirty="0" smtClean="0"/>
              <a:t>Percentiles / quantiles:</a:t>
            </a:r>
            <a:endParaRPr lang="en-US" dirty="0" smtClean="0"/>
          </a:p>
          <a:p>
            <a:pPr lvl="1"/>
            <a:r>
              <a:rPr lang="en-US" dirty="0" smtClean="0"/>
              <a:t>Minimum, maximum, median, quartiles, others</a:t>
            </a:r>
            <a:endParaRPr lang="en-US" dirty="0"/>
          </a:p>
          <a:p>
            <a:r>
              <a:rPr lang="en-US" dirty="0" smtClean="0"/>
              <a:t>Distributions:</a:t>
            </a:r>
          </a:p>
          <a:p>
            <a:pPr lvl="1"/>
            <a:r>
              <a:rPr lang="en-US" dirty="0" smtClean="0"/>
              <a:t>Stem-and-leaf plots, boxplots, normality tests, probability </a:t>
            </a:r>
            <a:r>
              <a:rPr lang="en-US" dirty="0" smtClean="0"/>
              <a:t>plots, histograms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51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Summarizing Continuous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UNIVARIATE</a:t>
            </a:r>
          </a:p>
          <a:p>
            <a:pPr lvl="1"/>
            <a:r>
              <a:rPr lang="en-US" dirty="0" smtClean="0"/>
              <a:t>Generates a wide range of summary statistics</a:t>
            </a:r>
          </a:p>
          <a:p>
            <a:pPr lvl="1"/>
            <a:r>
              <a:rPr lang="en-US" dirty="0" smtClean="0"/>
              <a:t>Includes optional </a:t>
            </a:r>
            <a:r>
              <a:rPr lang="en-US" dirty="0" smtClean="0"/>
              <a:t>summary plots</a:t>
            </a:r>
          </a:p>
          <a:p>
            <a:pPr lvl="1"/>
            <a:r>
              <a:rPr lang="en-US" dirty="0" smtClean="0"/>
              <a:t>Best used for exploratory data analysis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PROC MEANS</a:t>
            </a:r>
          </a:p>
          <a:p>
            <a:pPr lvl="1"/>
            <a:r>
              <a:rPr lang="en-US" dirty="0" smtClean="0"/>
              <a:t>Calculates only summary statistics specified by user</a:t>
            </a:r>
          </a:p>
          <a:p>
            <a:pPr lvl="1"/>
            <a:r>
              <a:rPr lang="en-US" dirty="0" smtClean="0"/>
              <a:t>Best used when you have a specific set of statistics you want to calculate, e.g.,</a:t>
            </a:r>
          </a:p>
          <a:p>
            <a:pPr lvl="2"/>
            <a:r>
              <a:rPr lang="en-US" dirty="0" smtClean="0"/>
              <a:t>Summary report</a:t>
            </a:r>
          </a:p>
          <a:p>
            <a:pPr lvl="2"/>
            <a:r>
              <a:rPr lang="en-US" dirty="0" smtClean="0"/>
              <a:t>Further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 listing of summary statistics for a dataset including</a:t>
            </a:r>
          </a:p>
          <a:p>
            <a:pPr lvl="1"/>
            <a:r>
              <a:rPr lang="en-US" dirty="0"/>
              <a:t>Moments (mean, </a:t>
            </a:r>
            <a:r>
              <a:rPr lang="en-US" dirty="0" err="1"/>
              <a:t>sd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Basic statistical measures</a:t>
            </a:r>
          </a:p>
          <a:p>
            <a:pPr lvl="1"/>
            <a:r>
              <a:rPr lang="en-US" dirty="0"/>
              <a:t>Tests for location = 0</a:t>
            </a:r>
          </a:p>
          <a:p>
            <a:pPr lvl="1"/>
            <a:r>
              <a:rPr lang="en-US" dirty="0" err="1"/>
              <a:t>Quantiles</a:t>
            </a:r>
            <a:endParaRPr lang="en-US" dirty="0"/>
          </a:p>
          <a:p>
            <a:pPr lvl="1"/>
            <a:r>
              <a:rPr lang="en-US" dirty="0"/>
              <a:t>Extreme observations</a:t>
            </a:r>
          </a:p>
          <a:p>
            <a:r>
              <a:rPr lang="en-US" dirty="0"/>
              <a:t>Can also get normality tests, basic plots, graphic-level histograms</a:t>
            </a:r>
          </a:p>
          <a:p>
            <a:r>
              <a:rPr lang="en-US" dirty="0"/>
              <a:t>Can also create output SAS dataset</a:t>
            </a:r>
          </a:p>
        </p:txBody>
      </p:sp>
    </p:spTree>
    <p:extLst>
      <p:ext uri="{BB962C8B-B14F-4D97-AF65-F5344CB8AC3E}">
        <p14:creationId xmlns:p14="http://schemas.microsoft.com/office/powerpoint/2010/main" val="124165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 UNIVARIATE DATA = </a:t>
            </a:r>
            <a:r>
              <a:rPr lang="en-US" i="1" dirty="0" err="1"/>
              <a:t>localname</a:t>
            </a:r>
            <a:r>
              <a:rPr lang="en-US" dirty="0"/>
              <a:t> &lt;options&gt;;</a:t>
            </a:r>
          </a:p>
          <a:p>
            <a:pPr lvl="1"/>
            <a:r>
              <a:rPr lang="en-US" dirty="0"/>
              <a:t>BY </a:t>
            </a:r>
            <a:r>
              <a:rPr lang="en-US" i="1" dirty="0" err="1"/>
              <a:t>varnames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VAR </a:t>
            </a:r>
            <a:r>
              <a:rPr lang="en-US" i="1" dirty="0" err="1"/>
              <a:t>varnames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HISTOGRAM </a:t>
            </a:r>
            <a:r>
              <a:rPr lang="en-US" i="1" dirty="0" err="1" smtClean="0"/>
              <a:t>varnames</a:t>
            </a:r>
            <a:r>
              <a:rPr lang="en-US" i="1" dirty="0" smtClean="0"/>
              <a:t> </a:t>
            </a:r>
            <a:r>
              <a:rPr lang="en-US" dirty="0" smtClean="0"/>
              <a:t>&lt;/ options&gt;;</a:t>
            </a:r>
          </a:p>
          <a:p>
            <a:pPr lvl="1"/>
            <a:r>
              <a:rPr lang="en-US" dirty="0" smtClean="0"/>
              <a:t>PROBPLOT </a:t>
            </a:r>
            <a:r>
              <a:rPr lang="en-US" i="1" dirty="0" err="1" smtClean="0"/>
              <a:t>varnames</a:t>
            </a:r>
            <a:r>
              <a:rPr lang="en-US" i="1" dirty="0" smtClean="0"/>
              <a:t> </a:t>
            </a:r>
            <a:r>
              <a:rPr lang="en-US" dirty="0"/>
              <a:t>&lt;/ options&gt;;</a:t>
            </a:r>
            <a:endParaRPr lang="en-US" dirty="0" smtClean="0"/>
          </a:p>
          <a:p>
            <a:pPr lvl="1"/>
            <a:r>
              <a:rPr lang="en-US" dirty="0" smtClean="0"/>
              <a:t>QQPLOT</a:t>
            </a:r>
            <a:r>
              <a:rPr lang="en-US" i="1" dirty="0"/>
              <a:t> </a:t>
            </a:r>
            <a:r>
              <a:rPr lang="en-US" i="1" dirty="0" err="1"/>
              <a:t>varnames</a:t>
            </a:r>
            <a:r>
              <a:rPr lang="en-US" i="1" dirty="0"/>
              <a:t> </a:t>
            </a:r>
            <a:r>
              <a:rPr lang="en-US" dirty="0"/>
              <a:t>&lt;/ options</a:t>
            </a:r>
            <a:r>
              <a:rPr lang="en-US" dirty="0" smtClean="0"/>
              <a:t>&gt;;</a:t>
            </a:r>
          </a:p>
          <a:p>
            <a:pPr lvl="1"/>
            <a:r>
              <a:rPr lang="en-US" dirty="0"/>
              <a:t>PPPLOT </a:t>
            </a:r>
            <a:r>
              <a:rPr lang="en-US" i="1" dirty="0" err="1"/>
              <a:t>varnames</a:t>
            </a:r>
            <a:r>
              <a:rPr lang="en-US" i="1" dirty="0"/>
              <a:t> </a:t>
            </a:r>
            <a:r>
              <a:rPr lang="en-US" dirty="0"/>
              <a:t>&lt;/ options&gt;;</a:t>
            </a:r>
          </a:p>
          <a:p>
            <a:pPr lvl="1"/>
            <a:r>
              <a:rPr lang="en-US" dirty="0"/>
              <a:t>CDFPLOT </a:t>
            </a:r>
            <a:r>
              <a:rPr lang="en-US" dirty="0" smtClean="0"/>
              <a:t> </a:t>
            </a:r>
            <a:r>
              <a:rPr lang="en-US" i="1" dirty="0" err="1"/>
              <a:t>varnames</a:t>
            </a:r>
            <a:r>
              <a:rPr lang="en-US" i="1" dirty="0"/>
              <a:t> </a:t>
            </a:r>
            <a:r>
              <a:rPr lang="en-US" dirty="0"/>
              <a:t>&lt;/ options</a:t>
            </a:r>
            <a:r>
              <a:rPr lang="en-US" dirty="0" smtClean="0"/>
              <a:t>&gt;;</a:t>
            </a:r>
          </a:p>
          <a:p>
            <a:pPr lvl="1"/>
            <a:r>
              <a:rPr lang="en-US" dirty="0"/>
              <a:t>INSET keywords &lt;/ options</a:t>
            </a:r>
            <a:r>
              <a:rPr lang="en-US" dirty="0" smtClean="0"/>
              <a:t>&gt;;</a:t>
            </a:r>
            <a:endParaRPr lang="en-US" dirty="0"/>
          </a:p>
          <a:p>
            <a:pPr lvl="1"/>
            <a:r>
              <a:rPr lang="en-US" dirty="0"/>
              <a:t>OUTPUT OUT=</a:t>
            </a:r>
            <a:r>
              <a:rPr lang="en-US" i="1" dirty="0" err="1"/>
              <a:t>localname</a:t>
            </a:r>
            <a:r>
              <a:rPr lang="en-US" dirty="0"/>
              <a:t> &lt;keywords&gt;; </a:t>
            </a:r>
          </a:p>
          <a:p>
            <a:endParaRPr lang="en-US" dirty="0" smtClean="0"/>
          </a:p>
          <a:p>
            <a:r>
              <a:rPr lang="en-US" dirty="0" smtClean="0"/>
              <a:t>Favorite PROC options </a:t>
            </a:r>
            <a:r>
              <a:rPr lang="en-US" dirty="0"/>
              <a:t>include NORMAL PLOT</a:t>
            </a:r>
          </a:p>
          <a:p>
            <a:r>
              <a:rPr lang="en-US" dirty="0"/>
              <a:t>Keywords include statistics related to UNIVARIATE results</a:t>
            </a:r>
          </a:p>
          <a:p>
            <a:pPr lvl="1"/>
            <a:r>
              <a:rPr lang="en-US" dirty="0"/>
              <a:t>N, NMISS, NOBS</a:t>
            </a:r>
          </a:p>
          <a:p>
            <a:pPr lvl="1"/>
            <a:r>
              <a:rPr lang="en-US" dirty="0"/>
              <a:t>MAX, MIN, RANGE</a:t>
            </a:r>
          </a:p>
          <a:p>
            <a:pPr lvl="1"/>
            <a:r>
              <a:rPr lang="en-US" dirty="0"/>
              <a:t>MEAN, STD, STDERR</a:t>
            </a:r>
          </a:p>
          <a:p>
            <a:pPr lvl="1"/>
            <a:r>
              <a:rPr lang="en-US" dirty="0"/>
              <a:t>Q1, P1</a:t>
            </a:r>
          </a:p>
          <a:p>
            <a:pPr lvl="1"/>
            <a:r>
              <a:rPr lang="en-US" dirty="0"/>
              <a:t>SUM, NORMALTEST, </a:t>
            </a:r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6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1975</TotalTime>
  <Words>637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Wingdings</vt:lpstr>
      <vt:lpstr>Wingdings 2</vt:lpstr>
      <vt:lpstr>Civic</vt:lpstr>
      <vt:lpstr>PROCs UNIVARIATE and MEANS</vt:lpstr>
      <vt:lpstr>Lecture Outline</vt:lpstr>
      <vt:lpstr>Homework 3</vt:lpstr>
      <vt:lpstr>Overview of Summary Statistics Procedures</vt:lpstr>
      <vt:lpstr>Summary Statistics Procedures</vt:lpstr>
      <vt:lpstr>Summary Statistics for Continuous Data</vt:lpstr>
      <vt:lpstr>Summarizing Continuous Variables</vt:lpstr>
      <vt:lpstr>PROC UNIVARIATE Overview</vt:lpstr>
      <vt:lpstr>PROC UNIVARIATE Syntax</vt:lpstr>
      <vt:lpstr>Graphics-Level Plots</vt:lpstr>
      <vt:lpstr>PROC MEANS Overview</vt:lpstr>
      <vt:lpstr>PROC MEANS Syntax</vt:lpstr>
      <vt:lpstr>Addition PROC MEANS Notes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60</cp:revision>
  <dcterms:created xsi:type="dcterms:W3CDTF">2013-08-14T15:28:58Z</dcterms:created>
  <dcterms:modified xsi:type="dcterms:W3CDTF">2015-09-30T19:18:36Z</dcterms:modified>
</cp:coreProperties>
</file>