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6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1"/>
            <p14:sldId id="266"/>
            <p14:sldId id="262"/>
            <p14:sldId id="263"/>
            <p14:sldId id="264"/>
            <p14:sldId id="265"/>
          </p14:sldIdLst>
        </p14:section>
        <p14:section name="Untitled Section" id="{487AEE09-3A29-4AB9-8387-7AEA1AC33CF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17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PROC FREQ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</a:t>
            </a:r>
            <a:r>
              <a:rPr lang="en-US" dirty="0" smtClean="0"/>
              <a:t>assignment and homework</a:t>
            </a:r>
            <a:endParaRPr lang="en-US" dirty="0" smtClean="0"/>
          </a:p>
          <a:p>
            <a:r>
              <a:rPr lang="en-US" dirty="0" smtClean="0"/>
              <a:t>Overview of procedure</a:t>
            </a:r>
          </a:p>
          <a:p>
            <a:r>
              <a:rPr lang="en-US" dirty="0" smtClean="0"/>
              <a:t>Procedure output</a:t>
            </a:r>
            <a:endParaRPr lang="en-US" dirty="0" smtClean="0"/>
          </a:p>
          <a:p>
            <a:r>
              <a:rPr lang="en-US" dirty="0" smtClean="0"/>
              <a:t>Procedure syntax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 FREQ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tables for discrete/categorical data</a:t>
            </a:r>
          </a:p>
          <a:p>
            <a:pPr lvl="1"/>
            <a:r>
              <a:rPr lang="en-US" dirty="0" smtClean="0"/>
              <a:t>Data summary</a:t>
            </a:r>
          </a:p>
          <a:p>
            <a:pPr lvl="1"/>
            <a:r>
              <a:rPr lang="en-US" dirty="0" smtClean="0"/>
              <a:t>Contingency table analyses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One- and </a:t>
            </a:r>
            <a:r>
              <a:rPr lang="en-US" dirty="0" smtClean="0"/>
              <a:t>two-variable </a:t>
            </a:r>
            <a:r>
              <a:rPr lang="en-US" dirty="0" smtClean="0"/>
              <a:t>tables are produced on a single page</a:t>
            </a:r>
          </a:p>
          <a:p>
            <a:endParaRPr lang="en-US" dirty="0"/>
          </a:p>
          <a:p>
            <a:r>
              <a:rPr lang="en-US" dirty="0" smtClean="0"/>
              <a:t>Three- and </a:t>
            </a:r>
            <a:r>
              <a:rPr lang="en-US" dirty="0" smtClean="0"/>
              <a:t>more-variable </a:t>
            </a:r>
            <a:r>
              <a:rPr lang="en-US" dirty="0" smtClean="0"/>
              <a:t>tables require multiple pages (one page for each combination of third, fourth, … variables)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3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FREQ Default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Output for </a:t>
            </a:r>
            <a:r>
              <a:rPr lang="en-US" dirty="0" smtClean="0"/>
              <a:t>one-variable </a:t>
            </a:r>
            <a:r>
              <a:rPr lang="en-US" dirty="0" smtClean="0"/>
              <a:t>table includes:</a:t>
            </a:r>
          </a:p>
          <a:p>
            <a:pPr lvl="1"/>
            <a:r>
              <a:rPr lang="en-US" dirty="0" smtClean="0"/>
              <a:t>For each value, a row containing:</a:t>
            </a:r>
          </a:p>
          <a:p>
            <a:pPr lvl="2"/>
            <a:r>
              <a:rPr lang="en-US" dirty="0" smtClean="0"/>
              <a:t>frequency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percent, </a:t>
            </a:r>
          </a:p>
          <a:p>
            <a:pPr lvl="2"/>
            <a:r>
              <a:rPr lang="en-US" dirty="0" smtClean="0"/>
              <a:t>cumulative frequency, </a:t>
            </a:r>
          </a:p>
          <a:p>
            <a:pPr lvl="2"/>
            <a:r>
              <a:rPr lang="en-US" dirty="0" smtClean="0"/>
              <a:t>cumulative </a:t>
            </a:r>
            <a:r>
              <a:rPr lang="en-US" dirty="0" smtClean="0"/>
              <a:t>percent</a:t>
            </a:r>
          </a:p>
          <a:p>
            <a:pPr lvl="1"/>
            <a:r>
              <a:rPr lang="en-US" dirty="0" smtClean="0"/>
              <a:t>A row for the total across all values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 for </a:t>
            </a:r>
            <a:r>
              <a:rPr lang="en-US" dirty="0" smtClean="0"/>
              <a:t>two-variable </a:t>
            </a:r>
            <a:r>
              <a:rPr lang="en-US" dirty="0" smtClean="0"/>
              <a:t>tables includes:</a:t>
            </a:r>
          </a:p>
          <a:p>
            <a:pPr lvl="1"/>
            <a:r>
              <a:rPr lang="en-US" dirty="0" smtClean="0"/>
              <a:t>Rows contain values for one variable, columns contain values for other variable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each combination of the two variables (row and column)</a:t>
            </a:r>
          </a:p>
          <a:p>
            <a:pPr lvl="2"/>
            <a:r>
              <a:rPr lang="en-US" dirty="0" smtClean="0"/>
              <a:t>cell </a:t>
            </a:r>
            <a:r>
              <a:rPr lang="en-US" dirty="0" smtClean="0"/>
              <a:t>count,</a:t>
            </a:r>
          </a:p>
          <a:p>
            <a:pPr lvl="2"/>
            <a:r>
              <a:rPr lang="en-US" dirty="0" smtClean="0"/>
              <a:t>cell percent,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ow percent,</a:t>
            </a:r>
          </a:p>
          <a:p>
            <a:pPr lvl="2"/>
            <a:r>
              <a:rPr lang="en-US" dirty="0" smtClean="0"/>
              <a:t>column </a:t>
            </a:r>
            <a:r>
              <a:rPr lang="en-US" dirty="0" smtClean="0"/>
              <a:t>percent</a:t>
            </a:r>
          </a:p>
          <a:p>
            <a:pPr lvl="1"/>
            <a:r>
              <a:rPr lang="en-US" dirty="0" smtClean="0"/>
              <a:t>Column containing row totals</a:t>
            </a:r>
          </a:p>
          <a:p>
            <a:pPr lvl="1"/>
            <a:r>
              <a:rPr lang="en-US" dirty="0" smtClean="0"/>
              <a:t>Row containing column totals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FREQ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PROC FREQ DATA=</a:t>
            </a:r>
            <a:r>
              <a:rPr lang="en-US" dirty="0" err="1" smtClean="0"/>
              <a:t>datsetname</a:t>
            </a:r>
            <a:r>
              <a:rPr lang="en-US" dirty="0" smtClean="0"/>
              <a:t> &lt;options&gt;;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logical expression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BY </a:t>
            </a:r>
            <a:r>
              <a:rPr lang="en-US" i="1" dirty="0" err="1"/>
              <a:t>varnames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TABLES </a:t>
            </a:r>
            <a:r>
              <a:rPr lang="en-US" i="1" dirty="0"/>
              <a:t>requests</a:t>
            </a:r>
            <a:r>
              <a:rPr lang="en-US" dirty="0"/>
              <a:t> &lt;/ options&gt;;</a:t>
            </a:r>
          </a:p>
          <a:p>
            <a:pPr lvl="1"/>
            <a:r>
              <a:rPr lang="en-US" dirty="0"/>
              <a:t>OUTPUT OUT=</a:t>
            </a:r>
            <a:r>
              <a:rPr lang="en-US" dirty="0" err="1"/>
              <a:t>outname</a:t>
            </a:r>
            <a:r>
              <a:rPr lang="en-US" dirty="0"/>
              <a:t> </a:t>
            </a:r>
            <a:r>
              <a:rPr lang="en-US" i="1" dirty="0"/>
              <a:t>requests</a:t>
            </a:r>
            <a:r>
              <a:rPr lang="en-US" dirty="0"/>
              <a:t> &lt;options&gt;;</a:t>
            </a:r>
          </a:p>
          <a:p>
            <a:pPr lvl="1"/>
            <a:r>
              <a:rPr lang="en-US" dirty="0"/>
              <a:t>WEIGHT </a:t>
            </a:r>
            <a:r>
              <a:rPr lang="en-US" i="1" dirty="0" err="1"/>
              <a:t>varname</a:t>
            </a:r>
            <a:r>
              <a:rPr lang="en-US" i="1" dirty="0"/>
              <a:t> </a:t>
            </a:r>
            <a:r>
              <a:rPr lang="en-US" dirty="0"/>
              <a:t>&lt;/ options&gt;;</a:t>
            </a:r>
          </a:p>
          <a:p>
            <a:pPr lvl="1"/>
            <a:r>
              <a:rPr lang="en-US" dirty="0"/>
              <a:t>EXACT options &lt;/ options&gt;;</a:t>
            </a:r>
          </a:p>
          <a:p>
            <a:pPr lvl="1"/>
            <a:r>
              <a:rPr lang="en-US" dirty="0"/>
              <a:t>TEST options;</a:t>
            </a:r>
          </a:p>
          <a:p>
            <a:endParaRPr lang="en-US" dirty="0"/>
          </a:p>
          <a:p>
            <a:r>
              <a:rPr lang="en-US" dirty="0" smtClean="0"/>
              <a:t>You can have multiple TABLES statements in one PROC</a:t>
            </a:r>
          </a:p>
          <a:p>
            <a:endParaRPr lang="en-US" dirty="0" smtClean="0"/>
          </a:p>
          <a:p>
            <a:r>
              <a:rPr lang="en-US" dirty="0" smtClean="0"/>
              <a:t>Table request formats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var1 var2 var3 </a:t>
            </a:r>
            <a:r>
              <a:rPr lang="en-US" dirty="0" smtClean="0"/>
              <a:t>…;</a:t>
            </a:r>
          </a:p>
          <a:p>
            <a:pPr lvl="1"/>
            <a:r>
              <a:rPr lang="en-US" i="1" dirty="0" smtClean="0"/>
              <a:t>var1</a:t>
            </a:r>
            <a:r>
              <a:rPr lang="en-US" dirty="0" smtClean="0"/>
              <a:t>*</a:t>
            </a:r>
            <a:r>
              <a:rPr lang="en-US" i="1" dirty="0" smtClean="0"/>
              <a:t>var2</a:t>
            </a:r>
            <a:r>
              <a:rPr lang="en-US" dirty="0" smtClean="0"/>
              <a:t>;</a:t>
            </a:r>
          </a:p>
          <a:p>
            <a:pPr lvl="1"/>
            <a:r>
              <a:rPr lang="en-US" i="1" dirty="0" smtClean="0"/>
              <a:t>var1</a:t>
            </a:r>
            <a:r>
              <a:rPr lang="en-US" dirty="0" smtClean="0"/>
              <a:t>*</a:t>
            </a:r>
            <a:r>
              <a:rPr lang="en-US" i="1" dirty="0" smtClean="0"/>
              <a:t>var2*var3</a:t>
            </a:r>
            <a:r>
              <a:rPr lang="en-US" dirty="0" smtClean="0"/>
              <a:t>;</a:t>
            </a:r>
          </a:p>
          <a:p>
            <a:pPr lvl="1"/>
            <a:r>
              <a:rPr lang="en-US" i="1" dirty="0" smtClean="0"/>
              <a:t>var1</a:t>
            </a:r>
            <a:r>
              <a:rPr lang="en-US" dirty="0" smtClean="0"/>
              <a:t>*(</a:t>
            </a:r>
            <a:r>
              <a:rPr lang="en-US" i="1" dirty="0" smtClean="0"/>
              <a:t>var2 var3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776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FREQ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=</a:t>
            </a:r>
            <a:r>
              <a:rPr lang="en-US" i="1" dirty="0"/>
              <a:t> </a:t>
            </a:r>
            <a:r>
              <a:rPr lang="en-US" i="1" dirty="0" err="1" smtClean="0"/>
              <a:t>datasetname</a:t>
            </a:r>
            <a:endParaRPr lang="en-US" dirty="0" smtClean="0"/>
          </a:p>
          <a:p>
            <a:r>
              <a:rPr lang="en-US" dirty="0" smtClean="0"/>
              <a:t>COMPRESS – compresses the output</a:t>
            </a:r>
          </a:p>
          <a:p>
            <a:r>
              <a:rPr lang="en-US" dirty="0" smtClean="0"/>
              <a:t>NOPRINT – suppresses displayed output</a:t>
            </a:r>
          </a:p>
          <a:p>
            <a:r>
              <a:rPr lang="en-US" dirty="0" smtClean="0"/>
              <a:t>PAGE – displays one table per page</a:t>
            </a:r>
          </a:p>
          <a:p>
            <a:r>
              <a:rPr lang="en-US" dirty="0" smtClean="0"/>
              <a:t>ORDER = keyword – specifies </a:t>
            </a:r>
            <a:r>
              <a:rPr lang="en-US" dirty="0" smtClean="0"/>
              <a:t>the order of variable values</a:t>
            </a:r>
          </a:p>
          <a:p>
            <a:pPr lvl="1"/>
            <a:r>
              <a:rPr lang="en-US" dirty="0" smtClean="0"/>
              <a:t>DATA – appearance in data</a:t>
            </a:r>
          </a:p>
          <a:p>
            <a:pPr lvl="1"/>
            <a:r>
              <a:rPr lang="en-US" dirty="0" smtClean="0"/>
              <a:t>FORMATTED – external formatted value</a:t>
            </a:r>
          </a:p>
          <a:p>
            <a:pPr lvl="1"/>
            <a:r>
              <a:rPr lang="en-US" dirty="0" smtClean="0"/>
              <a:t>FREQ – descending frequency count</a:t>
            </a:r>
          </a:p>
          <a:p>
            <a:pPr lvl="1"/>
            <a:r>
              <a:rPr lang="en-US" dirty="0" smtClean="0"/>
              <a:t>INTERNAL – unformatted</a:t>
            </a:r>
          </a:p>
        </p:txBody>
      </p:sp>
    </p:spTree>
    <p:extLst>
      <p:ext uri="{BB962C8B-B14F-4D97-AF65-F5344CB8AC3E}">
        <p14:creationId xmlns:p14="http://schemas.microsoft.com/office/powerpoint/2010/main" val="366397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Display control</a:t>
            </a:r>
          </a:p>
          <a:p>
            <a:pPr lvl="1"/>
            <a:r>
              <a:rPr lang="en-US" dirty="0" smtClean="0"/>
              <a:t>NOCUM, NOPERCENT, NOROW, NOCOL</a:t>
            </a:r>
          </a:p>
          <a:p>
            <a:pPr lvl="1"/>
            <a:r>
              <a:rPr lang="en-US" dirty="0" smtClean="0"/>
              <a:t>NOPRINT</a:t>
            </a:r>
          </a:p>
          <a:p>
            <a:pPr lvl="1"/>
            <a:r>
              <a:rPr lang="en-US" dirty="0" smtClean="0"/>
              <a:t>LIST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Statistical Analysis</a:t>
            </a:r>
          </a:p>
          <a:p>
            <a:pPr lvl="1"/>
            <a:r>
              <a:rPr lang="en-US" dirty="0"/>
              <a:t>CHISQ, FISHER – perform chi-square test, Fisher’s exact test</a:t>
            </a:r>
          </a:p>
          <a:p>
            <a:pPr lvl="1"/>
            <a:r>
              <a:rPr lang="en-US" dirty="0"/>
              <a:t>MEASURES – measures of association</a:t>
            </a:r>
          </a:p>
          <a:p>
            <a:pPr lvl="1"/>
            <a:r>
              <a:rPr lang="en-US" dirty="0"/>
              <a:t>CMH – Cochran-Mantel-</a:t>
            </a:r>
            <a:r>
              <a:rPr lang="en-US" dirty="0" err="1"/>
              <a:t>Haenszel</a:t>
            </a:r>
            <a:r>
              <a:rPr lang="en-US" dirty="0"/>
              <a:t> statistics</a:t>
            </a:r>
          </a:p>
          <a:p>
            <a:pPr lvl="1"/>
            <a:r>
              <a:rPr lang="en-US" dirty="0"/>
              <a:t>ALL – all of the </a:t>
            </a:r>
            <a:r>
              <a:rPr lang="en-US" dirty="0" smtClean="0"/>
              <a:t>above</a:t>
            </a:r>
          </a:p>
          <a:p>
            <a:pPr lvl="1"/>
            <a:r>
              <a:rPr lang="en-US" dirty="0" smtClean="0"/>
              <a:t>RELRISK, RISKDIFF (2x2 table only)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OUT =, OUTCUM, OUTPCT, OUTEXPECT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2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an output dataset that contains statistics computed by PROC FREQ</a:t>
            </a:r>
          </a:p>
          <a:p>
            <a:endParaRPr lang="en-US" dirty="0"/>
          </a:p>
          <a:p>
            <a:r>
              <a:rPr lang="en-US" dirty="0" smtClean="0"/>
              <a:t>Approximately the same set of statistics that are options in the TABLES statement</a:t>
            </a:r>
          </a:p>
          <a:p>
            <a:endParaRPr lang="en-US" dirty="0"/>
          </a:p>
          <a:p>
            <a:r>
              <a:rPr lang="en-US" dirty="0" smtClean="0"/>
              <a:t>Mostly useful when you have a BY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Section 6.3</a:t>
            </a:r>
          </a:p>
          <a:p>
            <a:r>
              <a:rPr lang="en-US" smtClean="0"/>
              <a:t>Read Chapter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1852</TotalTime>
  <Words>380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PROC FREQ</vt:lpstr>
      <vt:lpstr>Lecture Outline</vt:lpstr>
      <vt:lpstr>Overview of PROC FREQ</vt:lpstr>
      <vt:lpstr>PROC FREQ Default Output</vt:lpstr>
      <vt:lpstr>PROC FREQ Syntax</vt:lpstr>
      <vt:lpstr>PROC FREQ Options</vt:lpstr>
      <vt:lpstr>TABLES options</vt:lpstr>
      <vt:lpstr>OUTPUT Statement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68</cp:revision>
  <dcterms:created xsi:type="dcterms:W3CDTF">2013-08-14T15:28:58Z</dcterms:created>
  <dcterms:modified xsi:type="dcterms:W3CDTF">2015-10-05T13:34:47Z</dcterms:modified>
</cp:coreProperties>
</file>