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Untitled Section" id="{487AEE09-3A29-4AB9-8387-7AEA1AC33CFD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10/7/2015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10/7/2015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18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Basic Plots </a:t>
            </a:r>
            <a:r>
              <a:rPr lang="en-US" dirty="0" smtClean="0"/>
              <a:t>and Charts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assignment and </a:t>
            </a:r>
            <a:r>
              <a:rPr lang="en-US" dirty="0" smtClean="0"/>
              <a:t>HW 3</a:t>
            </a:r>
            <a:endParaRPr lang="en-US" dirty="0" smtClean="0"/>
          </a:p>
          <a:p>
            <a:r>
              <a:rPr lang="en-US" dirty="0" smtClean="0"/>
              <a:t>PROC PLOT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Examples</a:t>
            </a:r>
            <a:endParaRPr lang="en-US" dirty="0" smtClean="0"/>
          </a:p>
          <a:p>
            <a:r>
              <a:rPr lang="en-US" dirty="0" smtClean="0"/>
              <a:t>PROC CHART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Examples</a:t>
            </a:r>
            <a:endParaRPr lang="en-US" dirty="0"/>
          </a:p>
          <a:p>
            <a:r>
              <a:rPr lang="en-US" dirty="0" smtClean="0"/>
              <a:t>Daily assignment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Creates 2-dimensional scatterplots for </a:t>
            </a:r>
            <a:r>
              <a:rPr lang="en-US" dirty="0" smtClean="0"/>
              <a:t>numeric</a:t>
            </a:r>
            <a:r>
              <a:rPr lang="en-US" dirty="0" smtClean="0"/>
              <a:t> variables</a:t>
            </a:r>
            <a:endParaRPr lang="en-US" dirty="0" smtClean="0"/>
          </a:p>
          <a:p>
            <a:pPr lvl="1"/>
            <a:r>
              <a:rPr lang="en-US" dirty="0" smtClean="0"/>
              <a:t>Exploratory data analysis</a:t>
            </a:r>
          </a:p>
          <a:p>
            <a:pPr lvl="1"/>
            <a:r>
              <a:rPr lang="en-US" dirty="0" smtClean="0"/>
              <a:t>PROC GPLOT is better for report-quality graphics (but takes more programming)</a:t>
            </a:r>
          </a:p>
          <a:p>
            <a:pPr lvl="1"/>
            <a:r>
              <a:rPr lang="en-US" dirty="0" smtClean="0"/>
              <a:t>PROC G3D creates 3-D scatterplots</a:t>
            </a:r>
          </a:p>
          <a:p>
            <a:endParaRPr lang="en-US" dirty="0" smtClean="0"/>
          </a:p>
          <a:p>
            <a:r>
              <a:rPr lang="en-US" dirty="0" smtClean="0"/>
              <a:t>Can overlay several plots on same figure</a:t>
            </a:r>
          </a:p>
          <a:p>
            <a:r>
              <a:rPr lang="en-US" dirty="0" smtClean="0"/>
              <a:t>Can draw contour plots</a:t>
            </a:r>
          </a:p>
          <a:p>
            <a:r>
              <a:rPr lang="en-US" dirty="0" smtClean="0"/>
              <a:t>Can add labels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36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 PLOT DATA=</a:t>
            </a:r>
            <a:r>
              <a:rPr lang="en-US" dirty="0" err="1" smtClean="0"/>
              <a:t>datasetname</a:t>
            </a:r>
            <a:r>
              <a:rPr lang="en-US" dirty="0" smtClean="0"/>
              <a:t> &lt;options&gt;;</a:t>
            </a:r>
          </a:p>
          <a:p>
            <a:pPr lvl="1"/>
            <a:r>
              <a:rPr lang="en-US" dirty="0"/>
              <a:t>WHERE </a:t>
            </a:r>
            <a:r>
              <a:rPr lang="en-US" i="1" dirty="0"/>
              <a:t>logical expression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BY </a:t>
            </a:r>
            <a:r>
              <a:rPr lang="en-US" i="1" dirty="0" err="1" smtClean="0"/>
              <a:t>varnames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PLOT </a:t>
            </a:r>
            <a:r>
              <a:rPr lang="en-US" i="1" dirty="0" err="1" smtClean="0"/>
              <a:t>plotrequest</a:t>
            </a:r>
            <a:r>
              <a:rPr lang="en-US" dirty="0" smtClean="0"/>
              <a:t> &lt;=</a:t>
            </a:r>
            <a:r>
              <a:rPr lang="en-US" i="1" dirty="0" smtClean="0"/>
              <a:t>label</a:t>
            </a:r>
            <a:r>
              <a:rPr lang="en-US" dirty="0" smtClean="0"/>
              <a:t> $ </a:t>
            </a:r>
            <a:r>
              <a:rPr lang="en-US" i="1" dirty="0" err="1" smtClean="0"/>
              <a:t>labelvar</a:t>
            </a:r>
            <a:r>
              <a:rPr lang="en-US" dirty="0" smtClean="0"/>
              <a:t> / options&gt;;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Plot requests:</a:t>
            </a:r>
          </a:p>
          <a:p>
            <a:pPr lvl="1"/>
            <a:r>
              <a:rPr lang="en-US" i="1" dirty="0" smtClean="0"/>
              <a:t>y*x;</a:t>
            </a:r>
          </a:p>
          <a:p>
            <a:pPr lvl="1"/>
            <a:r>
              <a:rPr lang="en-US" dirty="0" smtClean="0"/>
              <a:t>(</a:t>
            </a:r>
            <a:r>
              <a:rPr lang="en-US" i="1" dirty="0" smtClean="0"/>
              <a:t>y1 y2 y3</a:t>
            </a:r>
            <a:r>
              <a:rPr lang="en-US" dirty="0" smtClean="0"/>
              <a:t>)*x;</a:t>
            </a:r>
          </a:p>
          <a:p>
            <a:pPr lvl="1"/>
            <a:r>
              <a:rPr lang="en-US" i="1" dirty="0"/>
              <a:t>y</a:t>
            </a:r>
            <a:r>
              <a:rPr lang="en-US" dirty="0" smtClean="0"/>
              <a:t>*(</a:t>
            </a:r>
            <a:r>
              <a:rPr lang="en-US" i="1" dirty="0" smtClean="0"/>
              <a:t>x1 x2 x3</a:t>
            </a:r>
            <a:r>
              <a:rPr lang="en-US" dirty="0" smtClean="0"/>
              <a:t>);</a:t>
            </a:r>
          </a:p>
          <a:p>
            <a:pPr lvl="1"/>
            <a:r>
              <a:rPr lang="en-US" i="1" dirty="0"/>
              <a:t>y</a:t>
            </a:r>
            <a:r>
              <a:rPr lang="en-US" i="1" dirty="0" smtClean="0"/>
              <a:t>*x=</a:t>
            </a:r>
            <a:r>
              <a:rPr lang="en-US" dirty="0" smtClean="0"/>
              <a:t>‘*’;</a:t>
            </a:r>
          </a:p>
          <a:p>
            <a:pPr lvl="1"/>
            <a:r>
              <a:rPr lang="en-US" i="1" dirty="0" smtClean="0"/>
              <a:t>y1*x1</a:t>
            </a:r>
            <a:r>
              <a:rPr lang="en-US" dirty="0" smtClean="0"/>
              <a:t>=‘x’ </a:t>
            </a:r>
            <a:r>
              <a:rPr lang="en-US" i="1" dirty="0" smtClean="0"/>
              <a:t>y2*x2=</a:t>
            </a:r>
            <a:r>
              <a:rPr lang="en-US" dirty="0" smtClean="0"/>
              <a:t>‘o’;</a:t>
            </a:r>
          </a:p>
          <a:p>
            <a:pPr lvl="1"/>
            <a:r>
              <a:rPr lang="en-US" i="1" dirty="0" smtClean="0"/>
              <a:t>y*x=z</a:t>
            </a:r>
            <a:r>
              <a:rPr lang="en-US" dirty="0" smtClean="0"/>
              <a:t>;</a:t>
            </a:r>
          </a:p>
          <a:p>
            <a:pPr lvl="1"/>
            <a:r>
              <a:rPr lang="en-US" i="1" u="sng" dirty="0" smtClean="0"/>
              <a:t>y*x</a:t>
            </a:r>
            <a:r>
              <a:rPr lang="en-US" u="sng" dirty="0" smtClean="0"/>
              <a:t> $ </a:t>
            </a:r>
            <a:r>
              <a:rPr lang="en-US" i="1" u="sng" dirty="0" smtClean="0"/>
              <a:t>id</a:t>
            </a:r>
            <a:r>
              <a:rPr lang="en-US" u="sng" dirty="0" smtClean="0"/>
              <a:t>;</a:t>
            </a:r>
            <a:endParaRPr lang="en-US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67776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 PLOT</a:t>
            </a:r>
          </a:p>
          <a:p>
            <a:pPr lvl="1"/>
            <a:r>
              <a:rPr lang="en-US" dirty="0" smtClean="0"/>
              <a:t>DATA = , NOLEGEND, UNIFORM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HAXIS = </a:t>
            </a:r>
            <a:r>
              <a:rPr lang="en-US" i="1" dirty="0" smtClean="0"/>
              <a:t>spec</a:t>
            </a:r>
            <a:r>
              <a:rPr lang="en-US" dirty="0" smtClean="0"/>
              <a:t>, VAXIS = </a:t>
            </a:r>
            <a:r>
              <a:rPr lang="en-US" i="1" dirty="0" smtClean="0"/>
              <a:t>spec</a:t>
            </a:r>
            <a:endParaRPr lang="en-US" dirty="0" smtClean="0"/>
          </a:p>
          <a:p>
            <a:pPr lvl="1"/>
            <a:r>
              <a:rPr lang="en-US" dirty="0" smtClean="0"/>
              <a:t>VREVERSE, HREVERSE</a:t>
            </a:r>
          </a:p>
          <a:p>
            <a:pPr lvl="1"/>
            <a:r>
              <a:rPr lang="en-US" dirty="0" smtClean="0"/>
              <a:t>CONTOUR &lt;= </a:t>
            </a:r>
            <a:r>
              <a:rPr lang="en-US" i="1" dirty="0" err="1" smtClean="0"/>
              <a:t>numlevels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HREF or VREF = </a:t>
            </a:r>
            <a:r>
              <a:rPr lang="en-US" i="1" dirty="0" smtClean="0"/>
              <a:t>values</a:t>
            </a:r>
            <a:endParaRPr lang="en-US" dirty="0" smtClean="0"/>
          </a:p>
          <a:p>
            <a:pPr lvl="1"/>
            <a:r>
              <a:rPr lang="en-US" dirty="0" smtClean="0"/>
              <a:t>OVERLAY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97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CHART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 CHART creates several different types of charts for categorical/discrete data (essentially percentages of observations per category)</a:t>
            </a:r>
          </a:p>
          <a:p>
            <a:pPr lvl="1"/>
            <a:r>
              <a:rPr lang="en-US" dirty="0"/>
              <a:t>Bar charts (HBAR, VBAR)</a:t>
            </a:r>
          </a:p>
          <a:p>
            <a:pPr lvl="1"/>
            <a:r>
              <a:rPr lang="en-US" dirty="0"/>
              <a:t>3-D bar charts (BLOCK)</a:t>
            </a:r>
          </a:p>
          <a:p>
            <a:pPr lvl="1"/>
            <a:r>
              <a:rPr lang="en-US" dirty="0"/>
              <a:t>Pie charts (PIE)</a:t>
            </a:r>
          </a:p>
          <a:p>
            <a:pPr lvl="1"/>
            <a:r>
              <a:rPr lang="en-US" dirty="0"/>
              <a:t>Star charts (STAR)</a:t>
            </a:r>
          </a:p>
          <a:p>
            <a:endParaRPr lang="en-US" dirty="0"/>
          </a:p>
          <a:p>
            <a:r>
              <a:rPr lang="en-US" dirty="0" smtClean="0"/>
              <a:t>Can also be used to plot histograms for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261243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 CHART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 CHART DATA=</a:t>
            </a:r>
            <a:r>
              <a:rPr lang="en-US" i="1" dirty="0" err="1" smtClean="0"/>
              <a:t>datasetname</a:t>
            </a:r>
            <a:r>
              <a:rPr lang="en-US" dirty="0" smtClean="0"/>
              <a:t> &lt;options&gt;;</a:t>
            </a:r>
          </a:p>
          <a:p>
            <a:pPr lvl="1"/>
            <a:r>
              <a:rPr lang="en-US" dirty="0" smtClean="0"/>
              <a:t>WHERE </a:t>
            </a:r>
            <a:r>
              <a:rPr lang="en-US" i="1" dirty="0" smtClean="0"/>
              <a:t>logical expression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BY </a:t>
            </a:r>
            <a:r>
              <a:rPr lang="en-US" i="1" dirty="0" err="1" smtClean="0"/>
              <a:t>vars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BLOCK </a:t>
            </a:r>
            <a:r>
              <a:rPr lang="en-US" i="1" dirty="0" err="1" smtClean="0"/>
              <a:t>varlist</a:t>
            </a:r>
            <a:r>
              <a:rPr lang="en-US" dirty="0" smtClean="0"/>
              <a:t> &lt;/ options</a:t>
            </a:r>
            <a:r>
              <a:rPr lang="en-US" dirty="0"/>
              <a:t>&gt;;</a:t>
            </a:r>
            <a:endParaRPr lang="en-US" dirty="0" smtClean="0"/>
          </a:p>
          <a:p>
            <a:pPr lvl="1"/>
            <a:r>
              <a:rPr lang="en-US" dirty="0" smtClean="0"/>
              <a:t>HBAR </a:t>
            </a:r>
            <a:r>
              <a:rPr lang="en-US" i="1" dirty="0" err="1" smtClean="0"/>
              <a:t>varlist</a:t>
            </a:r>
            <a:r>
              <a:rPr lang="en-US" dirty="0" smtClean="0"/>
              <a:t> &lt;/ options</a:t>
            </a:r>
            <a:r>
              <a:rPr lang="en-US" dirty="0"/>
              <a:t>&gt;;</a:t>
            </a:r>
            <a:endParaRPr lang="en-US" dirty="0" smtClean="0"/>
          </a:p>
          <a:p>
            <a:pPr lvl="1"/>
            <a:r>
              <a:rPr lang="en-US" dirty="0" smtClean="0"/>
              <a:t>VBAR </a:t>
            </a:r>
            <a:r>
              <a:rPr lang="en-US" i="1" dirty="0" err="1" smtClean="0"/>
              <a:t>varlist</a:t>
            </a:r>
            <a:r>
              <a:rPr lang="en-US" dirty="0" smtClean="0"/>
              <a:t> &lt;/ options</a:t>
            </a:r>
            <a:r>
              <a:rPr lang="en-US" dirty="0"/>
              <a:t>&gt;;</a:t>
            </a:r>
          </a:p>
          <a:p>
            <a:pPr lvl="1"/>
            <a:r>
              <a:rPr lang="en-US" dirty="0" smtClean="0"/>
              <a:t>PIE </a:t>
            </a:r>
            <a:r>
              <a:rPr lang="en-US" i="1" dirty="0" err="1" smtClean="0"/>
              <a:t>varlist</a:t>
            </a:r>
            <a:r>
              <a:rPr lang="en-US" dirty="0" smtClean="0"/>
              <a:t> &lt;/ options&gt;;</a:t>
            </a:r>
          </a:p>
          <a:p>
            <a:pPr lvl="1"/>
            <a:r>
              <a:rPr lang="en-US" dirty="0" smtClean="0"/>
              <a:t>STAR </a:t>
            </a:r>
            <a:r>
              <a:rPr lang="en-US" i="1" dirty="0" err="1" smtClean="0"/>
              <a:t>varlist</a:t>
            </a:r>
            <a:r>
              <a:rPr lang="en-US" dirty="0" smtClean="0"/>
              <a:t> &lt;/ options&gt;;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2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AXIS=</a:t>
            </a:r>
            <a:r>
              <a:rPr lang="en-US" i="1" dirty="0" smtClean="0"/>
              <a:t>values</a:t>
            </a:r>
            <a:r>
              <a:rPr lang="en-US" dirty="0" smtClean="0"/>
              <a:t>; *response axis;</a:t>
            </a:r>
          </a:p>
          <a:p>
            <a:r>
              <a:rPr lang="en-US" dirty="0" smtClean="0"/>
              <a:t>MIDPOINTS = </a:t>
            </a:r>
            <a:r>
              <a:rPr lang="en-US" i="1" dirty="0" smtClean="0"/>
              <a:t>values</a:t>
            </a:r>
            <a:r>
              <a:rPr lang="en-US" dirty="0" smtClean="0"/>
              <a:t>; *category axis; </a:t>
            </a:r>
          </a:p>
          <a:p>
            <a:r>
              <a:rPr lang="en-US" dirty="0" smtClean="0"/>
              <a:t>GROUP=</a:t>
            </a:r>
            <a:r>
              <a:rPr lang="en-US" i="1" dirty="0" smtClean="0"/>
              <a:t>variable</a:t>
            </a:r>
            <a:r>
              <a:rPr lang="en-US" dirty="0" smtClean="0"/>
              <a:t>; * groups of categories;</a:t>
            </a:r>
          </a:p>
          <a:p>
            <a:r>
              <a:rPr lang="en-US" dirty="0" smtClean="0"/>
              <a:t>SUBGROUP=</a:t>
            </a:r>
            <a:r>
              <a:rPr lang="en-US" i="1" dirty="0" smtClean="0"/>
              <a:t>variable</a:t>
            </a:r>
            <a:r>
              <a:rPr lang="en-US" dirty="0" smtClean="0"/>
              <a:t>; * subgroups within bars;</a:t>
            </a:r>
          </a:p>
          <a:p>
            <a:r>
              <a:rPr lang="en-US" dirty="0" smtClean="0"/>
              <a:t>TYPE = </a:t>
            </a:r>
            <a:r>
              <a:rPr lang="en-US" i="1" dirty="0" smtClean="0"/>
              <a:t>statistic</a:t>
            </a:r>
            <a:r>
              <a:rPr lang="en-US" dirty="0" smtClean="0"/>
              <a:t>;  * type of bar chart;</a:t>
            </a:r>
          </a:p>
          <a:p>
            <a:pPr lvl="1"/>
            <a:r>
              <a:rPr lang="en-US" dirty="0" smtClean="0"/>
              <a:t>FREQ, PERCENT, CFREQ, CPERCENT, SUM</a:t>
            </a:r>
            <a:endParaRPr lang="en-US" dirty="0"/>
          </a:p>
          <a:p>
            <a:r>
              <a:rPr lang="en-US" dirty="0" smtClean="0"/>
              <a:t>SUMVAR=</a:t>
            </a:r>
            <a:r>
              <a:rPr lang="en-US" i="1" dirty="0" smtClean="0"/>
              <a:t>variable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9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Complete Homework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09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2202</TotalTime>
  <Words>321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Wingdings</vt:lpstr>
      <vt:lpstr>Wingdings 2</vt:lpstr>
      <vt:lpstr>Civic</vt:lpstr>
      <vt:lpstr>Basic Plots and Charts</vt:lpstr>
      <vt:lpstr>Lecture Outline</vt:lpstr>
      <vt:lpstr>Overview of PROC PLOT</vt:lpstr>
      <vt:lpstr>Syntax</vt:lpstr>
      <vt:lpstr>Options</vt:lpstr>
      <vt:lpstr>PROC CHART Overview</vt:lpstr>
      <vt:lpstr>PROC CHART Syntax</vt:lpstr>
      <vt:lpstr>Options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75</cp:revision>
  <dcterms:created xsi:type="dcterms:W3CDTF">2013-08-14T15:28:58Z</dcterms:created>
  <dcterms:modified xsi:type="dcterms:W3CDTF">2015-10-07T18:53:55Z</dcterms:modified>
</cp:coreProperties>
</file>