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71" r:id="rId5"/>
    <p:sldId id="267" r:id="rId6"/>
    <p:sldId id="268" r:id="rId7"/>
    <p:sldId id="262" r:id="rId8"/>
    <p:sldId id="269" r:id="rId9"/>
    <p:sldId id="270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61"/>
            <p14:sldId id="271"/>
            <p14:sldId id="267"/>
            <p14:sldId id="268"/>
            <p14:sldId id="262"/>
            <p14:sldId id="269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10/12/2015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19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PROC TABULATE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Continue reading </a:t>
            </a:r>
            <a:r>
              <a:rPr lang="en-US" smtClean="0"/>
              <a:t>SAS documentation on TABULATE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Overview of PROC TABULATE</a:t>
            </a:r>
          </a:p>
          <a:p>
            <a:r>
              <a:rPr lang="en-US" dirty="0" smtClean="0"/>
              <a:t>Terminology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Statement Options</a:t>
            </a:r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 TABULATE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tables of descriptive statistics that combine discrete and continuous variables</a:t>
            </a:r>
          </a:p>
          <a:p>
            <a:pPr lvl="1"/>
            <a:r>
              <a:rPr lang="en-US" dirty="0" smtClean="0"/>
              <a:t>Frequencies</a:t>
            </a:r>
          </a:p>
          <a:p>
            <a:pPr lvl="1"/>
            <a:r>
              <a:rPr lang="en-US" dirty="0" smtClean="0"/>
              <a:t>Summary statistics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more complex tables than PROC FREQ</a:t>
            </a:r>
          </a:p>
          <a:p>
            <a:pPr lvl="1"/>
            <a:r>
              <a:rPr lang="en-US" dirty="0"/>
              <a:t>More than 2 variables on a page</a:t>
            </a:r>
          </a:p>
          <a:p>
            <a:pPr lvl="1"/>
            <a:r>
              <a:rPr lang="en-US" dirty="0"/>
              <a:t>Includes summaries of continuous variables</a:t>
            </a:r>
          </a:p>
          <a:p>
            <a:endParaRPr lang="en-US" dirty="0"/>
          </a:p>
          <a:p>
            <a:r>
              <a:rPr lang="en-US" dirty="0" smtClean="0"/>
              <a:t>Complicated enough to have a separate SAS User’s Manual</a:t>
            </a:r>
          </a:p>
        </p:txBody>
      </p:sp>
    </p:spTree>
    <p:extLst>
      <p:ext uri="{BB962C8B-B14F-4D97-AF65-F5344CB8AC3E}">
        <p14:creationId xmlns:p14="http://schemas.microsoft.com/office/powerpoint/2010/main" val="34173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345"/>
              </p:ext>
            </p:extLst>
          </p:nvPr>
        </p:nvGraphicFramePr>
        <p:xfrm>
          <a:off x="301625" y="2590800"/>
          <a:ext cx="8534400" cy="277749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  <a:gridCol w="2133600"/>
                <a:gridCol w="2133600"/>
              </a:tblGrid>
              <a:tr h="0">
                <a:tc rowSpan="4" gridSpan="2"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Type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Residential Customers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Business Customers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Expenditures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Expenditures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Region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Division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$7,477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$5,129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Northeast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New England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Middle Atlantic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$19,379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$15,078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West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Mountain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$5,476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$4,729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Pacific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$13,959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$12,619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1625" y="202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0051"/>
              </p:ext>
            </p:extLst>
          </p:nvPr>
        </p:nvGraphicFramePr>
        <p:xfrm>
          <a:off x="301625" y="1828800"/>
          <a:ext cx="8540750" cy="708423"/>
        </p:xfrm>
        <a:graphic>
          <a:graphicData uri="http://schemas.openxmlformats.org/drawingml/2006/table">
            <a:tbl>
              <a:tblPr/>
              <a:tblGrid>
                <a:gridCol w="8540750"/>
              </a:tblGrid>
              <a:tr h="4284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 Energy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Expenditures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by Region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845" marR="2845" marT="2845" marB="28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  <a:tr h="2573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(millions of dollars)</a:t>
                      </a:r>
                    </a:p>
                  </a:txBody>
                  <a:tcPr marL="2845" marR="2845" marT="2845" marB="28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5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TABULATE Terminology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Column, row, page</a:t>
            </a:r>
          </a:p>
          <a:p>
            <a:r>
              <a:rPr lang="en-US" dirty="0" smtClean="0"/>
              <a:t>Column and row heading, page dimension text</a:t>
            </a:r>
          </a:p>
          <a:p>
            <a:r>
              <a:rPr lang="en-US" dirty="0" smtClean="0"/>
              <a:t>Cell</a:t>
            </a:r>
            <a:endParaRPr lang="en-US" dirty="0"/>
          </a:p>
          <a:p>
            <a:r>
              <a:rPr lang="en-US" dirty="0" smtClean="0"/>
              <a:t>Category – combination of unique values of classification (CLASS) variables</a:t>
            </a:r>
          </a:p>
          <a:p>
            <a:r>
              <a:rPr lang="en-US" dirty="0" smtClean="0"/>
              <a:t>Nested variable – a variable that takes a different set of values for each value of another variable (Division within Region)</a:t>
            </a:r>
          </a:p>
        </p:txBody>
      </p:sp>
    </p:spTree>
    <p:extLst>
      <p:ext uri="{BB962C8B-B14F-4D97-AF65-F5344CB8AC3E}">
        <p14:creationId xmlns:p14="http://schemas.microsoft.com/office/powerpoint/2010/main" val="73306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Tabulate Summary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N, NMISS</a:t>
            </a:r>
          </a:p>
          <a:p>
            <a:r>
              <a:rPr lang="en-US" dirty="0" smtClean="0"/>
              <a:t>SUM</a:t>
            </a:r>
          </a:p>
          <a:p>
            <a:r>
              <a:rPr lang="en-US" dirty="0" smtClean="0"/>
              <a:t>MEAN, STD, STDERR, VAR, SKEW, KURT</a:t>
            </a:r>
          </a:p>
          <a:p>
            <a:r>
              <a:rPr lang="en-US" dirty="0" smtClean="0"/>
              <a:t>PCTN; COLPCTN, ROWPCTN, PAGEPCTN, REPPCTN</a:t>
            </a:r>
          </a:p>
          <a:p>
            <a:r>
              <a:rPr lang="en-US" dirty="0" smtClean="0"/>
              <a:t>PCTSUM; COLPCTSUM, ROWPCTSUM, PAGEPCTSUM, REPPCTSUM</a:t>
            </a:r>
          </a:p>
          <a:p>
            <a:r>
              <a:rPr lang="en-US" dirty="0" smtClean="0"/>
              <a:t>MIN, MAX, MEDIAN, RANGE, Percentiles</a:t>
            </a:r>
          </a:p>
          <a:p>
            <a:r>
              <a:rPr lang="en-US" dirty="0" smtClean="0"/>
              <a:t>T, PROBT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0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Tabulate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 TABULATE DATA=</a:t>
            </a:r>
            <a:r>
              <a:rPr lang="en-US" dirty="0" err="1" smtClean="0"/>
              <a:t>datasetname</a:t>
            </a:r>
            <a:r>
              <a:rPr lang="en-US" dirty="0" smtClean="0"/>
              <a:t> &lt;options&gt;;</a:t>
            </a:r>
          </a:p>
          <a:p>
            <a:pPr lvl="1"/>
            <a:r>
              <a:rPr lang="en-US" dirty="0"/>
              <a:t>WHERE </a:t>
            </a:r>
            <a:r>
              <a:rPr lang="en-US" i="1" dirty="0"/>
              <a:t>logical expression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BY </a:t>
            </a:r>
            <a:r>
              <a:rPr lang="en-US" i="1" dirty="0" err="1" smtClean="0"/>
              <a:t>varnames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CLASS </a:t>
            </a:r>
            <a:r>
              <a:rPr lang="en-US" i="1" dirty="0" err="1" smtClean="0"/>
              <a:t>varnames</a:t>
            </a:r>
            <a:r>
              <a:rPr lang="en-US" dirty="0" smtClean="0"/>
              <a:t> &lt;/ options&gt;;</a:t>
            </a:r>
          </a:p>
          <a:p>
            <a:pPr lvl="1"/>
            <a:r>
              <a:rPr lang="en-US" dirty="0" smtClean="0"/>
              <a:t>FREQ </a:t>
            </a:r>
            <a:r>
              <a:rPr lang="en-US" i="1" dirty="0" err="1" smtClean="0"/>
              <a:t>varname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KEYWORD </a:t>
            </a:r>
            <a:r>
              <a:rPr lang="en-US" i="1" dirty="0" smtClean="0"/>
              <a:t>keywords</a:t>
            </a:r>
            <a:r>
              <a:rPr lang="en-US" dirty="0" smtClean="0"/>
              <a:t> /STYLE = </a:t>
            </a:r>
            <a:r>
              <a:rPr lang="en-US" i="1" dirty="0" smtClean="0"/>
              <a:t>specification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KEYLABEL keyword1 = ‘</a:t>
            </a:r>
            <a:r>
              <a:rPr lang="en-US" i="1" dirty="0" smtClean="0"/>
              <a:t>label1</a:t>
            </a:r>
            <a:r>
              <a:rPr lang="en-US" dirty="0" smtClean="0"/>
              <a:t>’ &lt;</a:t>
            </a:r>
            <a:r>
              <a:rPr lang="en-US" dirty="0"/>
              <a:t> </a:t>
            </a:r>
            <a:r>
              <a:rPr lang="en-US" dirty="0" smtClean="0"/>
              <a:t>keyword2 </a:t>
            </a:r>
            <a:r>
              <a:rPr lang="en-US" dirty="0"/>
              <a:t>= ‘</a:t>
            </a:r>
            <a:r>
              <a:rPr lang="en-US" i="1" dirty="0" smtClean="0"/>
              <a:t>label2</a:t>
            </a:r>
            <a:r>
              <a:rPr lang="en-US" dirty="0" smtClean="0"/>
              <a:t>’ … </a:t>
            </a:r>
            <a:r>
              <a:rPr lang="en-US" dirty="0"/>
              <a:t>/ </a:t>
            </a:r>
            <a:r>
              <a:rPr lang="en-US" dirty="0" smtClean="0"/>
              <a:t>options&gt;;</a:t>
            </a:r>
          </a:p>
          <a:p>
            <a:pPr lvl="1"/>
            <a:r>
              <a:rPr lang="en-US" dirty="0" smtClean="0"/>
              <a:t>WEIGHT </a:t>
            </a:r>
            <a:r>
              <a:rPr lang="en-US" i="1" dirty="0" smtClean="0"/>
              <a:t>variable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VAR </a:t>
            </a:r>
            <a:r>
              <a:rPr lang="en-US" i="1" dirty="0" smtClean="0"/>
              <a:t>analysis-variables</a:t>
            </a:r>
            <a:r>
              <a:rPr lang="en-US" dirty="0" smtClean="0"/>
              <a:t> &lt;/ options&gt;;</a:t>
            </a:r>
          </a:p>
          <a:p>
            <a:pPr lvl="1"/>
            <a:r>
              <a:rPr lang="en-US" dirty="0" smtClean="0"/>
              <a:t>TABLE </a:t>
            </a:r>
            <a:r>
              <a:rPr lang="en-US" i="1" dirty="0" smtClean="0"/>
              <a:t>page-expression</a:t>
            </a:r>
            <a:r>
              <a:rPr lang="en-US" dirty="0" smtClean="0"/>
              <a:t>, </a:t>
            </a:r>
            <a:r>
              <a:rPr lang="en-US" i="1" dirty="0" smtClean="0"/>
              <a:t>row-expression</a:t>
            </a:r>
            <a:r>
              <a:rPr lang="en-US" dirty="0" smtClean="0"/>
              <a:t>, </a:t>
            </a:r>
            <a:r>
              <a:rPr lang="en-US" i="1" dirty="0" smtClean="0"/>
              <a:t>column-expression</a:t>
            </a:r>
            <a:r>
              <a:rPr lang="en-US" dirty="0" smtClean="0"/>
              <a:t> &lt;/ table-options&gt;;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76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TABULATE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= </a:t>
            </a:r>
            <a:r>
              <a:rPr lang="en-US" i="1" dirty="0" err="1" smtClean="0"/>
              <a:t>datasetname</a:t>
            </a:r>
            <a:endParaRPr lang="en-US" dirty="0" smtClean="0"/>
          </a:p>
          <a:p>
            <a:r>
              <a:rPr lang="en-US" dirty="0" smtClean="0"/>
              <a:t>OUT = </a:t>
            </a:r>
            <a:r>
              <a:rPr lang="en-US" i="1" dirty="0" err="1" smtClean="0"/>
              <a:t>datasetname</a:t>
            </a:r>
            <a:endParaRPr lang="en-US" dirty="0" smtClean="0"/>
          </a:p>
          <a:p>
            <a:r>
              <a:rPr lang="en-US" dirty="0" smtClean="0"/>
              <a:t>FORMAT = </a:t>
            </a:r>
            <a:r>
              <a:rPr lang="en-US" i="1" dirty="0" err="1" smtClean="0"/>
              <a:t>formatname</a:t>
            </a:r>
            <a:r>
              <a:rPr lang="en-US" i="1" dirty="0" smtClean="0"/>
              <a:t>  </a:t>
            </a:r>
            <a:r>
              <a:rPr lang="en-US" dirty="0" smtClean="0"/>
              <a:t>-- format for each cell</a:t>
            </a:r>
          </a:p>
          <a:p>
            <a:r>
              <a:rPr lang="en-US" dirty="0" smtClean="0"/>
              <a:t>FORMCHAR = (</a:t>
            </a:r>
            <a:r>
              <a:rPr lang="en-US" i="1" dirty="0" smtClean="0"/>
              <a:t>position1</a:t>
            </a:r>
            <a:r>
              <a:rPr lang="en-US" dirty="0" smtClean="0"/>
              <a:t> = ‘</a:t>
            </a:r>
            <a:r>
              <a:rPr lang="en-US" i="1" dirty="0" smtClean="0"/>
              <a:t>formatting-character1</a:t>
            </a:r>
            <a:r>
              <a:rPr lang="en-US" dirty="0" smtClean="0"/>
              <a:t>’, 	</a:t>
            </a:r>
            <a:r>
              <a:rPr lang="en-US" i="1" dirty="0" smtClean="0"/>
              <a:t>position2</a:t>
            </a:r>
            <a:r>
              <a:rPr lang="en-US" dirty="0" smtClean="0"/>
              <a:t> </a:t>
            </a:r>
            <a:r>
              <a:rPr lang="en-US" dirty="0"/>
              <a:t>= ‘</a:t>
            </a:r>
            <a:r>
              <a:rPr lang="en-US" i="1" dirty="0" smtClean="0"/>
              <a:t>formatting-character2</a:t>
            </a:r>
            <a:r>
              <a:rPr lang="en-US" dirty="0" smtClean="0"/>
              <a:t>’, …)</a:t>
            </a:r>
          </a:p>
          <a:p>
            <a:r>
              <a:rPr lang="en-US" dirty="0" smtClean="0"/>
              <a:t>STYLE = (</a:t>
            </a:r>
            <a:r>
              <a:rPr lang="en-US" i="1" dirty="0" smtClean="0"/>
              <a:t>style-element-name1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i="1" dirty="0" smtClean="0"/>
              <a:t>style-attribute1</a:t>
            </a:r>
            <a:r>
              <a:rPr lang="en-US" dirty="0" smtClean="0"/>
              <a:t>, 	</a:t>
            </a:r>
            <a:r>
              <a:rPr lang="en-US" i="1" dirty="0" smtClean="0"/>
              <a:t>style-element-name1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style-attribute1</a:t>
            </a:r>
            <a:r>
              <a:rPr lang="en-US" dirty="0"/>
              <a:t>, 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CLASSDATA = </a:t>
            </a:r>
            <a:r>
              <a:rPr lang="en-US" i="1" dirty="0" err="1" smtClean="0"/>
              <a:t>datasetname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EXCLUSIVE</a:t>
            </a:r>
          </a:p>
          <a:p>
            <a:r>
              <a:rPr lang="en-US" dirty="0" smtClean="0"/>
              <a:t>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3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ASCENDING, DESCENDING</a:t>
            </a:r>
          </a:p>
          <a:p>
            <a:r>
              <a:rPr lang="en-US" dirty="0" smtClean="0"/>
              <a:t>ORDER = DATA | FORMATTED | FREQ | 	UNFORMATTED</a:t>
            </a:r>
          </a:p>
          <a:p>
            <a:r>
              <a:rPr lang="en-US" dirty="0" smtClean="0"/>
              <a:t>MISSING</a:t>
            </a:r>
          </a:p>
          <a:p>
            <a:r>
              <a:rPr lang="en-US" dirty="0"/>
              <a:t>STYLE = (</a:t>
            </a:r>
            <a:r>
              <a:rPr lang="en-US" i="1" dirty="0"/>
              <a:t>style-element-name1</a:t>
            </a:r>
            <a:r>
              <a:rPr lang="en-US" dirty="0"/>
              <a:t> = </a:t>
            </a:r>
            <a:r>
              <a:rPr lang="en-US" i="1" dirty="0"/>
              <a:t>style-attribute1</a:t>
            </a:r>
            <a:r>
              <a:rPr lang="en-US" dirty="0"/>
              <a:t>, 	</a:t>
            </a:r>
            <a:r>
              <a:rPr lang="en-US" i="1" dirty="0"/>
              <a:t>style-element-name1</a:t>
            </a:r>
            <a:r>
              <a:rPr lang="en-US" dirty="0"/>
              <a:t> = </a:t>
            </a:r>
            <a:r>
              <a:rPr lang="en-US" i="1" dirty="0"/>
              <a:t>style-attribute1</a:t>
            </a:r>
            <a:r>
              <a:rPr lang="en-US" dirty="0"/>
              <a:t>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99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2436</TotalTime>
  <Words>332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Wingdings</vt:lpstr>
      <vt:lpstr>Wingdings 2</vt:lpstr>
      <vt:lpstr>Civic</vt:lpstr>
      <vt:lpstr>PROC TABULATE</vt:lpstr>
      <vt:lpstr>Lecture Outline</vt:lpstr>
      <vt:lpstr>Overview of PROC TABULATE</vt:lpstr>
      <vt:lpstr>Example</vt:lpstr>
      <vt:lpstr>TABULATE Terminology</vt:lpstr>
      <vt:lpstr>Tabulate Summary Statistics</vt:lpstr>
      <vt:lpstr>Tabulate Syntax</vt:lpstr>
      <vt:lpstr>PROC TABULATE options</vt:lpstr>
      <vt:lpstr>CLASS Options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81</cp:revision>
  <dcterms:created xsi:type="dcterms:W3CDTF">2013-08-14T15:28:58Z</dcterms:created>
  <dcterms:modified xsi:type="dcterms:W3CDTF">2015-10-12T16:58:44Z</dcterms:modified>
</cp:coreProperties>
</file>