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7" r:id="rId4"/>
    <p:sldId id="261" r:id="rId5"/>
    <p:sldId id="275" r:id="rId6"/>
    <p:sldId id="276" r:id="rId7"/>
    <p:sldId id="271" r:id="rId8"/>
    <p:sldId id="262" r:id="rId9"/>
    <p:sldId id="272" r:id="rId10"/>
    <p:sldId id="273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77"/>
            <p14:sldId id="261"/>
            <p14:sldId id="275"/>
            <p14:sldId id="276"/>
            <p14:sldId id="271"/>
            <p14:sldId id="262"/>
            <p14:sldId id="272"/>
            <p14:sldId id="273"/>
          </p14:sldIdLst>
        </p14:section>
        <p14:section name="Untitled Section" id="{487AEE09-3A29-4AB9-8387-7AEA1AC33CF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B16BC-13BC-4732-8244-33566E11A4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7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10/14/2015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/>
              <a:t>Lecture </a:t>
            </a:r>
            <a:r>
              <a:rPr lang="en-US" smtClean="0"/>
              <a:t>21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More PROC TABULATE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Rows and Columns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Format: </a:t>
            </a:r>
            <a:r>
              <a:rPr lang="en-US" i="1" dirty="0" smtClean="0"/>
              <a:t>item</a:t>
            </a:r>
            <a:r>
              <a:rPr lang="en-US" dirty="0" smtClean="0"/>
              <a:t> = ‘</a:t>
            </a:r>
            <a:r>
              <a:rPr lang="en-US" i="1" dirty="0" smtClean="0"/>
              <a:t>label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Works </a:t>
            </a:r>
            <a:r>
              <a:rPr lang="en-US" dirty="0"/>
              <a:t>for variable names and statistics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i="1" dirty="0"/>
              <a:t>varname1</a:t>
            </a:r>
            <a:r>
              <a:rPr lang="en-US" dirty="0"/>
              <a:t>=‘Variable 1’</a:t>
            </a:r>
          </a:p>
          <a:p>
            <a:pPr lvl="1"/>
            <a:r>
              <a:rPr lang="en-US" i="1" dirty="0"/>
              <a:t>varname1</a:t>
            </a:r>
            <a:r>
              <a:rPr lang="en-US" dirty="0"/>
              <a:t>=‘Variable 1’*N=‘Number of Responders’;</a:t>
            </a:r>
          </a:p>
          <a:p>
            <a:endParaRPr lang="en-US" dirty="0" smtClean="0"/>
          </a:p>
          <a:p>
            <a:r>
              <a:rPr lang="en-US" dirty="0" smtClean="0"/>
              <a:t>Full Statement:</a:t>
            </a:r>
          </a:p>
          <a:p>
            <a:pPr lvl="1"/>
            <a:r>
              <a:rPr lang="en-US" dirty="0" smtClean="0"/>
              <a:t>TABLE </a:t>
            </a:r>
            <a:r>
              <a:rPr lang="en-US" i="1" dirty="0" smtClean="0"/>
              <a:t>varname1</a:t>
            </a:r>
            <a:r>
              <a:rPr lang="en-US" dirty="0" smtClean="0"/>
              <a:t>= ‘Variable 1’,</a:t>
            </a:r>
          </a:p>
          <a:p>
            <a:pPr marL="1463040" lvl="5" indent="0">
              <a:buNone/>
            </a:pPr>
            <a:r>
              <a:rPr lang="en-US" sz="2200" i="1" dirty="0" smtClean="0"/>
              <a:t>varname2</a:t>
            </a:r>
            <a:r>
              <a:rPr lang="en-US" sz="2200" dirty="0" smtClean="0"/>
              <a:t>=‘Variable 2’*</a:t>
            </a:r>
            <a:r>
              <a:rPr lang="en-US" sz="2200" i="1" dirty="0" smtClean="0"/>
              <a:t>varname3</a:t>
            </a:r>
            <a:r>
              <a:rPr lang="en-US" sz="2200" dirty="0" smtClean="0"/>
              <a:t>=‘Variable 3’,</a:t>
            </a:r>
          </a:p>
          <a:p>
            <a:pPr marL="1463040" lvl="5" indent="0">
              <a:buNone/>
            </a:pPr>
            <a:r>
              <a:rPr lang="en-US" sz="2200" i="1" dirty="0" smtClean="0"/>
              <a:t>(varname4</a:t>
            </a:r>
            <a:r>
              <a:rPr lang="en-US" sz="2200" dirty="0" smtClean="0"/>
              <a:t>=‘Variable 4’ ALL)*N=‘Number of Students’;</a:t>
            </a:r>
            <a:endParaRPr lang="en-US" sz="2200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929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Continue to explore PROC TABULATE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/>
              <a:t>Project </a:t>
            </a:r>
            <a:r>
              <a:rPr lang="en-US" dirty="0" smtClean="0"/>
              <a:t>revisited</a:t>
            </a:r>
            <a:endParaRPr lang="en-US" dirty="0"/>
          </a:p>
          <a:p>
            <a:r>
              <a:rPr lang="en-US" dirty="0" smtClean="0"/>
              <a:t>Review </a:t>
            </a:r>
            <a:r>
              <a:rPr lang="en-US" dirty="0" smtClean="0"/>
              <a:t>of PROC TABULATE</a:t>
            </a:r>
          </a:p>
          <a:p>
            <a:r>
              <a:rPr lang="en-US" dirty="0" smtClean="0"/>
              <a:t>Style specifications</a:t>
            </a:r>
          </a:p>
          <a:p>
            <a:r>
              <a:rPr lang="en-US" dirty="0" smtClean="0"/>
              <a:t>TABLE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Daily </a:t>
            </a:r>
            <a:r>
              <a:rPr lang="en-US" dirty="0" smtClean="0"/>
              <a:t>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Ohio data of several types at county level</a:t>
            </a:r>
          </a:p>
          <a:p>
            <a:r>
              <a:rPr lang="en-US" dirty="0" smtClean="0"/>
              <a:t>Read and combine all datasets</a:t>
            </a:r>
          </a:p>
          <a:p>
            <a:r>
              <a:rPr lang="en-US" dirty="0" smtClean="0"/>
              <a:t>Add regions</a:t>
            </a:r>
          </a:p>
          <a:p>
            <a:r>
              <a:rPr lang="en-US" dirty="0" smtClean="0"/>
              <a:t>Create 2 categorical variables</a:t>
            </a:r>
          </a:p>
          <a:p>
            <a:r>
              <a:rPr lang="en-US" dirty="0" smtClean="0"/>
              <a:t>Select 10 continuous variables</a:t>
            </a:r>
          </a:p>
          <a:p>
            <a:r>
              <a:rPr lang="en-US" dirty="0" smtClean="0"/>
              <a:t>Perform one-, two-, and multi-variable analyses</a:t>
            </a:r>
          </a:p>
          <a:p>
            <a:r>
              <a:rPr lang="en-US" dirty="0" smtClean="0"/>
              <a:t>Right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8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eview of PROC TABULATE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complex summary tables that incorporate discrete and continuous variables</a:t>
            </a:r>
          </a:p>
          <a:p>
            <a:endParaRPr lang="en-US" dirty="0"/>
          </a:p>
          <a:p>
            <a:r>
              <a:rPr lang="en-US" dirty="0" smtClean="0"/>
              <a:t>Three dimensions (page, row, column) that can contain multiple variables per dimensions</a:t>
            </a:r>
          </a:p>
          <a:p>
            <a:endParaRPr lang="en-US" dirty="0"/>
          </a:p>
          <a:p>
            <a:r>
              <a:rPr lang="en-US" dirty="0" smtClean="0"/>
              <a:t>CLASS and VAR statements define types of variables used in the tables</a:t>
            </a:r>
          </a:p>
          <a:p>
            <a:endParaRPr lang="en-US" dirty="0"/>
          </a:p>
          <a:p>
            <a:r>
              <a:rPr lang="en-US" dirty="0" smtClean="0"/>
              <a:t>Allows for style definitions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36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39383"/>
              </p:ext>
            </p:extLst>
          </p:nvPr>
        </p:nvGraphicFramePr>
        <p:xfrm>
          <a:off x="301625" y="2590800"/>
          <a:ext cx="8534400" cy="277749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  <a:gridCol w="2133600"/>
                <a:gridCol w="2133600"/>
              </a:tblGrid>
              <a:tr h="0">
                <a:tc rowSpan="4" gridSpan="2"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Type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Residential Customers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Business Customers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Expenditures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Expenditures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Region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Division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$7,477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$5,129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Northeast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New England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Middle Atlantic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$19,379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$15,078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West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Mountain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$5,476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$4,729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Pacific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$13,959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$12,619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1625" y="202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849" tIns="45720" rIns="42849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65558"/>
              </p:ext>
            </p:extLst>
          </p:nvPr>
        </p:nvGraphicFramePr>
        <p:xfrm>
          <a:off x="301625" y="1828800"/>
          <a:ext cx="8540750" cy="708423"/>
        </p:xfrm>
        <a:graphic>
          <a:graphicData uri="http://schemas.openxmlformats.org/drawingml/2006/table">
            <a:tbl>
              <a:tblPr/>
              <a:tblGrid>
                <a:gridCol w="8540750"/>
              </a:tblGrid>
              <a:tr h="4284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 Energy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Expenditures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by Region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845" marR="2845" marT="2845" marB="28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  <a:tr h="2573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(millions of dollars)</a:t>
                      </a:r>
                    </a:p>
                  </a:txBody>
                  <a:tcPr marL="2845" marR="2845" marT="2845" marB="28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53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 TABULATE DATA=</a:t>
            </a:r>
            <a:r>
              <a:rPr lang="en-US" dirty="0" err="1"/>
              <a:t>datasetname</a:t>
            </a:r>
            <a:r>
              <a:rPr lang="en-US" dirty="0"/>
              <a:t> &lt;options&gt;;</a:t>
            </a:r>
          </a:p>
          <a:p>
            <a:pPr lvl="1"/>
            <a:r>
              <a:rPr lang="en-US" dirty="0"/>
              <a:t>WHERE </a:t>
            </a:r>
            <a:r>
              <a:rPr lang="en-US" i="1" dirty="0"/>
              <a:t>logical expression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BY </a:t>
            </a:r>
            <a:r>
              <a:rPr lang="en-US" i="1" dirty="0" err="1"/>
              <a:t>varnames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CLASS </a:t>
            </a:r>
            <a:r>
              <a:rPr lang="en-US" i="1" dirty="0" err="1"/>
              <a:t>varnames</a:t>
            </a:r>
            <a:r>
              <a:rPr lang="en-US" dirty="0"/>
              <a:t> &lt;/ options&gt;;</a:t>
            </a:r>
          </a:p>
          <a:p>
            <a:pPr lvl="1"/>
            <a:r>
              <a:rPr lang="en-US" dirty="0"/>
              <a:t>FREQ </a:t>
            </a:r>
            <a:r>
              <a:rPr lang="en-US" i="1" dirty="0" err="1"/>
              <a:t>varname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KEYWORD </a:t>
            </a:r>
            <a:r>
              <a:rPr lang="en-US" i="1" dirty="0"/>
              <a:t>keywords</a:t>
            </a:r>
            <a:r>
              <a:rPr lang="en-US" dirty="0"/>
              <a:t> /STYLE = </a:t>
            </a:r>
            <a:r>
              <a:rPr lang="en-US" i="1" dirty="0"/>
              <a:t>specification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KEYLABEL keyword1 = ‘</a:t>
            </a:r>
            <a:r>
              <a:rPr lang="en-US" i="1" dirty="0"/>
              <a:t>label1</a:t>
            </a:r>
            <a:r>
              <a:rPr lang="en-US" dirty="0"/>
              <a:t>’ &lt; keyword2 = ‘</a:t>
            </a:r>
            <a:r>
              <a:rPr lang="en-US" i="1" dirty="0"/>
              <a:t>label2</a:t>
            </a:r>
            <a:r>
              <a:rPr lang="en-US" dirty="0"/>
              <a:t>’ … / options&gt;;</a:t>
            </a:r>
          </a:p>
          <a:p>
            <a:pPr lvl="1"/>
            <a:r>
              <a:rPr lang="en-US" dirty="0"/>
              <a:t>WEIGHT </a:t>
            </a:r>
            <a:r>
              <a:rPr lang="en-US" i="1" dirty="0"/>
              <a:t>variable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VAR </a:t>
            </a:r>
            <a:r>
              <a:rPr lang="en-US" i="1" dirty="0"/>
              <a:t>analysis-variables</a:t>
            </a:r>
            <a:r>
              <a:rPr lang="en-US" dirty="0"/>
              <a:t> &lt;/ options&gt;;</a:t>
            </a:r>
          </a:p>
          <a:p>
            <a:pPr lvl="1"/>
            <a:r>
              <a:rPr lang="en-US" dirty="0"/>
              <a:t>TABLE </a:t>
            </a:r>
            <a:r>
              <a:rPr lang="en-US" i="1" dirty="0"/>
              <a:t>page-expression</a:t>
            </a:r>
            <a:r>
              <a:rPr lang="en-US" dirty="0"/>
              <a:t>, </a:t>
            </a:r>
            <a:r>
              <a:rPr lang="en-US" i="1" dirty="0"/>
              <a:t>row-expression</a:t>
            </a:r>
            <a:r>
              <a:rPr lang="en-US" dirty="0"/>
              <a:t>, </a:t>
            </a:r>
            <a:r>
              <a:rPr lang="en-US" i="1" dirty="0"/>
              <a:t>column-expression</a:t>
            </a:r>
            <a:r>
              <a:rPr lang="en-US" dirty="0"/>
              <a:t> &lt;/ table-options&gt;;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4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STYLE options allow programmer to choose fonts, font sizes, formats, labels for tables</a:t>
            </a:r>
          </a:p>
          <a:p>
            <a:endParaRPr lang="en-US" dirty="0"/>
          </a:p>
          <a:p>
            <a:r>
              <a:rPr lang="en-US" dirty="0" smtClean="0"/>
              <a:t>STYLE = &lt;</a:t>
            </a:r>
            <a:r>
              <a:rPr lang="en-US" i="1" dirty="0" smtClean="0"/>
              <a:t>style-element-name</a:t>
            </a:r>
            <a:r>
              <a:rPr lang="en-US" dirty="0" smtClean="0"/>
              <a:t>|&lt;PARENT&gt;&gt;[</a:t>
            </a:r>
            <a:r>
              <a:rPr lang="en-US" i="1" dirty="0" smtClean="0"/>
              <a:t>style-attribute-name = style-attribute-value &lt;…&gt;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Style-attribute-name examples:</a:t>
            </a:r>
          </a:p>
          <a:p>
            <a:pPr lvl="1"/>
            <a:r>
              <a:rPr lang="en-US" dirty="0" smtClean="0"/>
              <a:t>BACKGROUNDCOLOR, BORDERCOLOR, </a:t>
            </a:r>
          </a:p>
          <a:p>
            <a:pPr lvl="1"/>
            <a:r>
              <a:rPr lang="en-US" dirty="0" smtClean="0"/>
              <a:t>WIDTH, HEIGHT, CELLSPACING</a:t>
            </a:r>
          </a:p>
          <a:p>
            <a:pPr lvl="1"/>
            <a:r>
              <a:rPr lang="en-US" dirty="0" smtClean="0"/>
              <a:t>FONT, FONTSIZE</a:t>
            </a:r>
          </a:p>
          <a:p>
            <a:pPr lvl="1"/>
            <a:r>
              <a:rPr lang="en-US" dirty="0" smtClean="0"/>
              <a:t>TEXTALIGN</a:t>
            </a:r>
          </a:p>
          <a:p>
            <a:pPr lvl="1"/>
            <a:r>
              <a:rPr lang="en-US" dirty="0" smtClean="0"/>
              <a:t>HTMLSTYLE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7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Statement -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</a:t>
            </a:r>
            <a:r>
              <a:rPr lang="en-US" i="1" dirty="0" smtClean="0"/>
              <a:t>page-expression</a:t>
            </a:r>
            <a:r>
              <a:rPr lang="en-US" dirty="0" smtClean="0"/>
              <a:t>, </a:t>
            </a:r>
            <a:r>
              <a:rPr lang="en-US" i="1" dirty="0" smtClean="0"/>
              <a:t>row-expression</a:t>
            </a:r>
            <a:r>
              <a:rPr lang="en-US" dirty="0" smtClean="0"/>
              <a:t>, </a:t>
            </a:r>
            <a:r>
              <a:rPr lang="en-US" i="1" dirty="0" smtClean="0"/>
              <a:t>column-expression</a:t>
            </a:r>
            <a:r>
              <a:rPr lang="en-US" dirty="0" smtClean="0"/>
              <a:t> &lt;/ table-options&gt;;</a:t>
            </a:r>
          </a:p>
          <a:p>
            <a:endParaRPr lang="en-US" dirty="0" smtClean="0"/>
          </a:p>
          <a:p>
            <a:r>
              <a:rPr lang="en-US" dirty="0" smtClean="0"/>
              <a:t>Expressions can include several elements</a:t>
            </a:r>
          </a:p>
          <a:p>
            <a:pPr lvl="1"/>
            <a:r>
              <a:rPr lang="en-US" dirty="0"/>
              <a:t>Class variables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variables</a:t>
            </a:r>
          </a:p>
          <a:p>
            <a:pPr lvl="1"/>
            <a:r>
              <a:rPr lang="en-US" dirty="0" smtClean="0"/>
              <a:t>ALL</a:t>
            </a:r>
            <a:endParaRPr lang="en-US" dirty="0"/>
          </a:p>
          <a:p>
            <a:pPr lvl="1"/>
            <a:r>
              <a:rPr lang="en-US" dirty="0"/>
              <a:t>Statistics keywords</a:t>
            </a:r>
          </a:p>
          <a:p>
            <a:pPr lvl="1"/>
            <a:r>
              <a:rPr lang="en-US" dirty="0"/>
              <a:t>Format modifiers</a:t>
            </a:r>
          </a:p>
          <a:p>
            <a:pPr lvl="1"/>
            <a:r>
              <a:rPr lang="en-US" dirty="0" smtClean="0"/>
              <a:t>Labels</a:t>
            </a:r>
            <a:endParaRPr lang="en-US" i="1" dirty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TABLE </a:t>
            </a:r>
            <a:r>
              <a:rPr lang="en-US" sz="2400" i="1" dirty="0" smtClean="0"/>
              <a:t>varname1, varname2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TABLE </a:t>
            </a:r>
            <a:r>
              <a:rPr lang="en-US" sz="2400" i="1" dirty="0" smtClean="0"/>
              <a:t>varname1, varname2, varname3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TABLE </a:t>
            </a:r>
            <a:r>
              <a:rPr lang="en-US" sz="2400" i="1" dirty="0" smtClean="0"/>
              <a:t>varname1*varname2, varname3*varname4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TABLE (</a:t>
            </a:r>
            <a:r>
              <a:rPr lang="en-US" sz="2400" i="1" dirty="0" smtClean="0"/>
              <a:t>varname1</a:t>
            </a:r>
            <a:r>
              <a:rPr lang="en-US" sz="2400" dirty="0" smtClean="0"/>
              <a:t> ALL), (</a:t>
            </a:r>
            <a:r>
              <a:rPr lang="en-US" sz="2400" i="1" dirty="0" smtClean="0"/>
              <a:t>varname2 </a:t>
            </a:r>
            <a:r>
              <a:rPr lang="en-US" sz="2400" dirty="0" smtClean="0"/>
              <a:t>ALL);</a:t>
            </a:r>
          </a:p>
          <a:p>
            <a:r>
              <a:rPr lang="en-US" sz="2400" dirty="0" smtClean="0"/>
              <a:t>TABLE </a:t>
            </a:r>
            <a:r>
              <a:rPr lang="en-US" sz="2400" i="1" dirty="0" smtClean="0"/>
              <a:t>varname1</a:t>
            </a:r>
            <a:r>
              <a:rPr lang="en-US" sz="2400" dirty="0"/>
              <a:t> </a:t>
            </a:r>
            <a:r>
              <a:rPr lang="en-US" sz="2400" i="1" dirty="0" smtClean="0"/>
              <a:t>varname2, varname3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TABLE </a:t>
            </a:r>
            <a:r>
              <a:rPr lang="en-US" sz="2400" i="1" dirty="0" smtClean="0"/>
              <a:t>varname1, </a:t>
            </a:r>
            <a:r>
              <a:rPr lang="en-US" sz="2400" dirty="0" smtClean="0"/>
              <a:t>(N MIN MAX MEAN STD);</a:t>
            </a:r>
          </a:p>
          <a:p>
            <a:r>
              <a:rPr lang="en-US" sz="2400" dirty="0" smtClean="0"/>
              <a:t>TABLE </a:t>
            </a:r>
            <a:r>
              <a:rPr lang="en-US" sz="2400" i="1" dirty="0" smtClean="0"/>
              <a:t>varname1</a:t>
            </a:r>
            <a:r>
              <a:rPr lang="en-US" sz="2400" dirty="0" smtClean="0"/>
              <a:t>, </a:t>
            </a:r>
            <a:r>
              <a:rPr lang="en-US" sz="2400" i="1" dirty="0" smtClean="0"/>
              <a:t>varname2</a:t>
            </a:r>
            <a:r>
              <a:rPr lang="en-US" sz="2400" dirty="0"/>
              <a:t>*</a:t>
            </a:r>
            <a:r>
              <a:rPr lang="en-US" sz="2400" dirty="0" smtClean="0"/>
              <a:t>MEAN;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766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6497</TotalTime>
  <Words>425</Words>
  <Application>Microsoft Office PowerPoint</Application>
  <PresentationFormat>On-screen Show (4:3)</PresentationFormat>
  <Paragraphs>120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Wingdings 2</vt:lpstr>
      <vt:lpstr>Civic</vt:lpstr>
      <vt:lpstr>More PROC TABULATE</vt:lpstr>
      <vt:lpstr>Lecture Outline</vt:lpstr>
      <vt:lpstr>Project Revisited</vt:lpstr>
      <vt:lpstr>Review of PROC TABULATE</vt:lpstr>
      <vt:lpstr>Example</vt:lpstr>
      <vt:lpstr>Syntax</vt:lpstr>
      <vt:lpstr>STYLE Definitions</vt:lpstr>
      <vt:lpstr>TABLE Statement - Expressions</vt:lpstr>
      <vt:lpstr>Expression Examples</vt:lpstr>
      <vt:lpstr>Labeling Rows and Columns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86</cp:revision>
  <dcterms:created xsi:type="dcterms:W3CDTF">2013-08-14T15:28:58Z</dcterms:created>
  <dcterms:modified xsi:type="dcterms:W3CDTF">2015-10-14T18:40:53Z</dcterms:modified>
</cp:coreProperties>
</file>