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4" r:id="rId7"/>
    <p:sldId id="262" r:id="rId8"/>
    <p:sldId id="263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910C53-3122-4B06-84DF-94B842B0E371}">
          <p14:sldIdLst>
            <p14:sldId id="256"/>
            <p14:sldId id="257"/>
            <p14:sldId id="259"/>
            <p14:sldId id="260"/>
          </p14:sldIdLst>
        </p14:section>
        <p14:section name="Untitled Section" id="{E6343103-AFF5-4154-A2DF-C539DD943368}">
          <p14:sldIdLst>
            <p14:sldId id="261"/>
            <p14:sldId id="264"/>
            <p14:sldId id="262"/>
            <p14:sldId id="263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0E594-7B7E-453F-BCB5-D5BD85D593B6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B16BC-13BC-4732-8244-33566E11A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1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F3B-7B71-4C0F-8517-6076CA3AB633}" type="datetime1">
              <a:rPr lang="en-US" smtClean="0"/>
              <a:t>10/21/2015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F40D-1AF7-4F92-873E-1B34B9079FF7}" type="datetime1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7A14-EBBE-4877-AEBB-E0FDB727E1F8}" type="datetime1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2A7-E2C1-4652-9E68-1CFA43AD8C20}" type="datetime1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625F-4650-4FA4-B0BF-F5CE49C8F9B4}" type="datetime1">
              <a:rPr lang="en-US" smtClean="0"/>
              <a:t>10/21/2015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67367AD-DD19-4BA7-9574-8DDA6FB968A6}" type="datetime1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9E3F-CCEA-4DDB-9E5B-F5BEE3BD4636}" type="datetime1">
              <a:rPr lang="en-US" smtClean="0"/>
              <a:t>10/21/2015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42E4-6709-40D5-A6A1-BFD1823B18B4}" type="datetime1">
              <a:rPr lang="en-US" smtClean="0"/>
              <a:t>10/21/2015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CF5-14C5-4E39-BEA9-88146ACB5EBC}" type="datetime1">
              <a:rPr lang="en-US" smtClean="0"/>
              <a:t>10/21/2015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A396-1029-4561-8555-1DCE5CD8C3A4}" type="datetime1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034A484-C692-4965-8A74-5D2AE3866EFB}" type="datetime1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BD7ECAB-E007-4457-A02C-B6D75A9F4875}" type="datetime1">
              <a:rPr lang="en-US" smtClean="0"/>
              <a:t>10/21/2015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762000"/>
          </a:xfrm>
        </p:spPr>
        <p:txBody>
          <a:bodyPr/>
          <a:lstStyle/>
          <a:p>
            <a:r>
              <a:rPr lang="en-US" dirty="0"/>
              <a:t>Statistics 6740</a:t>
            </a:r>
          </a:p>
          <a:p>
            <a:r>
              <a:rPr lang="en-US" dirty="0"/>
              <a:t>Lecture </a:t>
            </a:r>
            <a:r>
              <a:rPr lang="en-US" dirty="0" smtClean="0"/>
              <a:t>23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Formatting 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Questions from daily assignment, homework, project</a:t>
            </a:r>
          </a:p>
          <a:p>
            <a:r>
              <a:rPr lang="en-US" dirty="0" smtClean="0"/>
              <a:t>Overview of formatting</a:t>
            </a:r>
          </a:p>
          <a:p>
            <a:r>
              <a:rPr lang="en-US" dirty="0" smtClean="0"/>
              <a:t>Formatting components</a:t>
            </a:r>
          </a:p>
          <a:p>
            <a:r>
              <a:rPr lang="en-US" dirty="0" smtClean="0"/>
              <a:t>Title</a:t>
            </a:r>
          </a:p>
          <a:p>
            <a:r>
              <a:rPr lang="en-US" dirty="0" smtClean="0"/>
              <a:t>Footnote</a:t>
            </a:r>
          </a:p>
          <a:p>
            <a:r>
              <a:rPr lang="en-US" dirty="0" smtClean="0"/>
              <a:t>Label</a:t>
            </a:r>
          </a:p>
          <a:p>
            <a:r>
              <a:rPr lang="en-US" dirty="0" smtClean="0"/>
              <a:t>Daily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3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Formatting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Sometimes the basic SAS output is inadequate for direct inclusion in reports</a:t>
            </a:r>
          </a:p>
          <a:p>
            <a:pPr lvl="1"/>
            <a:r>
              <a:rPr lang="en-US" dirty="0" smtClean="0"/>
              <a:t>Variable names are not descriptive enough or too abbreviated</a:t>
            </a:r>
          </a:p>
          <a:p>
            <a:pPr lvl="1"/>
            <a:r>
              <a:rPr lang="en-US" dirty="0" smtClean="0"/>
              <a:t>Values of categorical data are numeric rather than descriptive</a:t>
            </a:r>
          </a:p>
          <a:p>
            <a:pPr lvl="1"/>
            <a:r>
              <a:rPr lang="en-US" dirty="0" smtClean="0"/>
              <a:t>Want to include dollar signs, commas in numbers</a:t>
            </a:r>
          </a:p>
          <a:p>
            <a:pPr lvl="1"/>
            <a:r>
              <a:rPr lang="en-US" dirty="0" smtClean="0"/>
              <a:t>Want to include a title and footnotes</a:t>
            </a:r>
          </a:p>
          <a:p>
            <a:pPr lvl="1"/>
            <a:endParaRPr lang="en-US" dirty="0"/>
          </a:p>
          <a:p>
            <a:r>
              <a:rPr lang="en-US" dirty="0" smtClean="0"/>
              <a:t>SAS has several elements that can be used to improve the formatting of the output</a:t>
            </a:r>
          </a:p>
          <a:p>
            <a:endParaRPr lang="en-US" dirty="0"/>
          </a:p>
          <a:p>
            <a:r>
              <a:rPr lang="en-US" dirty="0" smtClean="0"/>
              <a:t>PROC TABULATE has several options that allow the user to modify the output</a:t>
            </a:r>
          </a:p>
          <a:p>
            <a:pPr lvl="1"/>
            <a:r>
              <a:rPr lang="en-US" dirty="0" smtClean="0"/>
              <a:t>STYLE</a:t>
            </a:r>
          </a:p>
          <a:p>
            <a:pPr lvl="1"/>
            <a:r>
              <a:rPr lang="en-US" dirty="0" smtClean="0"/>
              <a:t>Variable and statistic labeling</a:t>
            </a:r>
          </a:p>
        </p:txBody>
      </p:sp>
    </p:spTree>
    <p:extLst>
      <p:ext uri="{BB962C8B-B14F-4D97-AF65-F5344CB8AC3E}">
        <p14:creationId xmlns:p14="http://schemas.microsoft.com/office/powerpoint/2010/main" val="118831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components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Title and footnote</a:t>
            </a:r>
          </a:p>
          <a:p>
            <a:r>
              <a:rPr lang="en-US" dirty="0" smtClean="0"/>
              <a:t>Variable labels</a:t>
            </a:r>
          </a:p>
          <a:p>
            <a:r>
              <a:rPr lang="en-US" dirty="0" smtClean="0"/>
              <a:t>Variable </a:t>
            </a:r>
            <a:r>
              <a:rPr lang="en-US" dirty="0"/>
              <a:t>v</a:t>
            </a:r>
            <a:r>
              <a:rPr lang="en-US" dirty="0" smtClean="0"/>
              <a:t>alue formats</a:t>
            </a:r>
          </a:p>
          <a:p>
            <a:endParaRPr lang="en-US" dirty="0"/>
          </a:p>
          <a:p>
            <a:r>
              <a:rPr lang="en-US" dirty="0" smtClean="0"/>
              <a:t>Characters used to draw tables</a:t>
            </a:r>
          </a:p>
          <a:p>
            <a:pPr lvl="1"/>
            <a:r>
              <a:rPr lang="en-US" dirty="0" smtClean="0"/>
              <a:t>No longer of great importance because output is sent to Results Viewer in HTML format</a:t>
            </a:r>
          </a:p>
          <a:p>
            <a:pPr lvl="1"/>
            <a:r>
              <a:rPr lang="en-US" dirty="0" smtClean="0"/>
              <a:t>Old method used</a:t>
            </a:r>
          </a:p>
          <a:p>
            <a:pPr lvl="2"/>
            <a:r>
              <a:rPr lang="en-US" dirty="0" smtClean="0"/>
              <a:t>- for top and bottom of cell</a:t>
            </a:r>
          </a:p>
          <a:p>
            <a:pPr lvl="2"/>
            <a:r>
              <a:rPr lang="en-US" dirty="0" smtClean="0"/>
              <a:t>| for sides of cell</a:t>
            </a:r>
          </a:p>
          <a:p>
            <a:pPr lvl="2"/>
            <a:r>
              <a:rPr lang="en-US" dirty="0" smtClean="0"/>
              <a:t>+ for cell corners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240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Statement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Syntax:  TITLE&lt;n&gt; &lt;format options&gt; ‘text’;</a:t>
            </a:r>
          </a:p>
          <a:p>
            <a:endParaRPr lang="en-US" dirty="0"/>
          </a:p>
          <a:p>
            <a:r>
              <a:rPr lang="en-US" dirty="0" smtClean="0"/>
              <a:t>Notes:</a:t>
            </a:r>
          </a:p>
          <a:p>
            <a:pPr lvl="1"/>
            <a:r>
              <a:rPr lang="en-US" dirty="0" smtClean="0"/>
              <a:t>Valid anywhere in a SAS program</a:t>
            </a:r>
          </a:p>
          <a:p>
            <a:pPr lvl="1"/>
            <a:r>
              <a:rPr lang="en-US" dirty="0" smtClean="0"/>
              <a:t>Can have any number of subtitles (TITLE2, TITLE3, …)</a:t>
            </a:r>
          </a:p>
          <a:p>
            <a:pPr lvl="1"/>
            <a:r>
              <a:rPr lang="en-US" dirty="0" smtClean="0"/>
              <a:t>Format options address font, color, justification, appearance</a:t>
            </a:r>
          </a:p>
          <a:p>
            <a:pPr lvl="2"/>
            <a:r>
              <a:rPr lang="en-US" dirty="0" smtClean="0"/>
              <a:t>Appear before the text</a:t>
            </a:r>
          </a:p>
          <a:p>
            <a:pPr lvl="1"/>
            <a:r>
              <a:rPr lang="en-US" dirty="0" smtClean="0"/>
              <a:t>Can use “ “ instead of ‘ ‘ (useful when you want to use an apostrophe in the title)</a:t>
            </a:r>
          </a:p>
          <a:p>
            <a:pPr lvl="1"/>
            <a:r>
              <a:rPr lang="en-US" dirty="0" smtClean="0"/>
              <a:t>Can include a by-variable reference within a PROC</a:t>
            </a:r>
          </a:p>
          <a:p>
            <a:pPr lvl="2"/>
            <a:r>
              <a:rPr lang="en-US" dirty="0"/>
              <a:t>PROC PRINT; BY X; TITLE ‘Results for X = #</a:t>
            </a:r>
            <a:r>
              <a:rPr lang="en-US" dirty="0" err="1"/>
              <a:t>byval</a:t>
            </a:r>
            <a:r>
              <a:rPr lang="en-US" dirty="0"/>
              <a:t>’;</a:t>
            </a:r>
          </a:p>
          <a:p>
            <a:pPr lvl="1"/>
            <a:r>
              <a:rPr lang="en-US" dirty="0" smtClean="0"/>
              <a:t>Can use several pieces of title with different formatting within a single title statement</a:t>
            </a:r>
          </a:p>
          <a:p>
            <a:pPr lvl="1"/>
            <a:r>
              <a:rPr lang="en-US" dirty="0" smtClean="0"/>
              <a:t>Stays in effect until a new TITLE statement replaces it</a:t>
            </a:r>
          </a:p>
          <a:p>
            <a:pPr lvl="1"/>
            <a:r>
              <a:rPr lang="en-US" dirty="0" smtClean="0"/>
              <a:t>Appears in ALL output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102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Examples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TITLE ‘Analysis Results’;</a:t>
            </a:r>
          </a:p>
          <a:p>
            <a:endParaRPr lang="en-US" dirty="0" smtClean="0"/>
          </a:p>
          <a:p>
            <a:r>
              <a:rPr lang="en-US" dirty="0" smtClean="0"/>
              <a:t>TITLE2 ‘Prepared on October 2</a:t>
            </a:r>
            <a:r>
              <a:rPr lang="en-US" dirty="0"/>
              <a:t>1</a:t>
            </a:r>
            <a:r>
              <a:rPr lang="en-US" dirty="0" smtClean="0"/>
              <a:t>, 2015’;</a:t>
            </a:r>
          </a:p>
          <a:p>
            <a:endParaRPr lang="en-US" dirty="0" smtClean="0"/>
          </a:p>
          <a:p>
            <a:r>
              <a:rPr lang="en-US" dirty="0" smtClean="0"/>
              <a:t>TITLE “Steve </a:t>
            </a:r>
            <a:r>
              <a:rPr lang="en-US" dirty="0" err="1" smtClean="0"/>
              <a:t>Naber’s</a:t>
            </a:r>
            <a:r>
              <a:rPr lang="en-US" dirty="0" smtClean="0"/>
              <a:t> Results”;</a:t>
            </a:r>
          </a:p>
          <a:p>
            <a:endParaRPr lang="en-US" dirty="0" smtClean="0"/>
          </a:p>
          <a:p>
            <a:r>
              <a:rPr lang="en-US" dirty="0" smtClean="0"/>
              <a:t>TITLE J=center C=red H=2.0 F=‘Times New Roman’ Italic “Statistics 6740”;</a:t>
            </a:r>
          </a:p>
          <a:p>
            <a:endParaRPr lang="en-US" dirty="0"/>
          </a:p>
          <a:p>
            <a:r>
              <a:rPr lang="en-US" dirty="0" smtClean="0"/>
              <a:t>TITLE H=1.0 ‘The last word is ‘ H=3.0 ‘LARGER’;</a:t>
            </a:r>
          </a:p>
        </p:txBody>
      </p:sp>
    </p:spTree>
    <p:extLst>
      <p:ext uri="{BB962C8B-B14F-4D97-AF65-F5344CB8AC3E}">
        <p14:creationId xmlns:p14="http://schemas.microsoft.com/office/powerpoint/2010/main" val="2755481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Footnotes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Syntax:  FOOTNOTE&lt;n&gt; &lt;format options&gt; ‘text’;</a:t>
            </a:r>
          </a:p>
          <a:p>
            <a:endParaRPr lang="en-US" dirty="0"/>
          </a:p>
          <a:p>
            <a:r>
              <a:rPr lang="en-US" dirty="0" smtClean="0"/>
              <a:t>Notes:</a:t>
            </a:r>
          </a:p>
          <a:p>
            <a:pPr lvl="1"/>
            <a:r>
              <a:rPr lang="en-US" dirty="0" smtClean="0"/>
              <a:t>Same characteristics as TITLE statement with regard to placement, multiplicity, format options, quotation marks, and prevalence</a:t>
            </a:r>
          </a:p>
          <a:p>
            <a:pPr lvl="1"/>
            <a:r>
              <a:rPr lang="en-US" dirty="0" smtClean="0"/>
              <a:t>Does not allow for by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40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Labels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Labels are text strings assigned to variable names</a:t>
            </a:r>
          </a:p>
          <a:p>
            <a:endParaRPr lang="en-US" dirty="0" smtClean="0"/>
          </a:p>
          <a:p>
            <a:r>
              <a:rPr lang="en-US" dirty="0" smtClean="0"/>
              <a:t>Assigned during a DATA step (or within a TABLE statement in PROC TABULATE)</a:t>
            </a:r>
          </a:p>
          <a:p>
            <a:endParaRPr lang="en-US" dirty="0"/>
          </a:p>
          <a:p>
            <a:r>
              <a:rPr lang="en-US" dirty="0" smtClean="0"/>
              <a:t>Syntax:  LABEL </a:t>
            </a:r>
            <a:r>
              <a:rPr lang="en-US" i="1" dirty="0" smtClean="0"/>
              <a:t>varname1</a:t>
            </a:r>
            <a:r>
              <a:rPr lang="en-US" dirty="0"/>
              <a:t>=</a:t>
            </a:r>
            <a:r>
              <a:rPr lang="en-US" dirty="0" smtClean="0"/>
              <a:t>‘text description1’ </a:t>
            </a:r>
            <a:r>
              <a:rPr lang="en-US" i="1" dirty="0" smtClean="0"/>
              <a:t>varname2=</a:t>
            </a:r>
            <a:r>
              <a:rPr lang="en-US" dirty="0" smtClean="0"/>
              <a:t>‘text description2’ … ;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Example:  LABEL feats=‘Number of Features’ ne=‘Northeast Location’ </a:t>
            </a:r>
            <a:r>
              <a:rPr lang="en-US" dirty="0" err="1" smtClean="0"/>
              <a:t>cor</a:t>
            </a:r>
            <a:r>
              <a:rPr lang="en-US" dirty="0" smtClean="0"/>
              <a:t>=‘Corner Lot’;</a:t>
            </a:r>
          </a:p>
        </p:txBody>
      </p:sp>
    </p:spTree>
    <p:extLst>
      <p:ext uri="{BB962C8B-B14F-4D97-AF65-F5344CB8AC3E}">
        <p14:creationId xmlns:p14="http://schemas.microsoft.com/office/powerpoint/2010/main" val="359259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Daily Assignment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Read Section 9.1, Chapter 14 </a:t>
            </a:r>
            <a:r>
              <a:rPr lang="en-US" smtClean="0"/>
              <a:t>(Formatting)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019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6771</TotalTime>
  <Words>444</Words>
  <Application>Microsoft Office PowerPoint</Application>
  <PresentationFormat>On-screen Show (4:3)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Georgia</vt:lpstr>
      <vt:lpstr>Wingdings</vt:lpstr>
      <vt:lpstr>Wingdings 2</vt:lpstr>
      <vt:lpstr>Civic</vt:lpstr>
      <vt:lpstr>Formatting I</vt:lpstr>
      <vt:lpstr>Lecture Outline</vt:lpstr>
      <vt:lpstr>Overview of Formatting</vt:lpstr>
      <vt:lpstr>Format components</vt:lpstr>
      <vt:lpstr>Title Statement</vt:lpstr>
      <vt:lpstr>TITLE Examples</vt:lpstr>
      <vt:lpstr>Footnotes</vt:lpstr>
      <vt:lpstr>Variable Labels</vt:lpstr>
      <vt:lpstr>Daily 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Data with SAS®</dc:title>
  <dc:creator>Steven J Naber</dc:creator>
  <cp:lastModifiedBy>Steve Naber</cp:lastModifiedBy>
  <cp:revision>101</cp:revision>
  <dcterms:created xsi:type="dcterms:W3CDTF">2013-08-14T15:28:58Z</dcterms:created>
  <dcterms:modified xsi:type="dcterms:W3CDTF">2015-10-21T15:29:22Z</dcterms:modified>
</cp:coreProperties>
</file>