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0" r:id="rId6"/>
    <p:sldId id="267" r:id="rId7"/>
    <p:sldId id="261" r:id="rId8"/>
    <p:sldId id="265" r:id="rId9"/>
    <p:sldId id="263" r:id="rId10"/>
    <p:sldId id="264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59"/>
            <p14:sldId id="266"/>
            <p14:sldId id="260"/>
            <p14:sldId id="267"/>
          </p14:sldIdLst>
        </p14:section>
        <p14:section name="Untitled Section" id="{E6343103-AFF5-4154-A2DF-C539DD943368}">
          <p14:sldIdLst>
            <p14:sldId id="261"/>
            <p14:sldId id="265"/>
            <p14:sldId id="263"/>
            <p14:sldId id="264"/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10/23/2015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24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FORMAT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 FORMAT &lt;options&gt;;</a:t>
            </a:r>
          </a:p>
          <a:p>
            <a:r>
              <a:rPr lang="en-US" dirty="0" smtClean="0"/>
              <a:t>VALUE </a:t>
            </a:r>
            <a:r>
              <a:rPr lang="en-US" dirty="0" err="1" smtClean="0"/>
              <a:t>formatname</a:t>
            </a:r>
            <a:r>
              <a:rPr lang="en-US" dirty="0" smtClean="0"/>
              <a:t> &lt;format options&gt;  &lt;value range sets&gt;;</a:t>
            </a:r>
          </a:p>
          <a:p>
            <a:r>
              <a:rPr lang="en-US" dirty="0" smtClean="0"/>
              <a:t>RUN;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PROC FORMAT;  VALUE </a:t>
            </a:r>
            <a:r>
              <a:rPr lang="en-US" dirty="0" err="1" smtClean="0"/>
              <a:t>ynfmt</a:t>
            </a:r>
            <a:r>
              <a:rPr lang="en-US" dirty="0" smtClean="0"/>
              <a:t> 0 = ‘No’ 1 = ‘Yes’;</a:t>
            </a:r>
          </a:p>
          <a:p>
            <a:pPr lvl="1"/>
            <a:r>
              <a:rPr lang="en-US" dirty="0"/>
              <a:t>PROC FORMAT;  VALUE </a:t>
            </a:r>
            <a:r>
              <a:rPr lang="en-US" dirty="0" smtClean="0"/>
              <a:t>$</a:t>
            </a:r>
            <a:r>
              <a:rPr lang="en-US" dirty="0" err="1" smtClean="0"/>
              <a:t>ynfmt</a:t>
            </a:r>
            <a:r>
              <a:rPr lang="en-US" dirty="0" smtClean="0"/>
              <a:t> ‘N’ </a:t>
            </a:r>
            <a:r>
              <a:rPr lang="en-US" dirty="0"/>
              <a:t>= ‘</a:t>
            </a:r>
            <a:r>
              <a:rPr lang="en-US" dirty="0" smtClean="0"/>
              <a:t>No’ ‘Y’ </a:t>
            </a:r>
            <a:r>
              <a:rPr lang="en-US" dirty="0"/>
              <a:t>= ‘Yes’;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When you reference the formats later, you must include a “.”</a:t>
            </a:r>
          </a:p>
          <a:p>
            <a:pPr lvl="2"/>
            <a:r>
              <a:rPr lang="en-US" dirty="0" smtClean="0"/>
              <a:t>FORMAT Q11 </a:t>
            </a:r>
            <a:r>
              <a:rPr lang="en-US" dirty="0" err="1" smtClean="0"/>
              <a:t>ynfmt</a:t>
            </a:r>
            <a:r>
              <a:rPr lang="en-US" dirty="0" smtClean="0"/>
              <a:t>.;</a:t>
            </a:r>
          </a:p>
          <a:p>
            <a:pPr lvl="1"/>
            <a:r>
              <a:rPr lang="en-US" dirty="0" smtClean="0"/>
              <a:t>You can specify ranges for numeric variables in formats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VALUE </a:t>
            </a:r>
            <a:r>
              <a:rPr lang="en-US" dirty="0" err="1" smtClean="0"/>
              <a:t>xfmt</a:t>
            </a:r>
            <a:r>
              <a:rPr lang="en-US" dirty="0" smtClean="0"/>
              <a:t> 0 – 60=‘F’ 61 – 70=‘D’ 71 – 80=‘C’ 81 – 90=‘B’ 91 – 100=‘A’;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Monday, October 26 – SAS System Options</a:t>
            </a:r>
          </a:p>
          <a:p>
            <a:endParaRPr lang="en-US" dirty="0" smtClean="0"/>
          </a:p>
          <a:p>
            <a:r>
              <a:rPr lang="en-US" dirty="0" smtClean="0"/>
              <a:t>Wednesday, October 28 – HW 4, Project</a:t>
            </a:r>
          </a:p>
          <a:p>
            <a:endParaRPr lang="en-US" dirty="0" smtClean="0"/>
          </a:p>
          <a:p>
            <a:r>
              <a:rPr lang="en-US" dirty="0" smtClean="0"/>
              <a:t>Friday, October 30 – Overview of SAS/GRAPH</a:t>
            </a:r>
          </a:p>
          <a:p>
            <a:endParaRPr lang="en-US" dirty="0" smtClean="0"/>
          </a:p>
          <a:p>
            <a:r>
              <a:rPr lang="en-US" dirty="0" smtClean="0"/>
              <a:t>Monday, November 2 – GOPTIONS </a:t>
            </a:r>
          </a:p>
          <a:p>
            <a:endParaRPr lang="en-US" dirty="0" smtClean="0"/>
          </a:p>
          <a:p>
            <a:r>
              <a:rPr lang="en-US" dirty="0" smtClean="0"/>
              <a:t>Wednesday, November 4 – Global graphics statements</a:t>
            </a:r>
          </a:p>
          <a:p>
            <a:endParaRPr lang="en-US" dirty="0" smtClean="0"/>
          </a:p>
          <a:p>
            <a:r>
              <a:rPr lang="en-US" dirty="0" smtClean="0"/>
              <a:t>Friday, November 6 – GPLOT</a:t>
            </a:r>
          </a:p>
          <a:p>
            <a:endParaRPr lang="en-US" dirty="0" smtClean="0"/>
          </a:p>
          <a:p>
            <a:r>
              <a:rPr lang="en-US" dirty="0" smtClean="0"/>
              <a:t>Monday, November 9 – GCHART </a:t>
            </a:r>
          </a:p>
          <a:p>
            <a:endParaRPr lang="en-US" dirty="0" smtClean="0"/>
          </a:p>
          <a:p>
            <a:r>
              <a:rPr lang="en-US" dirty="0" smtClean="0"/>
              <a:t>Friday, November 13 – G3D, GCONTOUR, GMAP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3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Options</a:t>
            </a:r>
          </a:p>
          <a:p>
            <a:r>
              <a:rPr lang="en-US" dirty="0" smtClean="0"/>
              <a:t>OPTION statement</a:t>
            </a:r>
          </a:p>
          <a:p>
            <a:r>
              <a:rPr lang="en-US" dirty="0" smtClean="0"/>
              <a:t>PROC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assignment, HW, project</a:t>
            </a:r>
          </a:p>
          <a:p>
            <a:r>
              <a:rPr lang="en-US" dirty="0" smtClean="0"/>
              <a:t>Overview of formatting variable values</a:t>
            </a:r>
          </a:p>
          <a:p>
            <a:r>
              <a:rPr lang="en-US" dirty="0" smtClean="0"/>
              <a:t>SAS formats</a:t>
            </a:r>
          </a:p>
          <a:p>
            <a:r>
              <a:rPr lang="en-US" dirty="0" smtClean="0"/>
              <a:t>FORMAT statement</a:t>
            </a:r>
          </a:p>
          <a:p>
            <a:r>
              <a:rPr lang="en-US" dirty="0" smtClean="0"/>
              <a:t>PROC FORMAT</a:t>
            </a:r>
          </a:p>
          <a:p>
            <a:r>
              <a:rPr lang="en-US" smtClean="0"/>
              <a:t>Upcoming </a:t>
            </a:r>
            <a:r>
              <a:rPr lang="en-US" smtClean="0"/>
              <a:t>schedule</a:t>
            </a:r>
            <a:endParaRPr lang="en-US" dirty="0" smtClean="0"/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Variable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</a:t>
            </a:r>
            <a:r>
              <a:rPr lang="en-US" dirty="0" smtClean="0"/>
              <a:t>formatting output pages (TITLE, FOOTNOTE) and </a:t>
            </a:r>
            <a:r>
              <a:rPr lang="en-US" dirty="0" smtClean="0"/>
              <a:t>variable names (LABEL), one can assign formats to the variable values</a:t>
            </a:r>
          </a:p>
          <a:p>
            <a:endParaRPr lang="en-US" dirty="0"/>
          </a:p>
          <a:p>
            <a:r>
              <a:rPr lang="en-US" dirty="0" smtClean="0"/>
              <a:t>We’ve already seen </a:t>
            </a:r>
            <a:r>
              <a:rPr lang="en-US" dirty="0" smtClean="0"/>
              <a:t>default numeric </a:t>
            </a:r>
            <a:r>
              <a:rPr lang="en-US" dirty="0" smtClean="0"/>
              <a:t>and character variables, but formatting can be more specific</a:t>
            </a:r>
          </a:p>
          <a:p>
            <a:endParaRPr lang="en-US" dirty="0"/>
          </a:p>
          <a:p>
            <a:r>
              <a:rPr lang="en-US" dirty="0" smtClean="0"/>
              <a:t>By assigning formats to variables, we can control how they are stored and how they are displayed</a:t>
            </a:r>
          </a:p>
          <a:p>
            <a:endParaRPr lang="en-US" dirty="0"/>
          </a:p>
          <a:p>
            <a:r>
              <a:rPr lang="en-US" dirty="0" smtClean="0"/>
              <a:t>Already seen formats in INPUT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The INPUT statement affect how they are </a:t>
            </a:r>
            <a:r>
              <a:rPr lang="en-US" i="1" dirty="0" smtClean="0"/>
              <a:t>read</a:t>
            </a:r>
            <a:r>
              <a:rPr lang="en-US" dirty="0" smtClean="0"/>
              <a:t> and </a:t>
            </a:r>
            <a:r>
              <a:rPr lang="en-US" i="1" dirty="0" smtClean="0"/>
              <a:t>stored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883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SAS has a library of formats that you can use</a:t>
            </a:r>
          </a:p>
          <a:p>
            <a:endParaRPr lang="en-US" dirty="0"/>
          </a:p>
          <a:p>
            <a:r>
              <a:rPr lang="en-US" dirty="0" smtClean="0"/>
              <a:t>SAS programmers can define their own formats</a:t>
            </a:r>
          </a:p>
          <a:p>
            <a:endParaRPr lang="en-US" dirty="0"/>
          </a:p>
          <a:p>
            <a:r>
              <a:rPr lang="en-US" dirty="0" smtClean="0"/>
              <a:t>Different formats can be used for reading/storing variable values and for displaying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SAS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MUST include a period</a:t>
            </a:r>
          </a:p>
          <a:p>
            <a:endParaRPr lang="en-US" dirty="0" smtClean="0"/>
          </a:p>
          <a:p>
            <a:r>
              <a:rPr lang="en-US" dirty="0" smtClean="0"/>
              <a:t>Many different SAS format categories</a:t>
            </a:r>
          </a:p>
          <a:p>
            <a:endParaRPr lang="en-US" dirty="0" smtClean="0"/>
          </a:p>
          <a:p>
            <a:r>
              <a:rPr lang="en-US" dirty="0" smtClean="0"/>
              <a:t>Numbers:  </a:t>
            </a:r>
            <a:r>
              <a:rPr lang="en-US" dirty="0" err="1" smtClean="0"/>
              <a:t>w.d</a:t>
            </a:r>
            <a:r>
              <a:rPr lang="en-US" dirty="0" smtClean="0"/>
              <a:t>, </a:t>
            </a:r>
            <a:r>
              <a:rPr lang="en-US" dirty="0" err="1" smtClean="0"/>
              <a:t>COMMAw.d</a:t>
            </a:r>
            <a:endParaRPr lang="en-US" dirty="0" smtClean="0"/>
          </a:p>
          <a:p>
            <a:r>
              <a:rPr lang="en-US" dirty="0" smtClean="0"/>
              <a:t>Characters:  $w., $</a:t>
            </a:r>
            <a:r>
              <a:rPr lang="en-US" dirty="0" err="1" smtClean="0"/>
              <a:t>CHARw</a:t>
            </a:r>
            <a:r>
              <a:rPr lang="en-US" dirty="0" smtClean="0"/>
              <a:t>., $</a:t>
            </a:r>
            <a:r>
              <a:rPr lang="en-US" dirty="0" err="1" smtClean="0"/>
              <a:t>UPCASEw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Money:  </a:t>
            </a:r>
            <a:r>
              <a:rPr lang="en-US" dirty="0" err="1" smtClean="0"/>
              <a:t>DOLLARw.d</a:t>
            </a:r>
            <a:endParaRPr lang="en-US" dirty="0" smtClean="0"/>
          </a:p>
          <a:p>
            <a:r>
              <a:rPr lang="en-US" dirty="0" smtClean="0"/>
              <a:t>Engineering: </a:t>
            </a:r>
            <a:r>
              <a:rPr lang="en-US" dirty="0" err="1"/>
              <a:t>Ew</a:t>
            </a:r>
            <a:r>
              <a:rPr lang="en-US" dirty="0" smtClean="0"/>
              <a:t>., </a:t>
            </a:r>
            <a:r>
              <a:rPr lang="en-US" dirty="0" err="1"/>
              <a:t>BESTw.d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24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SAS </a:t>
            </a:r>
            <a:r>
              <a:rPr lang="en-US" dirty="0"/>
              <a:t>Formats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Dates: many, many options</a:t>
            </a:r>
          </a:p>
          <a:p>
            <a:pPr lvl="1"/>
            <a:r>
              <a:rPr lang="en-US" dirty="0"/>
              <a:t>DATE. </a:t>
            </a:r>
            <a:r>
              <a:rPr lang="en-US" dirty="0" smtClean="0"/>
              <a:t>(23OCT15), </a:t>
            </a:r>
            <a:r>
              <a:rPr lang="en-US" dirty="0"/>
              <a:t>DATE9. </a:t>
            </a:r>
            <a:r>
              <a:rPr lang="en-US" dirty="0" smtClean="0"/>
              <a:t>(23OCT2015)</a:t>
            </a:r>
            <a:endParaRPr lang="en-US" dirty="0"/>
          </a:p>
          <a:p>
            <a:pPr lvl="1"/>
            <a:r>
              <a:rPr lang="en-US" dirty="0"/>
              <a:t>DDMMYY10. </a:t>
            </a:r>
            <a:r>
              <a:rPr lang="en-US" dirty="0" smtClean="0"/>
              <a:t>(23/10/2015), </a:t>
            </a:r>
            <a:r>
              <a:rPr lang="en-US" dirty="0"/>
              <a:t>MMDDYY. (</a:t>
            </a:r>
            <a:r>
              <a:rPr lang="en-US" dirty="0" smtClean="0"/>
              <a:t>10/23/15)</a:t>
            </a:r>
            <a:endParaRPr lang="en-US" dirty="0"/>
          </a:p>
          <a:p>
            <a:pPr lvl="1"/>
            <a:r>
              <a:rPr lang="en-US" dirty="0"/>
              <a:t>WORDDATE. (October </a:t>
            </a:r>
            <a:r>
              <a:rPr lang="en-US" dirty="0" smtClean="0"/>
              <a:t>23, 2015), </a:t>
            </a:r>
            <a:r>
              <a:rPr lang="en-US" dirty="0"/>
              <a:t>WEEKDATE. </a:t>
            </a:r>
            <a:r>
              <a:rPr lang="en-US" dirty="0" smtClean="0"/>
              <a:t>(Friday, </a:t>
            </a:r>
            <a:r>
              <a:rPr lang="en-US" dirty="0"/>
              <a:t>October </a:t>
            </a:r>
            <a:r>
              <a:rPr lang="en-US" dirty="0" smtClean="0"/>
              <a:t>23, 2015)</a:t>
            </a:r>
            <a:endParaRPr lang="en-US" dirty="0"/>
          </a:p>
          <a:p>
            <a:pPr lvl="1"/>
            <a:r>
              <a:rPr lang="en-US" dirty="0"/>
              <a:t>YYMMDD. </a:t>
            </a:r>
            <a:r>
              <a:rPr lang="en-US" dirty="0" smtClean="0"/>
              <a:t>(15-10-23)</a:t>
            </a:r>
            <a:endParaRPr lang="en-US" dirty="0"/>
          </a:p>
          <a:p>
            <a:pPr lvl="1"/>
            <a:r>
              <a:rPr lang="en-US" dirty="0"/>
              <a:t>Blanks, periods, slashes, dashes: MMDDYYB. (10 </a:t>
            </a:r>
            <a:r>
              <a:rPr lang="en-US" dirty="0" smtClean="0"/>
              <a:t>23 15), </a:t>
            </a:r>
            <a:r>
              <a:rPr lang="en-US" dirty="0"/>
              <a:t>DDMMYP. </a:t>
            </a:r>
            <a:r>
              <a:rPr lang="en-US" dirty="0" smtClean="0"/>
              <a:t>(23.10.15), </a:t>
            </a:r>
            <a:r>
              <a:rPr lang="en-US" dirty="0"/>
              <a:t>MMYYS. (</a:t>
            </a:r>
            <a:r>
              <a:rPr lang="en-US" dirty="0" smtClean="0"/>
              <a:t>10/2015), </a:t>
            </a:r>
            <a:r>
              <a:rPr lang="en-US" dirty="0"/>
              <a:t>YYMMD. (</a:t>
            </a:r>
            <a:r>
              <a:rPr lang="en-US" dirty="0" smtClean="0"/>
              <a:t>2015-10</a:t>
            </a:r>
            <a:r>
              <a:rPr lang="en-US" dirty="0"/>
              <a:t>)</a:t>
            </a:r>
          </a:p>
          <a:p>
            <a:r>
              <a:rPr lang="en-US" dirty="0"/>
              <a:t>Time:  </a:t>
            </a:r>
            <a:r>
              <a:rPr lang="en-US" dirty="0" err="1"/>
              <a:t>TIMEw.d</a:t>
            </a:r>
            <a:endParaRPr lang="en-US" dirty="0"/>
          </a:p>
          <a:p>
            <a:r>
              <a:rPr lang="en-US" dirty="0"/>
              <a:t>SSN: </a:t>
            </a:r>
            <a:r>
              <a:rPr lang="en-US" dirty="0" smtClean="0"/>
              <a:t>SSN11.</a:t>
            </a:r>
          </a:p>
          <a:p>
            <a:r>
              <a:rPr lang="en-US" sz="2800" dirty="0" smtClean="0"/>
              <a:t>Roman </a:t>
            </a:r>
            <a:r>
              <a:rPr lang="en-US" sz="2800" dirty="0"/>
              <a:t>numerals:  </a:t>
            </a:r>
            <a:r>
              <a:rPr lang="en-US" sz="2800" dirty="0" err="1"/>
              <a:t>ROMANw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Formats to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FORMAT statement</a:t>
            </a:r>
          </a:p>
          <a:p>
            <a:endParaRPr lang="en-US" dirty="0"/>
          </a:p>
          <a:p>
            <a:r>
              <a:rPr lang="en-US" dirty="0" smtClean="0"/>
              <a:t>Syntax:  FORMAT </a:t>
            </a:r>
            <a:r>
              <a:rPr lang="en-US" i="1" dirty="0" err="1" smtClean="0"/>
              <a:t>varnames</a:t>
            </a:r>
            <a:r>
              <a:rPr lang="en-US" dirty="0" smtClean="0"/>
              <a:t> format;</a:t>
            </a:r>
          </a:p>
          <a:p>
            <a:endParaRPr lang="en-US" dirty="0"/>
          </a:p>
          <a:p>
            <a:r>
              <a:rPr lang="en-US" dirty="0" smtClean="0"/>
              <a:t>Can be used in a DATA step or in some PROCs</a:t>
            </a:r>
          </a:p>
          <a:p>
            <a:pPr lvl="1"/>
            <a:r>
              <a:rPr lang="en-US" dirty="0" smtClean="0"/>
              <a:t>Doing it in a DATA step makes it permanent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also use INFORMAT in DATA steps where new data are being read (with INPUT statement)</a:t>
            </a:r>
          </a:p>
          <a:p>
            <a:pPr lvl="1"/>
            <a:r>
              <a:rPr lang="en-US" dirty="0" err="1" smtClean="0"/>
              <a:t>Informat</a:t>
            </a:r>
            <a:r>
              <a:rPr lang="en-US" dirty="0" smtClean="0"/>
              <a:t> associates a format with the data, while format associates a format with the printed data</a:t>
            </a:r>
          </a:p>
        </p:txBody>
      </p:sp>
    </p:spTree>
    <p:extLst>
      <p:ext uri="{BB962C8B-B14F-4D97-AF65-F5344CB8AC3E}">
        <p14:creationId xmlns:p14="http://schemas.microsoft.com/office/powerpoint/2010/main" val="133102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 feats 2.;</a:t>
            </a:r>
          </a:p>
          <a:p>
            <a:r>
              <a:rPr lang="en-US" dirty="0" smtClean="0"/>
              <a:t>FORMAT tax price DOLLAR8.2;</a:t>
            </a:r>
          </a:p>
          <a:p>
            <a:r>
              <a:rPr lang="en-US" dirty="0" smtClean="0"/>
              <a:t>FORMAT </a:t>
            </a:r>
            <a:r>
              <a:rPr lang="en-US" i="1" dirty="0" err="1" smtClean="0"/>
              <a:t>datevar</a:t>
            </a:r>
            <a:r>
              <a:rPr lang="en-US" dirty="0" smtClean="0"/>
              <a:t>  DATE9.;</a:t>
            </a:r>
          </a:p>
          <a:p>
            <a:r>
              <a:rPr lang="en-US" dirty="0" smtClean="0"/>
              <a:t>FORMAT </a:t>
            </a:r>
            <a:r>
              <a:rPr lang="en-US" i="1" dirty="0" err="1" smtClean="0"/>
              <a:t>charvar</a:t>
            </a:r>
            <a:r>
              <a:rPr lang="en-US" dirty="0" smtClean="0"/>
              <a:t> $12.;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bignum</a:t>
            </a:r>
            <a:r>
              <a:rPr lang="en-US" dirty="0" smtClean="0"/>
              <a:t> BEST12.3;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create new formats with PROC FORMAT</a:t>
            </a:r>
          </a:p>
          <a:p>
            <a:endParaRPr lang="en-US" dirty="0"/>
          </a:p>
          <a:p>
            <a:r>
              <a:rPr lang="en-US" dirty="0" smtClean="0"/>
              <a:t>Most common when converting from numbers to category names</a:t>
            </a:r>
          </a:p>
          <a:p>
            <a:endParaRPr lang="en-US" dirty="0" smtClean="0"/>
          </a:p>
          <a:p>
            <a:r>
              <a:rPr lang="en-US" dirty="0" smtClean="0"/>
              <a:t>These formats are placed in a local library to use as long as the program is running.  They can also be saved to a permanent SAS format library</a:t>
            </a:r>
          </a:p>
          <a:p>
            <a:endParaRPr lang="en-US" dirty="0" smtClean="0"/>
          </a:p>
          <a:p>
            <a:r>
              <a:rPr lang="en-US" dirty="0" smtClean="0"/>
              <a:t>User-defined formats are assigned to variables using a FORMAT statement</a:t>
            </a:r>
          </a:p>
          <a:p>
            <a:endParaRPr lang="en-US" dirty="0"/>
          </a:p>
          <a:p>
            <a:r>
              <a:rPr lang="en-US" dirty="0" smtClean="0"/>
              <a:t>Later references to the created formats will include a period</a:t>
            </a:r>
          </a:p>
        </p:txBody>
      </p:sp>
    </p:spTree>
    <p:extLst>
      <p:ext uri="{BB962C8B-B14F-4D97-AF65-F5344CB8AC3E}">
        <p14:creationId xmlns:p14="http://schemas.microsoft.com/office/powerpoint/2010/main" val="359259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6735</TotalTime>
  <Words>635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Wingdings</vt:lpstr>
      <vt:lpstr>Wingdings 2</vt:lpstr>
      <vt:lpstr>Civic</vt:lpstr>
      <vt:lpstr>Formatting II</vt:lpstr>
      <vt:lpstr>Lecture Outline</vt:lpstr>
      <vt:lpstr>Formatting Variable Values</vt:lpstr>
      <vt:lpstr>Sources of Formats</vt:lpstr>
      <vt:lpstr>Basic SAS Formats</vt:lpstr>
      <vt:lpstr>More SAS Formats</vt:lpstr>
      <vt:lpstr>Assigning Formats to Variables</vt:lpstr>
      <vt:lpstr>Example Format Assignment</vt:lpstr>
      <vt:lpstr>Creating New Formats</vt:lpstr>
      <vt:lpstr>PROC FORMAT Syntax</vt:lpstr>
      <vt:lpstr>Upcoming Schedule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113</cp:revision>
  <dcterms:created xsi:type="dcterms:W3CDTF">2013-08-14T15:28:58Z</dcterms:created>
  <dcterms:modified xsi:type="dcterms:W3CDTF">2015-10-23T19:28:53Z</dcterms:modified>
</cp:coreProperties>
</file>