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62" r:id="rId5"/>
    <p:sldId id="263" r:id="rId6"/>
    <p:sldId id="275" r:id="rId7"/>
    <p:sldId id="276" r:id="rId8"/>
    <p:sldId id="277" r:id="rId9"/>
    <p:sldId id="264" r:id="rId10"/>
    <p:sldId id="265" r:id="rId11"/>
    <p:sldId id="270" r:id="rId12"/>
    <p:sldId id="271" r:id="rId13"/>
    <p:sldId id="272" r:id="rId14"/>
    <p:sldId id="274" r:id="rId15"/>
    <p:sldId id="266" r:id="rId16"/>
    <p:sldId id="267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910C53-3122-4B06-84DF-94B842B0E371}">
          <p14:sldIdLst>
            <p14:sldId id="256"/>
            <p14:sldId id="257"/>
            <p14:sldId id="259"/>
            <p14:sldId id="262"/>
            <p14:sldId id="263"/>
            <p14:sldId id="275"/>
            <p14:sldId id="276"/>
            <p14:sldId id="277"/>
            <p14:sldId id="264"/>
            <p14:sldId id="265"/>
            <p14:sldId id="270"/>
            <p14:sldId id="271"/>
            <p14:sldId id="272"/>
            <p14:sldId id="274"/>
            <p14:sldId id="266"/>
            <p14:sldId id="26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04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10/30/2015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10/30/2015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10/30/2015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10/30/2015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10/30/2015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10/30/2015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27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Overview of SAS/GRAPH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SAS/GRAPH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Other Graphics Procedures:</a:t>
            </a:r>
          </a:p>
          <a:p>
            <a:pPr lvl="1"/>
            <a:r>
              <a:rPr lang="en-US" dirty="0" smtClean="0"/>
              <a:t>GAREABAR – area bar chart displaying 2 statistics</a:t>
            </a:r>
            <a:endParaRPr lang="en-US" dirty="0"/>
          </a:p>
          <a:p>
            <a:pPr lvl="1"/>
            <a:r>
              <a:rPr lang="en-US" dirty="0" smtClean="0"/>
              <a:t>GBARLINE – bar-line charts (overlay of bar chart and line plot)</a:t>
            </a:r>
          </a:p>
          <a:p>
            <a:pPr lvl="1"/>
            <a:r>
              <a:rPr lang="en-US" dirty="0" smtClean="0"/>
              <a:t>GKPI – key performance indicator charts</a:t>
            </a:r>
            <a:endParaRPr lang="en-US" dirty="0"/>
          </a:p>
          <a:p>
            <a:pPr lvl="1"/>
            <a:r>
              <a:rPr lang="en-US" dirty="0" smtClean="0"/>
              <a:t>GRADAR – radar, wind-rose, calendar charts</a:t>
            </a:r>
            <a:endParaRPr lang="en-US" dirty="0"/>
          </a:p>
          <a:p>
            <a:pPr lvl="1"/>
            <a:r>
              <a:rPr lang="en-US" dirty="0" smtClean="0"/>
              <a:t>GSLIDE – slides</a:t>
            </a:r>
            <a:endParaRPr lang="en-US" dirty="0"/>
          </a:p>
          <a:p>
            <a:pPr lvl="1"/>
            <a:r>
              <a:rPr lang="en-US" dirty="0" smtClean="0"/>
              <a:t>GTILE – rectangular tree maps</a:t>
            </a:r>
          </a:p>
          <a:p>
            <a:pPr lvl="1"/>
            <a:r>
              <a:rPr lang="en-US" dirty="0" smtClean="0"/>
              <a:t>TREE – tree diagram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Other Related Procedures:</a:t>
            </a:r>
          </a:p>
          <a:p>
            <a:pPr lvl="1"/>
            <a:r>
              <a:rPr lang="en-US" dirty="0" smtClean="0"/>
              <a:t>GANNO – displays graphs created by annotate datasets</a:t>
            </a:r>
            <a:endParaRPr lang="en-US" dirty="0"/>
          </a:p>
          <a:p>
            <a:pPr lvl="1"/>
            <a:r>
              <a:rPr lang="en-US" dirty="0" smtClean="0"/>
              <a:t>GEOCODE</a:t>
            </a:r>
            <a:r>
              <a:rPr lang="en-US" dirty="0"/>
              <a:t>, </a:t>
            </a:r>
            <a:r>
              <a:rPr lang="en-US" dirty="0" smtClean="0"/>
              <a:t>GINSIDE – analyses with geographic coordinates (find, compare)</a:t>
            </a:r>
            <a:endParaRPr lang="en-US" dirty="0"/>
          </a:p>
          <a:p>
            <a:pPr lvl="1"/>
            <a:r>
              <a:rPr lang="en-US" dirty="0" smtClean="0"/>
              <a:t>GFONT – creates SAS/GRAPH fonts</a:t>
            </a:r>
            <a:endParaRPr lang="en-US" dirty="0"/>
          </a:p>
          <a:p>
            <a:pPr lvl="1"/>
            <a:r>
              <a:rPr lang="en-US" dirty="0" smtClean="0"/>
              <a:t>GPROJECT – projects map data</a:t>
            </a:r>
            <a:endParaRPr lang="en-US" dirty="0"/>
          </a:p>
          <a:p>
            <a:pPr lvl="1"/>
            <a:r>
              <a:rPr lang="en-US" dirty="0"/>
              <a:t>MAPIMPORT – imports mapping data (ESRI shape files)</a:t>
            </a:r>
          </a:p>
          <a:p>
            <a:pPr lvl="1"/>
            <a:r>
              <a:rPr lang="en-US" dirty="0" smtClean="0"/>
              <a:t>GREDUCE – reduces map complexity</a:t>
            </a:r>
            <a:endParaRPr lang="en-US" dirty="0"/>
          </a:p>
          <a:p>
            <a:pPr lvl="1"/>
            <a:r>
              <a:rPr lang="en-US" dirty="0" smtClean="0"/>
              <a:t>GREPLAY – displays and manages graphics catalog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97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– Other Charts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KPI Chart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3432051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dar 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888" y="1600200"/>
            <a:ext cx="3504722" cy="196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[Area Bar Chart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888" y="3819525"/>
            <a:ext cx="2898530" cy="217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[tile chart of sashelp.shoes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8" y="3819524"/>
            <a:ext cx="3054223" cy="217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990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- Dendogram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 rot="16200000">
            <a:off x="2552701" y="419099"/>
            <a:ext cx="4419599" cy="693420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80662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- GPROJECT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[Map before projection]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50" y="1467697"/>
            <a:ext cx="4113738" cy="314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[Map after projection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541" y="2772282"/>
            <a:ext cx="4392086" cy="335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0" y="1905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4904859"/>
            <a:ext cx="146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Unprojected</a:t>
            </a:r>
            <a:endParaRPr lang="en-US" dirty="0"/>
          </a:p>
        </p:txBody>
      </p:sp>
      <p:cxnSp>
        <p:nvCxnSpPr>
          <p:cNvPr id="8" name="Straight Arrow Connector 7"/>
          <p:cNvCxnSpPr>
            <a:stCxn id="9" idx="0"/>
          </p:cNvCxnSpPr>
          <p:nvPr/>
        </p:nvCxnSpPr>
        <p:spPr>
          <a:xfrm flipH="1" flipV="1">
            <a:off x="1981200" y="4609380"/>
            <a:ext cx="199910" cy="29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</p:cNvCxnSpPr>
          <p:nvPr/>
        </p:nvCxnSpPr>
        <p:spPr>
          <a:xfrm>
            <a:off x="6705600" y="2274332"/>
            <a:ext cx="76200" cy="49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672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- GREDUCE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 descr="[Map of Canada]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448647"/>
            <a:ext cx="4343400" cy="334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[Map of Canada After Using GREDUCE procedure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3018832"/>
            <a:ext cx="4295775" cy="330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03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Associated Global Statements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TITLE, FOOTNOTE (internal, external)</a:t>
            </a:r>
          </a:p>
          <a:p>
            <a:r>
              <a:rPr lang="en-US" dirty="0" smtClean="0"/>
              <a:t>BY, WHERE </a:t>
            </a:r>
            <a:r>
              <a:rPr lang="en-US" dirty="0"/>
              <a:t>(</a:t>
            </a:r>
            <a:r>
              <a:rPr lang="en-US" dirty="0" smtClean="0"/>
              <a:t>internal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/>
              <a:t>GOPTIONS (external)</a:t>
            </a:r>
            <a:endParaRPr lang="en-US" dirty="0" smtClean="0"/>
          </a:p>
          <a:p>
            <a:r>
              <a:rPr lang="en-US" dirty="0"/>
              <a:t>AXIS </a:t>
            </a:r>
            <a:r>
              <a:rPr lang="en-US" dirty="0" smtClean="0"/>
              <a:t>(</a:t>
            </a:r>
            <a:r>
              <a:rPr lang="en-US" dirty="0"/>
              <a:t>external</a:t>
            </a:r>
            <a:r>
              <a:rPr lang="en-US" dirty="0" smtClean="0"/>
              <a:t>)</a:t>
            </a:r>
          </a:p>
          <a:p>
            <a:r>
              <a:rPr lang="en-US" dirty="0"/>
              <a:t>SYMBOL </a:t>
            </a:r>
            <a:r>
              <a:rPr lang="en-US" dirty="0" smtClean="0"/>
              <a:t>(</a:t>
            </a:r>
            <a:r>
              <a:rPr lang="en-US" dirty="0"/>
              <a:t>external</a:t>
            </a:r>
            <a:r>
              <a:rPr lang="en-US" dirty="0" smtClean="0"/>
              <a:t>)</a:t>
            </a:r>
          </a:p>
          <a:p>
            <a:r>
              <a:rPr lang="en-US" dirty="0"/>
              <a:t>PATTERN </a:t>
            </a:r>
            <a:r>
              <a:rPr lang="en-US" dirty="0" smtClean="0"/>
              <a:t>(external)</a:t>
            </a:r>
          </a:p>
          <a:p>
            <a:r>
              <a:rPr lang="en-US" dirty="0"/>
              <a:t>LEGEND </a:t>
            </a:r>
            <a:r>
              <a:rPr lang="en-US" dirty="0" smtClean="0"/>
              <a:t>(</a:t>
            </a:r>
            <a:r>
              <a:rPr lang="en-US" dirty="0"/>
              <a:t>external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4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Schedule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11/2 – </a:t>
            </a:r>
            <a:r>
              <a:rPr lang="en-US" dirty="0" smtClean="0"/>
              <a:t>GOPTIONS</a:t>
            </a:r>
          </a:p>
          <a:p>
            <a:r>
              <a:rPr lang="en-US" dirty="0" smtClean="0"/>
              <a:t>11/4 </a:t>
            </a:r>
            <a:r>
              <a:rPr lang="en-US" dirty="0" smtClean="0"/>
              <a:t>– AXIS, </a:t>
            </a:r>
            <a:r>
              <a:rPr lang="en-US" dirty="0"/>
              <a:t>SYMBOL, </a:t>
            </a:r>
            <a:r>
              <a:rPr lang="en-US" dirty="0" smtClean="0"/>
              <a:t>PATTERN, LEGEND</a:t>
            </a:r>
          </a:p>
          <a:p>
            <a:r>
              <a:rPr lang="en-US" dirty="0" smtClean="0"/>
              <a:t>11/6 </a:t>
            </a:r>
            <a:r>
              <a:rPr lang="en-US" dirty="0" smtClean="0"/>
              <a:t>– </a:t>
            </a:r>
            <a:r>
              <a:rPr lang="en-US" dirty="0"/>
              <a:t>GPLOT</a:t>
            </a:r>
            <a:endParaRPr lang="en-US" dirty="0" smtClean="0"/>
          </a:p>
          <a:p>
            <a:r>
              <a:rPr lang="en-US" dirty="0" smtClean="0"/>
              <a:t>11/9 </a:t>
            </a:r>
            <a:r>
              <a:rPr lang="en-US" dirty="0" smtClean="0"/>
              <a:t>– </a:t>
            </a:r>
            <a:r>
              <a:rPr lang="en-US" dirty="0"/>
              <a:t>GCHART</a:t>
            </a:r>
            <a:endParaRPr lang="en-US" dirty="0" smtClean="0"/>
          </a:p>
          <a:p>
            <a:r>
              <a:rPr lang="en-US" dirty="0" smtClean="0"/>
              <a:t>11/13 </a:t>
            </a:r>
            <a:r>
              <a:rPr lang="en-US" dirty="0" smtClean="0"/>
              <a:t>– </a:t>
            </a:r>
            <a:r>
              <a:rPr lang="en-US" dirty="0"/>
              <a:t>G3D, GCONTOUR</a:t>
            </a:r>
            <a:endParaRPr lang="en-US" dirty="0" smtClean="0"/>
          </a:p>
          <a:p>
            <a:r>
              <a:rPr lang="en-US" dirty="0" smtClean="0"/>
              <a:t>11/16 </a:t>
            </a:r>
            <a:r>
              <a:rPr lang="en-US" dirty="0"/>
              <a:t>– </a:t>
            </a:r>
            <a:r>
              <a:rPr lang="en-US" dirty="0" smtClean="0"/>
              <a:t>SGPLOT</a:t>
            </a:r>
            <a:endParaRPr lang="en-US" dirty="0"/>
          </a:p>
          <a:p>
            <a:r>
              <a:rPr lang="en-US" dirty="0"/>
              <a:t>11/18 </a:t>
            </a:r>
            <a:r>
              <a:rPr lang="en-US" dirty="0" smtClean="0"/>
              <a:t>– Survey </a:t>
            </a:r>
            <a:r>
              <a:rPr lang="en-US" dirty="0"/>
              <a:t>of other SAS/GRAPH procedures</a:t>
            </a:r>
            <a:endParaRPr lang="en-US" dirty="0" smtClean="0"/>
          </a:p>
          <a:p>
            <a:r>
              <a:rPr lang="en-US" dirty="0" smtClean="0"/>
              <a:t>11/20 </a:t>
            </a:r>
            <a:r>
              <a:rPr lang="en-US" dirty="0" smtClean="0"/>
              <a:t>– </a:t>
            </a:r>
            <a:r>
              <a:rPr lang="en-US" dirty="0"/>
              <a:t>HW 5 </a:t>
            </a:r>
            <a:r>
              <a:rPr lang="en-US" dirty="0" smtClean="0"/>
              <a:t>due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59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Examine SAS/GRAPH documentation </a:t>
            </a:r>
            <a:r>
              <a:rPr lang="en-US" dirty="0" smtClean="0"/>
              <a:t>on GOPTIONS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4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  <a:p>
            <a:r>
              <a:rPr lang="en-US" dirty="0" smtClean="0"/>
              <a:t>SAS’s description of SAS/GRAPH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Basic</a:t>
            </a:r>
          </a:p>
          <a:p>
            <a:pPr lvl="1"/>
            <a:r>
              <a:rPr lang="en-US" dirty="0" smtClean="0"/>
              <a:t>Additional/Global Statements</a:t>
            </a:r>
          </a:p>
          <a:p>
            <a:r>
              <a:rPr lang="en-US" dirty="0" smtClean="0"/>
              <a:t>Associated global statements </a:t>
            </a:r>
          </a:p>
          <a:p>
            <a:r>
              <a:rPr lang="en-US" dirty="0" smtClean="0"/>
              <a:t>Upcoming schedule</a:t>
            </a:r>
          </a:p>
          <a:p>
            <a:r>
              <a:rPr lang="en-US" dirty="0" smtClean="0"/>
              <a:t>Daily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Description (User’s Guide)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900" dirty="0"/>
              <a:t>SAS/GRAPH is the data visualization and presentation (graphics) component of the SAS System. As such, SAS/GRAPH does the following</a:t>
            </a:r>
            <a:r>
              <a:rPr lang="en-US" sz="2900" dirty="0" smtClean="0"/>
              <a:t>:</a:t>
            </a:r>
          </a:p>
          <a:p>
            <a:pPr lvl="1"/>
            <a:r>
              <a:rPr lang="en-US" sz="2300" dirty="0" smtClean="0"/>
              <a:t>organizes </a:t>
            </a:r>
            <a:r>
              <a:rPr lang="en-US" sz="2300" dirty="0"/>
              <a:t>the presentation of your data and visually represents the relationship between data values as two- and three-dimensional graphs, including charts, plots, and </a:t>
            </a:r>
            <a:r>
              <a:rPr lang="en-US" sz="2300" dirty="0" smtClean="0"/>
              <a:t>maps</a:t>
            </a:r>
            <a:r>
              <a:rPr lang="en-US" sz="2300" dirty="0"/>
              <a:t>;</a:t>
            </a:r>
            <a:endParaRPr lang="en-US" sz="2300" dirty="0"/>
          </a:p>
          <a:p>
            <a:pPr lvl="1"/>
            <a:r>
              <a:rPr lang="en-US" sz="2300" dirty="0"/>
              <a:t>enhances the appearance of your output by allowing you to select text fonts, colors, patterns, and line styles, and control the size and position of many graphics </a:t>
            </a:r>
            <a:r>
              <a:rPr lang="en-US" sz="2300" dirty="0" smtClean="0"/>
              <a:t>elements</a:t>
            </a:r>
            <a:r>
              <a:rPr lang="en-US" sz="2300" dirty="0"/>
              <a:t>;</a:t>
            </a:r>
            <a:endParaRPr lang="en-US" sz="2300" dirty="0"/>
          </a:p>
          <a:p>
            <a:pPr lvl="1"/>
            <a:r>
              <a:rPr lang="en-US" sz="2300" dirty="0"/>
              <a:t>creates presentation graphics. SAS/GRAPH can create text slides, display several graphs at one time, combine graphs and text in one display, and create automated </a:t>
            </a:r>
            <a:r>
              <a:rPr lang="en-US" sz="2300" dirty="0" smtClean="0"/>
              <a:t>presentations</a:t>
            </a:r>
            <a:r>
              <a:rPr lang="en-US" sz="2300" dirty="0"/>
              <a:t>;</a:t>
            </a:r>
            <a:endParaRPr lang="en-US" sz="2300" dirty="0"/>
          </a:p>
          <a:p>
            <a:pPr lvl="1"/>
            <a:r>
              <a:rPr lang="en-US" sz="2300" dirty="0"/>
              <a:t>generates a variety of graphics output that you can display on your screen or in a Web browser, store in catalogs, or review. You can send the graphics output to a hard copy graphics output device such as a laser printer, plotter, or slide </a:t>
            </a:r>
            <a:r>
              <a:rPr lang="en-US" sz="2300" dirty="0" smtClean="0"/>
              <a:t>camera</a:t>
            </a:r>
            <a:r>
              <a:rPr lang="en-US" sz="2300" dirty="0" smtClean="0"/>
              <a:t>; and</a:t>
            </a:r>
            <a:endParaRPr lang="en-US" sz="2300" dirty="0"/>
          </a:p>
          <a:p>
            <a:pPr lvl="1"/>
            <a:r>
              <a:rPr lang="en-US" sz="2300" dirty="0"/>
              <a:t>provides utility procedures and statements to manage the output. </a:t>
            </a:r>
          </a:p>
        </p:txBody>
      </p:sp>
    </p:spTree>
    <p:extLst>
      <p:ext uri="{BB962C8B-B14F-4D97-AF65-F5344CB8AC3E}">
        <p14:creationId xmlns:p14="http://schemas.microsoft.com/office/powerpoint/2010/main" val="171007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(SAS Products &amp; Solutions)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analysis</a:t>
            </a:r>
          </a:p>
          <a:p>
            <a:r>
              <a:rPr lang="en-US" dirty="0"/>
              <a:t>Data visualization with maps, charts and </a:t>
            </a:r>
            <a:r>
              <a:rPr lang="en-US" dirty="0" smtClean="0"/>
              <a:t>plots</a:t>
            </a:r>
          </a:p>
          <a:p>
            <a:r>
              <a:rPr lang="en-US" dirty="0"/>
              <a:t>Visualization </a:t>
            </a:r>
            <a:r>
              <a:rPr lang="en-US" dirty="0" smtClean="0"/>
              <a:t>presentation</a:t>
            </a:r>
          </a:p>
          <a:p>
            <a:r>
              <a:rPr lang="en-US" dirty="0"/>
              <a:t>Visualization </a:t>
            </a:r>
            <a:r>
              <a:rPr lang="en-US" dirty="0" smtClean="0"/>
              <a:t>delivery</a:t>
            </a:r>
          </a:p>
          <a:p>
            <a:r>
              <a:rPr lang="en-US" dirty="0"/>
              <a:t>Geocoding</a:t>
            </a:r>
          </a:p>
        </p:txBody>
      </p:sp>
    </p:spTree>
    <p:extLst>
      <p:ext uri="{BB962C8B-B14F-4D97-AF65-F5344CB8AC3E}">
        <p14:creationId xmlns:p14="http://schemas.microsoft.com/office/powerpoint/2010/main" val="51008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– Choropleth Map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6" y="1524001"/>
            <a:ext cx="7222848" cy="4648199"/>
          </a:xfrm>
        </p:spPr>
      </p:pic>
    </p:spTree>
    <p:extLst>
      <p:ext uri="{BB962C8B-B14F-4D97-AF65-F5344CB8AC3E}">
        <p14:creationId xmlns:p14="http://schemas.microsoft.com/office/powerpoint/2010/main" val="301970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- 3D Scatterplot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12" y="1527175"/>
            <a:ext cx="609346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9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- Scatterplot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44" y="1527175"/>
            <a:ext cx="725559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86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– Bar Chart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12" y="1527175"/>
            <a:ext cx="609346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3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SAS/GRAPH Procedure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G3D, </a:t>
            </a:r>
            <a:r>
              <a:rPr lang="en-US" dirty="0" smtClean="0"/>
              <a:t>G3GRID – 3D scatterplots and surface plots</a:t>
            </a:r>
            <a:endParaRPr lang="en-US" dirty="0"/>
          </a:p>
          <a:p>
            <a:r>
              <a:rPr lang="en-US" dirty="0" smtClean="0"/>
              <a:t>GCHART – bar charts, pie charts, etc.</a:t>
            </a:r>
          </a:p>
          <a:p>
            <a:r>
              <a:rPr lang="en-US" dirty="0" smtClean="0"/>
              <a:t>GCONTOUR – contour plots</a:t>
            </a:r>
          </a:p>
          <a:p>
            <a:r>
              <a:rPr lang="en-US" dirty="0" smtClean="0"/>
              <a:t>GPLOT – scatterplots</a:t>
            </a:r>
          </a:p>
          <a:p>
            <a:r>
              <a:rPr lang="en-US" dirty="0" smtClean="0"/>
              <a:t>GMAP – maps</a:t>
            </a:r>
          </a:p>
          <a:p>
            <a:r>
              <a:rPr lang="en-US" dirty="0"/>
              <a:t>BOXPLOT – boxplots</a:t>
            </a:r>
          </a:p>
          <a:p>
            <a:r>
              <a:rPr lang="en-US" dirty="0" smtClean="0"/>
              <a:t>SGPLOT – combination plots</a:t>
            </a:r>
          </a:p>
        </p:txBody>
      </p:sp>
    </p:spTree>
    <p:extLst>
      <p:ext uri="{BB962C8B-B14F-4D97-AF65-F5344CB8AC3E}">
        <p14:creationId xmlns:p14="http://schemas.microsoft.com/office/powerpoint/2010/main" val="2267977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7242</TotalTime>
  <Words>512</Words>
  <Application>Microsoft Office PowerPoint</Application>
  <PresentationFormat>On-screen Show (4:3)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Georgia</vt:lpstr>
      <vt:lpstr>Wingdings</vt:lpstr>
      <vt:lpstr>Wingdings 2</vt:lpstr>
      <vt:lpstr>Civic</vt:lpstr>
      <vt:lpstr>Overview of SAS/GRAPH</vt:lpstr>
      <vt:lpstr>Lecture Outline</vt:lpstr>
      <vt:lpstr>SAS Description (User’s Guide)</vt:lpstr>
      <vt:lpstr>Features (SAS Products &amp; Solutions)</vt:lpstr>
      <vt:lpstr>Examples – Choropleth Map</vt:lpstr>
      <vt:lpstr>Examples - 3D Scatterplot</vt:lpstr>
      <vt:lpstr>Examples - Scatterplot</vt:lpstr>
      <vt:lpstr>Examples – Bar Chart</vt:lpstr>
      <vt:lpstr>Basic SAS/GRAPH Procedure</vt:lpstr>
      <vt:lpstr>Additional SAS/GRAPH Procedures</vt:lpstr>
      <vt:lpstr>Examples – Other Charts</vt:lpstr>
      <vt:lpstr>Examples - Dendogram</vt:lpstr>
      <vt:lpstr>Illustration - GPROJECT</vt:lpstr>
      <vt:lpstr>Illustration - GREDUCE</vt:lpstr>
      <vt:lpstr>Associated Global Statements</vt:lpstr>
      <vt:lpstr>Upcoming Schedule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140</cp:revision>
  <dcterms:created xsi:type="dcterms:W3CDTF">2013-08-14T15:28:58Z</dcterms:created>
  <dcterms:modified xsi:type="dcterms:W3CDTF">2015-10-30T19:11:50Z</dcterms:modified>
</cp:coreProperties>
</file>