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9" r:id="rId4"/>
    <p:sldId id="262" r:id="rId5"/>
    <p:sldId id="263" r:id="rId6"/>
    <p:sldId id="260" r:id="rId7"/>
    <p:sldId id="261" r:id="rId8"/>
    <p:sldId id="265" r:id="rId9"/>
    <p:sldId id="264" r:id="rId10"/>
    <p:sldId id="266" r:id="rId11"/>
    <p:sldId id="267" r:id="rId12"/>
    <p:sldId id="268" r:id="rId13"/>
    <p:sldId id="269" r:id="rId14"/>
    <p:sldId id="25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910C53-3122-4B06-84DF-94B842B0E371}">
          <p14:sldIdLst>
            <p14:sldId id="256"/>
            <p14:sldId id="257"/>
            <p14:sldId id="259"/>
            <p14:sldId id="262"/>
            <p14:sldId id="263"/>
            <p14:sldId id="260"/>
            <p14:sldId id="261"/>
            <p14:sldId id="265"/>
            <p14:sldId id="264"/>
            <p14:sldId id="266"/>
            <p14:sldId id="267"/>
            <p14:sldId id="268"/>
            <p14:sldId id="269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14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0E594-7B7E-453F-BCB5-D5BD85D593B6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B16BC-13BC-4732-8244-33566E11A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18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3F3B-7B71-4C0F-8517-6076CA3AB633}" type="datetime1">
              <a:rPr lang="en-US" smtClean="0"/>
              <a:t>11/2/2015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FF40D-1AF7-4F92-873E-1B34B9079FF7}" type="datetime1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7A14-EBBE-4877-AEBB-E0FDB727E1F8}" type="datetime1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22A7-E2C1-4652-9E68-1CFA43AD8C20}" type="datetime1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625F-4650-4FA4-B0BF-F5CE49C8F9B4}" type="datetime1">
              <a:rPr lang="en-US" smtClean="0"/>
              <a:t>11/2/2015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67367AD-DD19-4BA7-9574-8DDA6FB968A6}" type="datetime1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9E3F-CCEA-4DDB-9E5B-F5BEE3BD4636}" type="datetime1">
              <a:rPr lang="en-US" smtClean="0"/>
              <a:t>11/2/2015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42E4-6709-40D5-A6A1-BFD1823B18B4}" type="datetime1">
              <a:rPr lang="en-US" smtClean="0"/>
              <a:t>11/2/2015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CF5-14C5-4E39-BEA9-88146ACB5EBC}" type="datetime1">
              <a:rPr lang="en-US" smtClean="0"/>
              <a:t>11/2/2015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A396-1029-4561-8555-1DCE5CD8C3A4}" type="datetime1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034A484-C692-4965-8A74-5D2AE3866EFB}" type="datetime1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BD7ECAB-E007-4457-A02C-B6D75A9F4875}" type="datetime1">
              <a:rPr lang="en-US" smtClean="0"/>
              <a:t>11/2/2015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762000"/>
          </a:xfrm>
        </p:spPr>
        <p:txBody>
          <a:bodyPr/>
          <a:lstStyle/>
          <a:p>
            <a:r>
              <a:rPr lang="en-US" dirty="0"/>
              <a:t>Statistics 6740</a:t>
            </a:r>
          </a:p>
          <a:p>
            <a:r>
              <a:rPr lang="en-US" dirty="0"/>
              <a:t>Lecture </a:t>
            </a:r>
            <a:r>
              <a:rPr lang="en-US" dirty="0" smtClean="0"/>
              <a:t>28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066800"/>
          </a:xfrm>
        </p:spPr>
        <p:txBody>
          <a:bodyPr>
            <a:normAutofit/>
          </a:bodyPr>
          <a:lstStyle/>
          <a:p>
            <a:r>
              <a:rPr lang="en-US" smtClean="0"/>
              <a:t>Graphics Options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GOPTIONS </a:t>
            </a:r>
          </a:p>
          <a:p>
            <a:pPr lvl="1"/>
            <a:r>
              <a:rPr lang="en-US" dirty="0" smtClean="0"/>
              <a:t>RESET=all</a:t>
            </a:r>
          </a:p>
          <a:p>
            <a:pPr lvl="1"/>
            <a:r>
              <a:rPr lang="en-US" dirty="0" smtClean="0"/>
              <a:t>FTEXT = '</a:t>
            </a:r>
            <a:r>
              <a:rPr lang="en-US" dirty="0" err="1" smtClean="0"/>
              <a:t>calibri</a:t>
            </a:r>
            <a:r>
              <a:rPr lang="en-US" dirty="0" smtClean="0"/>
              <a:t>'</a:t>
            </a:r>
          </a:p>
          <a:p>
            <a:pPr lvl="1"/>
            <a:r>
              <a:rPr lang="en-US" dirty="0" smtClean="0"/>
              <a:t>HTEXT = </a:t>
            </a:r>
            <a:r>
              <a:rPr lang="en-US" b="1" dirty="0" smtClean="0"/>
              <a:t>2</a:t>
            </a:r>
            <a:endParaRPr lang="en-US" dirty="0" smtClean="0"/>
          </a:p>
          <a:p>
            <a:pPr lvl="1"/>
            <a:r>
              <a:rPr lang="en-US" dirty="0" smtClean="0"/>
              <a:t>GUNIT = </a:t>
            </a:r>
            <a:r>
              <a:rPr lang="en-US" dirty="0" err="1" smtClean="0"/>
              <a:t>pct</a:t>
            </a:r>
            <a:endParaRPr lang="en-US" dirty="0" smtClean="0"/>
          </a:p>
          <a:p>
            <a:pPr lvl="1"/>
            <a:r>
              <a:rPr lang="en-US" dirty="0" smtClean="0"/>
              <a:t>GSFNAME = </a:t>
            </a:r>
            <a:r>
              <a:rPr lang="en-US" dirty="0" err="1" smtClean="0"/>
              <a:t>grafout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GSFMODE = replace </a:t>
            </a:r>
          </a:p>
          <a:p>
            <a:pPr lvl="1"/>
            <a:r>
              <a:rPr lang="en-US" dirty="0" smtClean="0"/>
              <a:t>DEVICE = </a:t>
            </a:r>
            <a:r>
              <a:rPr lang="en-US" dirty="0" err="1" smtClean="0"/>
              <a:t>emf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934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 Color List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</a:t>
            </a:r>
            <a:r>
              <a:rPr lang="en-US" sz="2000" dirty="0" smtClean="0"/>
              <a:t>ype </a:t>
            </a:r>
            <a:r>
              <a:rPr lang="en-US" sz="2000" dirty="0" smtClean="0"/>
              <a:t>“</a:t>
            </a:r>
            <a:r>
              <a:rPr lang="en-US" sz="2000" dirty="0" err="1" smtClean="0"/>
              <a:t>regedit</a:t>
            </a:r>
            <a:r>
              <a:rPr lang="en-US" sz="2000" dirty="0" smtClean="0"/>
              <a:t>” in the command line (underneath drop-down menu and above Explorer window</a:t>
            </a:r>
            <a:r>
              <a:rPr lang="en-US" sz="2000" dirty="0" smtClean="0"/>
              <a:t>)</a:t>
            </a:r>
          </a:p>
          <a:p>
            <a:endParaRPr lang="en-US" sz="2000" dirty="0"/>
          </a:p>
          <a:p>
            <a:r>
              <a:rPr lang="en-US" sz="2000" dirty="0" smtClean="0"/>
              <a:t>C</a:t>
            </a:r>
            <a:r>
              <a:rPr lang="en-US" sz="2000" dirty="0" smtClean="0"/>
              <a:t>hoose COLORNAMES</a:t>
            </a:r>
          </a:p>
          <a:p>
            <a:endParaRPr lang="en-US" sz="2000" dirty="0"/>
          </a:p>
          <a:p>
            <a:r>
              <a:rPr lang="en-US" sz="2000" dirty="0" smtClean="0"/>
              <a:t>Choose HTML </a:t>
            </a:r>
            <a:r>
              <a:rPr lang="en-US" sz="2000" dirty="0" smtClean="0"/>
              <a:t>from the </a:t>
            </a:r>
            <a:r>
              <a:rPr lang="en-US" sz="2000" dirty="0" smtClean="0"/>
              <a:t>list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5331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Directing Output to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Default output goes to Results Viewer</a:t>
            </a:r>
          </a:p>
          <a:p>
            <a:r>
              <a:rPr lang="en-US" dirty="0" smtClean="0"/>
              <a:t>Need to change output device to send to file, run procedure, then reset output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FILENAME </a:t>
            </a:r>
            <a:r>
              <a:rPr lang="en-US" dirty="0" err="1"/>
              <a:t>grafout</a:t>
            </a:r>
            <a:r>
              <a:rPr lang="en-US" dirty="0"/>
              <a:t> “e:\</a:t>
            </a:r>
            <a:r>
              <a:rPr lang="en-US" dirty="0" err="1" smtClean="0"/>
              <a:t>filename.emf</a:t>
            </a:r>
            <a:r>
              <a:rPr lang="en-US" dirty="0" smtClean="0"/>
              <a:t>”</a:t>
            </a:r>
            <a:r>
              <a:rPr lang="en-US" dirty="0" smtClean="0"/>
              <a:t>; </a:t>
            </a:r>
            <a:r>
              <a:rPr lang="en-US" dirty="0" smtClean="0"/>
              <a:t>* defines output file;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ODS HTML CLOSE; * </a:t>
            </a:r>
            <a:r>
              <a:rPr lang="en-US" dirty="0" smtClean="0"/>
              <a:t>HTML </a:t>
            </a:r>
            <a:r>
              <a:rPr lang="en-US" dirty="0" smtClean="0"/>
              <a:t>is the Results Viewer;</a:t>
            </a:r>
            <a:endParaRPr lang="en-US" dirty="0"/>
          </a:p>
          <a:p>
            <a:pPr lvl="1"/>
            <a:r>
              <a:rPr lang="en-US" dirty="0" smtClean="0"/>
              <a:t>ODS PRINTER PRINTER=</a:t>
            </a:r>
            <a:r>
              <a:rPr lang="en-US" dirty="0" err="1" smtClean="0"/>
              <a:t>emf</a:t>
            </a:r>
            <a:r>
              <a:rPr lang="en-US" dirty="0" smtClean="0"/>
              <a:t> FILE=</a:t>
            </a:r>
            <a:r>
              <a:rPr lang="en-US" dirty="0" err="1" smtClean="0"/>
              <a:t>grafout</a:t>
            </a:r>
            <a:r>
              <a:rPr lang="en-US" dirty="0" smtClean="0"/>
              <a:t>; *directs output to print to a file;</a:t>
            </a:r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GOPTIONS RESET=ALL FTEXT=</a:t>
            </a:r>
            <a:r>
              <a:rPr lang="en-US" dirty="0"/>
              <a:t>'</a:t>
            </a:r>
            <a:r>
              <a:rPr lang="en-US" dirty="0" err="1"/>
              <a:t>calibri</a:t>
            </a:r>
            <a:r>
              <a:rPr lang="en-US" dirty="0"/>
              <a:t>' </a:t>
            </a:r>
            <a:r>
              <a:rPr lang="en-US" dirty="0" smtClean="0"/>
              <a:t>HTEXT=</a:t>
            </a:r>
            <a:r>
              <a:rPr lang="en-US" b="1" dirty="0" smtClean="0"/>
              <a:t>2</a:t>
            </a:r>
            <a:r>
              <a:rPr lang="en-US" dirty="0" smtClean="0"/>
              <a:t> GUNIT=</a:t>
            </a:r>
            <a:r>
              <a:rPr lang="en-US" dirty="0" err="1" smtClean="0"/>
              <a:t>pct</a:t>
            </a:r>
            <a:r>
              <a:rPr lang="en-US" dirty="0" smtClean="0"/>
              <a:t> GSFNAME=</a:t>
            </a:r>
            <a:r>
              <a:rPr lang="en-US" dirty="0" err="1" smtClean="0"/>
              <a:t>grafout</a:t>
            </a:r>
            <a:r>
              <a:rPr lang="en-US" dirty="0" smtClean="0"/>
              <a:t> GSFMODE=replace DEVICE=</a:t>
            </a:r>
            <a:r>
              <a:rPr lang="en-US" dirty="0" err="1" smtClean="0"/>
              <a:t>emf</a:t>
            </a:r>
            <a:r>
              <a:rPr lang="en-US" dirty="0"/>
              <a:t>;</a:t>
            </a:r>
          </a:p>
          <a:p>
            <a:endParaRPr lang="en-US" dirty="0"/>
          </a:p>
          <a:p>
            <a:pPr lvl="1"/>
            <a:r>
              <a:rPr lang="en-US" i="1" dirty="0" smtClean="0"/>
              <a:t>GRAPHICS PROCEDURE</a:t>
            </a:r>
          </a:p>
          <a:p>
            <a:endParaRPr lang="en-US" dirty="0"/>
          </a:p>
          <a:p>
            <a:pPr lvl="1"/>
            <a:r>
              <a:rPr lang="en-US" dirty="0" smtClean="0"/>
              <a:t>ODS PRINTER CLOSE; * closes printer output;</a:t>
            </a:r>
            <a:endParaRPr lang="en-US" dirty="0"/>
          </a:p>
          <a:p>
            <a:pPr lvl="1"/>
            <a:r>
              <a:rPr lang="en-US" dirty="0" smtClean="0"/>
              <a:t>ODS HTML;  * reopens Results Viewer as active output location;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802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College data</a:t>
            </a:r>
            <a:endParaRPr lang="en-US" dirty="0" smtClean="0"/>
          </a:p>
          <a:p>
            <a:pPr lvl="1"/>
            <a:r>
              <a:rPr lang="en-US" dirty="0" smtClean="0"/>
              <a:t>Boxplots, line </a:t>
            </a:r>
            <a:r>
              <a:rPr lang="en-US" dirty="0" smtClean="0"/>
              <a:t>scatterplots, bar chart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Micellization</a:t>
            </a:r>
            <a:r>
              <a:rPr lang="en-US" dirty="0" smtClean="0"/>
              <a:t> data</a:t>
            </a:r>
            <a:endParaRPr lang="en-US" dirty="0"/>
          </a:p>
          <a:p>
            <a:pPr lvl="1"/>
            <a:r>
              <a:rPr lang="en-US" dirty="0" err="1" smtClean="0"/>
              <a:t>Bubbleplot</a:t>
            </a:r>
            <a:r>
              <a:rPr lang="en-US" dirty="0" smtClean="0"/>
              <a:t>, regression </a:t>
            </a:r>
            <a:r>
              <a:rPr lang="en-US" dirty="0"/>
              <a:t>line, </a:t>
            </a:r>
            <a:r>
              <a:rPr lang="en-US" dirty="0" smtClean="0"/>
              <a:t>block </a:t>
            </a:r>
            <a:r>
              <a:rPr lang="en-US" dirty="0"/>
              <a:t>chart</a:t>
            </a:r>
          </a:p>
          <a:p>
            <a:endParaRPr lang="en-US" dirty="0" smtClean="0"/>
          </a:p>
          <a:p>
            <a:r>
              <a:rPr lang="en-US" dirty="0" smtClean="0"/>
              <a:t>Health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Bar chart, pie chart, 3-d plot</a:t>
            </a:r>
          </a:p>
          <a:p>
            <a:endParaRPr lang="en-US" dirty="0" smtClean="0"/>
          </a:p>
          <a:p>
            <a:r>
              <a:rPr lang="en-US" dirty="0" smtClean="0"/>
              <a:t>Submit </a:t>
            </a:r>
            <a:r>
              <a:rPr lang="en-US" dirty="0" smtClean="0"/>
              <a:t>SAS program, log, results</a:t>
            </a:r>
          </a:p>
        </p:txBody>
      </p:sp>
    </p:spTree>
    <p:extLst>
      <p:ext uri="{BB962C8B-B14F-4D97-AF65-F5344CB8AC3E}">
        <p14:creationId xmlns:p14="http://schemas.microsoft.com/office/powerpoint/2010/main" val="2712102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Assignment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Examine SAS/HELP for information on AXIS, SYMBOL, PATTERN, LEGEND 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845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</a:p>
          <a:p>
            <a:r>
              <a:rPr lang="en-US" dirty="0" smtClean="0"/>
              <a:t>Overview of SAS/GRAPH options</a:t>
            </a:r>
          </a:p>
          <a:p>
            <a:r>
              <a:rPr lang="en-US" dirty="0" smtClean="0"/>
              <a:t>Listing of options available</a:t>
            </a:r>
          </a:p>
          <a:p>
            <a:r>
              <a:rPr lang="en-US" dirty="0" smtClean="0"/>
              <a:t>GOPTIONS statement</a:t>
            </a:r>
          </a:p>
          <a:p>
            <a:r>
              <a:rPr lang="en-US" dirty="0" smtClean="0"/>
              <a:t>Examples</a:t>
            </a:r>
          </a:p>
          <a:p>
            <a:r>
              <a:rPr lang="en-US" dirty="0" smtClean="0"/>
              <a:t>Directing graphics to </a:t>
            </a:r>
            <a:r>
              <a:rPr lang="en-US" dirty="0" smtClean="0"/>
              <a:t>file</a:t>
            </a:r>
          </a:p>
          <a:p>
            <a:r>
              <a:rPr lang="en-US" dirty="0" smtClean="0"/>
              <a:t>Homework 5</a:t>
            </a:r>
            <a:endParaRPr lang="en-US" dirty="0" smtClean="0"/>
          </a:p>
          <a:p>
            <a:r>
              <a:rPr lang="en-US" dirty="0" smtClean="0"/>
              <a:t>Daily </a:t>
            </a:r>
            <a:r>
              <a:rPr lang="en-US" dirty="0" smtClean="0"/>
              <a:t>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33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SAS/GRAPH Options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SAS system </a:t>
            </a:r>
            <a:r>
              <a:rPr lang="en-US" dirty="0"/>
              <a:t>options are global instructions that affect the entire SAS session and control the way SAS performs </a:t>
            </a:r>
            <a:r>
              <a:rPr lang="en-US" dirty="0" smtClean="0"/>
              <a:t>operations</a:t>
            </a:r>
          </a:p>
          <a:p>
            <a:endParaRPr lang="en-US" dirty="0" smtClean="0"/>
          </a:p>
          <a:p>
            <a:r>
              <a:rPr lang="en-US" dirty="0" smtClean="0"/>
              <a:t>SAS/GRAPH options control characteristics of graphs, such as size, colors, fonts, fill patterns, symbols, devices</a:t>
            </a:r>
          </a:p>
          <a:p>
            <a:endParaRPr lang="en-US" dirty="0"/>
          </a:p>
          <a:p>
            <a:r>
              <a:rPr lang="en-US" dirty="0" smtClean="0"/>
              <a:t>Once set, graphics options remain in effect until changed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077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Option Categories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Appearance of the display area and the output</a:t>
            </a:r>
          </a:p>
          <a:p>
            <a:r>
              <a:rPr lang="en-US" dirty="0" smtClean="0"/>
              <a:t>Color</a:t>
            </a:r>
          </a:p>
          <a:p>
            <a:r>
              <a:rPr lang="en-US" dirty="0" smtClean="0"/>
              <a:t>Font selection</a:t>
            </a:r>
          </a:p>
          <a:p>
            <a:r>
              <a:rPr lang="en-US" dirty="0" smtClean="0"/>
              <a:t>How SAS/GRAPH runs</a:t>
            </a:r>
          </a:p>
          <a:p>
            <a:r>
              <a:rPr lang="en-US" dirty="0" smtClean="0"/>
              <a:t>Output devices</a:t>
            </a:r>
          </a:p>
          <a:p>
            <a:r>
              <a:rPr lang="en-US" dirty="0" smtClean="0"/>
              <a:t>Device hardware capabilities</a:t>
            </a:r>
          </a:p>
          <a:p>
            <a:r>
              <a:rPr lang="en-US" dirty="0" smtClean="0"/>
              <a:t>Printer hardware features</a:t>
            </a:r>
          </a:p>
          <a:p>
            <a:r>
              <a:rPr lang="en-US" dirty="0" smtClean="0"/>
              <a:t>Interaction with operating environment</a:t>
            </a:r>
          </a:p>
          <a:p>
            <a:r>
              <a:rPr lang="en-US" dirty="0" smtClean="0"/>
              <a:t>Mainframe system</a:t>
            </a:r>
          </a:p>
        </p:txBody>
      </p:sp>
    </p:spTree>
    <p:extLst>
      <p:ext uri="{BB962C8B-B14F-4D97-AF65-F5344CB8AC3E}">
        <p14:creationId xmlns:p14="http://schemas.microsoft.com/office/powerpoint/2010/main" val="510086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Graphics Option Examples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ROTATE = LANDSCAPE or PORTRAIT</a:t>
            </a:r>
          </a:p>
          <a:p>
            <a:r>
              <a:rPr lang="en-US" dirty="0" smtClean="0"/>
              <a:t>TARGETDEVICE =</a:t>
            </a:r>
          </a:p>
          <a:p>
            <a:r>
              <a:rPr lang="en-US" dirty="0" smtClean="0"/>
              <a:t>COLORS = (list)</a:t>
            </a:r>
          </a:p>
          <a:p>
            <a:r>
              <a:rPr lang="en-US" dirty="0" smtClean="0"/>
              <a:t>FTEXT = </a:t>
            </a:r>
          </a:p>
          <a:p>
            <a:r>
              <a:rPr lang="en-US" dirty="0" smtClean="0"/>
              <a:t>HTEXT =</a:t>
            </a:r>
          </a:p>
          <a:p>
            <a:r>
              <a:rPr lang="en-US" dirty="0" smtClean="0"/>
              <a:t>DEVICE = </a:t>
            </a:r>
          </a:p>
          <a:p>
            <a:r>
              <a:rPr lang="en-US" dirty="0" smtClean="0"/>
              <a:t>GSFMODE = APPEND or PORT or REPLACE</a:t>
            </a:r>
          </a:p>
          <a:p>
            <a:r>
              <a:rPr lang="en-US" dirty="0" smtClean="0"/>
              <a:t>GSFNAME = </a:t>
            </a:r>
            <a:r>
              <a:rPr lang="en-US" i="1" dirty="0" err="1" smtClean="0"/>
              <a:t>fileref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9709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Devices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ACTIVEX – used with ODS HTML and ODS RTF</a:t>
            </a:r>
          </a:p>
          <a:p>
            <a:r>
              <a:rPr lang="en-US" dirty="0" smtClean="0"/>
              <a:t>BMP</a:t>
            </a:r>
          </a:p>
          <a:p>
            <a:r>
              <a:rPr lang="en-US" dirty="0" smtClean="0"/>
              <a:t>CGM</a:t>
            </a:r>
          </a:p>
          <a:p>
            <a:r>
              <a:rPr lang="en-US" dirty="0"/>
              <a:t>EMF</a:t>
            </a:r>
          </a:p>
          <a:p>
            <a:r>
              <a:rPr lang="en-US" dirty="0" smtClean="0"/>
              <a:t>GIF</a:t>
            </a:r>
            <a:endParaRPr lang="en-US" dirty="0" smtClean="0"/>
          </a:p>
          <a:p>
            <a:r>
              <a:rPr lang="en-US" dirty="0" smtClean="0"/>
              <a:t>JAVA </a:t>
            </a:r>
            <a:r>
              <a:rPr lang="en-US" dirty="0" smtClean="0"/>
              <a:t>– used with ODS HTML</a:t>
            </a:r>
          </a:p>
          <a:p>
            <a:r>
              <a:rPr lang="en-US" dirty="0" smtClean="0"/>
              <a:t>JPEG</a:t>
            </a:r>
          </a:p>
          <a:p>
            <a:r>
              <a:rPr lang="en-US" dirty="0" smtClean="0"/>
              <a:t>PCL5</a:t>
            </a:r>
          </a:p>
          <a:p>
            <a:r>
              <a:rPr lang="en-US" dirty="0" smtClean="0"/>
              <a:t>PDF</a:t>
            </a:r>
          </a:p>
          <a:p>
            <a:r>
              <a:rPr lang="en-US" dirty="0" smtClean="0"/>
              <a:t>PNG</a:t>
            </a:r>
          </a:p>
          <a:p>
            <a:r>
              <a:rPr lang="en-US" dirty="0" smtClean="0"/>
              <a:t>PSL</a:t>
            </a:r>
          </a:p>
          <a:p>
            <a:r>
              <a:rPr lang="en-US" dirty="0" smtClean="0"/>
              <a:t>TIFFP</a:t>
            </a:r>
          </a:p>
          <a:p>
            <a:r>
              <a:rPr lang="en-US" dirty="0" smtClean="0"/>
              <a:t>WIN – Display device for Windows hosts</a:t>
            </a:r>
          </a:p>
          <a:p>
            <a:r>
              <a:rPr lang="en-US" dirty="0" smtClean="0"/>
              <a:t>XCOLOR – Display device for UNIX hosts</a:t>
            </a:r>
          </a:p>
        </p:txBody>
      </p:sp>
    </p:spTree>
    <p:extLst>
      <p:ext uri="{BB962C8B-B14F-4D97-AF65-F5344CB8AC3E}">
        <p14:creationId xmlns:p14="http://schemas.microsoft.com/office/powerpoint/2010/main" val="801303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Graphics Options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Use a GOPTIONS statement</a:t>
            </a:r>
          </a:p>
          <a:p>
            <a:endParaRPr lang="en-US" dirty="0"/>
          </a:p>
          <a:p>
            <a:r>
              <a:rPr lang="en-US" dirty="0" smtClean="0"/>
              <a:t>Can use several GOPTIONS statements in a single program</a:t>
            </a:r>
          </a:p>
          <a:p>
            <a:endParaRPr lang="en-US" dirty="0"/>
          </a:p>
          <a:p>
            <a:r>
              <a:rPr lang="en-US" dirty="0" smtClean="0"/>
              <a:t>Can reset GOPTIONS to default values individually or collectively</a:t>
            </a:r>
          </a:p>
          <a:p>
            <a:endParaRPr lang="en-US" dirty="0" smtClean="0"/>
          </a:p>
          <a:p>
            <a:r>
              <a:rPr lang="en-US" dirty="0" smtClean="0"/>
              <a:t>Examples of syntax:</a:t>
            </a:r>
          </a:p>
          <a:p>
            <a:pPr lvl="1"/>
            <a:r>
              <a:rPr lang="en-US" dirty="0" smtClean="0"/>
              <a:t>GOPTIONS </a:t>
            </a:r>
            <a:r>
              <a:rPr lang="en-US" i="1" dirty="0" smtClean="0"/>
              <a:t>option1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GOPTIONS </a:t>
            </a:r>
            <a:r>
              <a:rPr lang="en-US" i="1" dirty="0" smtClean="0"/>
              <a:t>option1</a:t>
            </a:r>
            <a:r>
              <a:rPr lang="en-US" dirty="0" smtClean="0"/>
              <a:t>=value1;</a:t>
            </a:r>
          </a:p>
          <a:p>
            <a:pPr lvl="1"/>
            <a:r>
              <a:rPr lang="en-US" dirty="0"/>
              <a:t>GOPTIONS </a:t>
            </a:r>
            <a:r>
              <a:rPr lang="en-US" i="1" dirty="0"/>
              <a:t>option1</a:t>
            </a:r>
            <a:r>
              <a:rPr lang="en-US" dirty="0" smtClean="0"/>
              <a:t>=(value1, value2, value3, …);</a:t>
            </a:r>
            <a:endParaRPr lang="en-US" dirty="0"/>
          </a:p>
          <a:p>
            <a:pPr lvl="1"/>
            <a:r>
              <a:rPr lang="en-US" dirty="0" smtClean="0"/>
              <a:t>GOPTIONS </a:t>
            </a:r>
            <a:r>
              <a:rPr lang="en-US" i="1" dirty="0" smtClean="0"/>
              <a:t>option1 option2</a:t>
            </a:r>
            <a:r>
              <a:rPr lang="en-US" dirty="0" smtClean="0"/>
              <a:t> … ;</a:t>
            </a:r>
          </a:p>
          <a:p>
            <a:pPr lvl="1"/>
            <a:r>
              <a:rPr lang="en-US" dirty="0" smtClean="0"/>
              <a:t>GOPTIONS </a:t>
            </a:r>
            <a:r>
              <a:rPr lang="en-US" i="1" dirty="0" smtClean="0"/>
              <a:t>option1</a:t>
            </a:r>
            <a:r>
              <a:rPr lang="en-US" dirty="0" smtClean="0"/>
              <a:t>=value1 </a:t>
            </a:r>
            <a:r>
              <a:rPr lang="en-US" i="1" dirty="0" smtClean="0"/>
              <a:t>option2</a:t>
            </a:r>
            <a:r>
              <a:rPr lang="en-US" dirty="0" smtClean="0"/>
              <a:t> </a:t>
            </a:r>
            <a:r>
              <a:rPr lang="en-US" i="1" dirty="0" smtClean="0"/>
              <a:t>option3</a:t>
            </a:r>
            <a:r>
              <a:rPr lang="en-US" dirty="0" smtClean="0"/>
              <a:t>=value3…;</a:t>
            </a:r>
          </a:p>
          <a:p>
            <a:pPr lvl="1"/>
            <a:r>
              <a:rPr lang="en-US" dirty="0" smtClean="0"/>
              <a:t>GOPTIONS </a:t>
            </a:r>
            <a:r>
              <a:rPr lang="en-US" i="1" dirty="0" smtClean="0"/>
              <a:t>option1</a:t>
            </a:r>
            <a:r>
              <a:rPr lang="en-US" dirty="0" smtClean="0"/>
              <a:t>=;</a:t>
            </a:r>
          </a:p>
          <a:p>
            <a:pPr lvl="1"/>
            <a:r>
              <a:rPr lang="en-US" dirty="0" smtClean="0"/>
              <a:t>GOPTIONS reset=GOPTIONS;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371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8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1800" dirty="0" smtClean="0"/>
              <a:t>GOPTIONS </a:t>
            </a:r>
            <a:r>
              <a:rPr lang="en-US" sz="1800" dirty="0" smtClean="0"/>
              <a:t>COLORS</a:t>
            </a:r>
            <a:r>
              <a:rPr lang="en-US" sz="1800" dirty="0" smtClean="0"/>
              <a:t>=(</a:t>
            </a:r>
            <a:r>
              <a:rPr lang="en-US" sz="1800" dirty="0"/>
              <a:t>White, </a:t>
            </a:r>
            <a:r>
              <a:rPr lang="en-US" sz="1800" dirty="0" err="1"/>
              <a:t>LemonChiffon</a:t>
            </a:r>
            <a:r>
              <a:rPr lang="en-US" sz="1800" dirty="0"/>
              <a:t>, Orange, </a:t>
            </a:r>
            <a:r>
              <a:rPr lang="en-US" sz="1800" dirty="0" err="1"/>
              <a:t>OrangeRed</a:t>
            </a:r>
            <a:r>
              <a:rPr lang="en-US" sz="1800" dirty="0"/>
              <a:t>, Red);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506" y="2057400"/>
            <a:ext cx="6644992" cy="418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92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GOPTIONS </a:t>
            </a:r>
            <a:r>
              <a:rPr lang="en-US" sz="1800" dirty="0"/>
              <a:t>colors=(</a:t>
            </a:r>
            <a:r>
              <a:rPr lang="en-US" sz="1800" dirty="0" err="1"/>
              <a:t>LemonChiffon</a:t>
            </a:r>
            <a:r>
              <a:rPr lang="en-US" sz="1800" dirty="0"/>
              <a:t>, </a:t>
            </a:r>
            <a:r>
              <a:rPr lang="en-US" sz="1800" dirty="0" err="1"/>
              <a:t>DarkSeaGreen</a:t>
            </a:r>
            <a:r>
              <a:rPr lang="en-US" sz="1800" dirty="0"/>
              <a:t>, </a:t>
            </a:r>
            <a:r>
              <a:rPr lang="en-US" sz="1800" dirty="0" err="1" smtClean="0"/>
              <a:t>MediumSeaGreen</a:t>
            </a:r>
            <a:r>
              <a:rPr lang="en-US" sz="1800" dirty="0"/>
              <a:t>, </a:t>
            </a:r>
            <a:r>
              <a:rPr lang="en-US" sz="1800" dirty="0" err="1"/>
              <a:t>LightSeaGreen</a:t>
            </a:r>
            <a:r>
              <a:rPr lang="en-US" sz="1800" dirty="0"/>
              <a:t>, Teal, </a:t>
            </a:r>
            <a:r>
              <a:rPr lang="en-US" sz="1800" dirty="0" err="1"/>
              <a:t>DarkBlue</a:t>
            </a:r>
            <a:r>
              <a:rPr lang="en-US" sz="1800" dirty="0" smtClean="0"/>
              <a:t>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228827"/>
            <a:ext cx="5436065" cy="407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6102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8358</TotalTime>
  <Words>495</Words>
  <Application>Microsoft Office PowerPoint</Application>
  <PresentationFormat>On-screen Show (4:3)</PresentationFormat>
  <Paragraphs>129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Georgia</vt:lpstr>
      <vt:lpstr>Wingdings</vt:lpstr>
      <vt:lpstr>Wingdings 2</vt:lpstr>
      <vt:lpstr>Civic</vt:lpstr>
      <vt:lpstr>Graphics Options</vt:lpstr>
      <vt:lpstr>Lecture Outline</vt:lpstr>
      <vt:lpstr>Overview of SAS/GRAPH Options</vt:lpstr>
      <vt:lpstr>Graphical Option Categories</vt:lpstr>
      <vt:lpstr>Specific Graphics Option Examples</vt:lpstr>
      <vt:lpstr>Graphics Devices</vt:lpstr>
      <vt:lpstr>Setting Graphics Options</vt:lpstr>
      <vt:lpstr>Example 1</vt:lpstr>
      <vt:lpstr>Example 2</vt:lpstr>
      <vt:lpstr>Example 3</vt:lpstr>
      <vt:lpstr>SAS Color List</vt:lpstr>
      <vt:lpstr>Directing Output to File</vt:lpstr>
      <vt:lpstr>Homework 5</vt:lpstr>
      <vt:lpstr>Daily Assignment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Importing Data with SAS®</dc:title>
  <dc:creator>Steven J Naber</dc:creator>
  <cp:lastModifiedBy>Steve Naber</cp:lastModifiedBy>
  <cp:revision>139</cp:revision>
  <dcterms:created xsi:type="dcterms:W3CDTF">2013-08-14T15:28:58Z</dcterms:created>
  <dcterms:modified xsi:type="dcterms:W3CDTF">2015-11-02T19:33:42Z</dcterms:modified>
</cp:coreProperties>
</file>