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4" r:id="rId4"/>
    <p:sldId id="259" r:id="rId5"/>
    <p:sldId id="262" r:id="rId6"/>
    <p:sldId id="265" r:id="rId7"/>
    <p:sldId id="271" r:id="rId8"/>
    <p:sldId id="263" r:id="rId9"/>
    <p:sldId id="268" r:id="rId10"/>
    <p:sldId id="269" r:id="rId11"/>
    <p:sldId id="270" r:id="rId12"/>
    <p:sldId id="272" r:id="rId13"/>
    <p:sldId id="260" r:id="rId14"/>
    <p:sldId id="266" r:id="rId15"/>
    <p:sldId id="267" r:id="rId16"/>
    <p:sldId id="273" r:id="rId17"/>
    <p:sldId id="261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64"/>
            <p14:sldId id="259"/>
            <p14:sldId id="262"/>
            <p14:sldId id="265"/>
            <p14:sldId id="271"/>
            <p14:sldId id="263"/>
            <p14:sldId id="268"/>
            <p14:sldId id="269"/>
            <p14:sldId id="270"/>
            <p14:sldId id="272"/>
            <p14:sldId id="260"/>
            <p14:sldId id="266"/>
            <p14:sldId id="267"/>
            <p14:sldId id="273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11/4/2015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29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Global Graphics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Values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Empty:</a:t>
            </a:r>
          </a:p>
          <a:p>
            <a:pPr lvl="1"/>
            <a:r>
              <a:rPr lang="en-US" dirty="0" smtClean="0"/>
              <a:t>PLUS, X, STAR, SQUARE, DIAMOND, TRIANGLE, CIRCLE</a:t>
            </a:r>
          </a:p>
          <a:p>
            <a:endParaRPr lang="en-US" dirty="0" smtClean="0"/>
          </a:p>
          <a:p>
            <a:r>
              <a:rPr lang="en-US" dirty="0" smtClean="0"/>
              <a:t>Filled:</a:t>
            </a:r>
          </a:p>
          <a:p>
            <a:pPr lvl="1"/>
            <a:r>
              <a:rPr lang="en-US" dirty="0" smtClean="0"/>
              <a:t>SQUAREFILLED</a:t>
            </a:r>
            <a:r>
              <a:rPr lang="en-US" dirty="0"/>
              <a:t>, DIAMONDFILLED, TRIANGLEFILLED, DOT</a:t>
            </a:r>
          </a:p>
          <a:p>
            <a:endParaRPr lang="en-US" dirty="0"/>
          </a:p>
          <a:p>
            <a:r>
              <a:rPr lang="en-US" dirty="0" smtClean="0"/>
              <a:t>Other esoteric symbols:</a:t>
            </a:r>
          </a:p>
          <a:p>
            <a:pPr lvl="1"/>
            <a:r>
              <a:rPr lang="en-US" dirty="0"/>
              <a:t>Cards:  “ , # , $ , %</a:t>
            </a:r>
          </a:p>
          <a:p>
            <a:pPr lvl="1"/>
            <a:r>
              <a:rPr lang="en-US" dirty="0"/>
              <a:t>Astronomic: ., (comma), /, (, ), ?, &lt;</a:t>
            </a:r>
          </a:p>
          <a:p>
            <a:pPr lvl="1"/>
            <a:r>
              <a:rPr lang="en-US" dirty="0"/>
              <a:t>Gender: *, &gt;</a:t>
            </a:r>
          </a:p>
          <a:p>
            <a:endParaRPr lang="en-US" dirty="0"/>
          </a:p>
          <a:p>
            <a:r>
              <a:rPr lang="en-US" dirty="0" smtClean="0"/>
              <a:t>Text string</a:t>
            </a:r>
          </a:p>
        </p:txBody>
      </p:sp>
    </p:spTree>
    <p:extLst>
      <p:ext uri="{BB962C8B-B14F-4D97-AF65-F5344CB8AC3E}">
        <p14:creationId xmlns:p14="http://schemas.microsoft.com/office/powerpoint/2010/main" val="186556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 = NONE</a:t>
            </a:r>
          </a:p>
          <a:p>
            <a:r>
              <a:rPr lang="en-US" dirty="0" smtClean="0"/>
              <a:t>I = JOIN (joins points consecutively – data ordered)</a:t>
            </a:r>
          </a:p>
          <a:p>
            <a:r>
              <a:rPr lang="en-US" dirty="0"/>
              <a:t>I = NEEDLE</a:t>
            </a:r>
          </a:p>
          <a:p>
            <a:r>
              <a:rPr lang="en-US" dirty="0" smtClean="0"/>
              <a:t>I = BOX&lt;options&gt;&lt;00 … 25&gt;</a:t>
            </a:r>
          </a:p>
          <a:p>
            <a:pPr lvl="1"/>
            <a:r>
              <a:rPr lang="en-US" dirty="0" smtClean="0"/>
              <a:t>F|J|T (fill, join, top/bottom)</a:t>
            </a:r>
          </a:p>
          <a:p>
            <a:pPr lvl="1"/>
            <a:r>
              <a:rPr lang="en-US" dirty="0" smtClean="0"/>
              <a:t>Number refers to length of whisker control</a:t>
            </a:r>
          </a:p>
          <a:p>
            <a:r>
              <a:rPr lang="en-US" dirty="0" smtClean="0"/>
              <a:t>I = HILO&lt;C&gt;&lt;options&gt;</a:t>
            </a:r>
          </a:p>
          <a:p>
            <a:pPr lvl="1"/>
            <a:r>
              <a:rPr lang="en-US" dirty="0" smtClean="0"/>
              <a:t>C = close value instead of mean</a:t>
            </a:r>
          </a:p>
          <a:p>
            <a:pPr lvl="1"/>
            <a:r>
              <a:rPr lang="en-US" dirty="0" smtClean="0"/>
              <a:t>Other options: B, J, T, BJ, TJ</a:t>
            </a:r>
          </a:p>
          <a:p>
            <a:r>
              <a:rPr lang="en-US" dirty="0" smtClean="0"/>
              <a:t>I = STD&lt;1|2|3&gt;&lt;variance&gt;&lt;options&gt;</a:t>
            </a:r>
          </a:p>
          <a:p>
            <a:pPr lvl="1"/>
            <a:r>
              <a:rPr lang="en-US" dirty="0" smtClean="0"/>
              <a:t>Number of SDs</a:t>
            </a:r>
          </a:p>
          <a:p>
            <a:pPr lvl="1"/>
            <a:r>
              <a:rPr lang="en-US" dirty="0" smtClean="0"/>
              <a:t>Variance = M, P</a:t>
            </a:r>
          </a:p>
          <a:p>
            <a:pPr lvl="1"/>
            <a:r>
              <a:rPr lang="en-US" dirty="0" smtClean="0"/>
              <a:t>Other options:  </a:t>
            </a:r>
            <a:r>
              <a:rPr lang="en-US" dirty="0"/>
              <a:t>B, J, T, BJ, </a:t>
            </a:r>
            <a:r>
              <a:rPr lang="en-US" dirty="0" smtClean="0"/>
              <a:t>TJ</a:t>
            </a:r>
          </a:p>
          <a:p>
            <a:r>
              <a:rPr lang="en-US" dirty="0" smtClean="0"/>
              <a:t>I = R&lt;type&gt;&lt;0&gt;&lt;CLM|CLI&lt;50 … 99&gt;&gt;</a:t>
            </a:r>
          </a:p>
          <a:p>
            <a:pPr lvl="1"/>
            <a:r>
              <a:rPr lang="en-US" dirty="0"/>
              <a:t>Type = L, Q, C</a:t>
            </a:r>
          </a:p>
          <a:p>
            <a:pPr lvl="1"/>
            <a:r>
              <a:rPr lang="en-US" dirty="0"/>
              <a:t>0 (zero) forces regression through intercept</a:t>
            </a:r>
          </a:p>
          <a:p>
            <a:pPr lvl="1"/>
            <a:r>
              <a:rPr lang="en-US" dirty="0"/>
              <a:t>CLM = confidence limits for means, CLI = predicted</a:t>
            </a:r>
          </a:p>
          <a:p>
            <a:r>
              <a:rPr lang="en-US" dirty="0" smtClean="0"/>
              <a:t>I = L (Lagrange), map/plot pattern, SPLINE, SM (smooth),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8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Statement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SYMBOL3 </a:t>
            </a:r>
            <a:r>
              <a:rPr lang="en-US" dirty="0"/>
              <a:t>I</a:t>
            </a:r>
            <a:r>
              <a:rPr lang="en-US" dirty="0" smtClean="0"/>
              <a:t>=join V=dot;</a:t>
            </a:r>
          </a:p>
          <a:p>
            <a:endParaRPr lang="en-US" dirty="0"/>
          </a:p>
          <a:p>
            <a:r>
              <a:rPr lang="en-US" dirty="0"/>
              <a:t>SYMBOL</a:t>
            </a:r>
            <a:r>
              <a:rPr lang="en-US" dirty="0" smtClean="0"/>
              <a:t>1 </a:t>
            </a:r>
            <a:r>
              <a:rPr lang="en-US" dirty="0"/>
              <a:t>I</a:t>
            </a:r>
            <a:r>
              <a:rPr lang="en-US" dirty="0" smtClean="0"/>
              <a:t>=rcclm95 V=circle CV=</a:t>
            </a:r>
            <a:r>
              <a:rPr lang="en-US" dirty="0" err="1" smtClean="0"/>
              <a:t>darkred</a:t>
            </a:r>
            <a:r>
              <a:rPr lang="en-US" dirty="0" smtClean="0"/>
              <a:t> CI=black CO=blue W=2;</a:t>
            </a:r>
          </a:p>
          <a:p>
            <a:endParaRPr lang="en-US" dirty="0"/>
          </a:p>
          <a:p>
            <a:r>
              <a:rPr lang="en-US" dirty="0"/>
              <a:t>SYMBOL</a:t>
            </a:r>
            <a:r>
              <a:rPr lang="en-US" dirty="0" smtClean="0"/>
              <a:t>1 </a:t>
            </a:r>
            <a:r>
              <a:rPr lang="en-US" dirty="0"/>
              <a:t>I</a:t>
            </a:r>
            <a:r>
              <a:rPr lang="en-US" dirty="0" smtClean="0"/>
              <a:t>=spline W=2 V=triangle C=</a:t>
            </a:r>
            <a:r>
              <a:rPr lang="en-US" dirty="0" err="1" smtClean="0"/>
              <a:t>steelblue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SYMBOL</a:t>
            </a:r>
            <a:r>
              <a:rPr lang="en-US" dirty="0" smtClean="0"/>
              <a:t>2 </a:t>
            </a:r>
            <a:r>
              <a:rPr lang="en-US" dirty="0"/>
              <a:t>I</a:t>
            </a:r>
            <a:r>
              <a:rPr lang="en-US" dirty="0" smtClean="0"/>
              <a:t>=spline W=2 V=circle C=indigo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SYMBOL</a:t>
            </a:r>
            <a:r>
              <a:rPr lang="en-US" dirty="0" smtClean="0"/>
              <a:t>3 I=spline W=2 </a:t>
            </a:r>
            <a:r>
              <a:rPr lang="en-US" dirty="0"/>
              <a:t>V</a:t>
            </a:r>
            <a:r>
              <a:rPr lang="en-US" dirty="0" smtClean="0"/>
              <a:t>=square C=orchid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067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statement creates patterns for graph “fill” areas</a:t>
            </a:r>
          </a:p>
          <a:p>
            <a:endParaRPr lang="en-US" dirty="0"/>
          </a:p>
          <a:p>
            <a:r>
              <a:rPr lang="en-US" dirty="0" smtClean="0"/>
              <a:t>You can define up to 255 patterns</a:t>
            </a:r>
          </a:p>
          <a:p>
            <a:endParaRPr lang="en-US" dirty="0"/>
          </a:p>
          <a:p>
            <a:r>
              <a:rPr lang="en-US" dirty="0" smtClean="0"/>
              <a:t>Patterns are defined by color, value, and image</a:t>
            </a:r>
          </a:p>
        </p:txBody>
      </p:sp>
    </p:spTree>
    <p:extLst>
      <p:ext uri="{BB962C8B-B14F-4D97-AF65-F5344CB8AC3E}">
        <p14:creationId xmlns:p14="http://schemas.microsoft.com/office/powerpoint/2010/main" val="80130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Statement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PATTERN&lt;n&gt;</a:t>
            </a:r>
          </a:p>
          <a:p>
            <a:pPr lvl="1"/>
            <a:r>
              <a:rPr lang="en-US" dirty="0" smtClean="0"/>
              <a:t>COLOR = </a:t>
            </a:r>
            <a:r>
              <a:rPr lang="en-US" i="1" dirty="0" smtClean="0"/>
              <a:t>color</a:t>
            </a:r>
            <a:endParaRPr lang="en-US" dirty="0" smtClean="0"/>
          </a:p>
          <a:p>
            <a:pPr lvl="1"/>
            <a:r>
              <a:rPr lang="en-US" dirty="0" smtClean="0"/>
              <a:t>IMAGE = </a:t>
            </a:r>
            <a:r>
              <a:rPr lang="en-US" i="1" dirty="0" err="1" smtClean="0"/>
              <a:t>fileref</a:t>
            </a:r>
            <a:endParaRPr lang="en-US" dirty="0" smtClean="0"/>
          </a:p>
          <a:p>
            <a:pPr lvl="1"/>
            <a:r>
              <a:rPr lang="en-US" dirty="0" smtClean="0"/>
              <a:t>IMAGESTYLE = TILE | FIT</a:t>
            </a:r>
          </a:p>
          <a:p>
            <a:pPr lvl="1"/>
            <a:r>
              <a:rPr lang="en-US" dirty="0" smtClean="0"/>
              <a:t>REPEAT = 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VALUE = </a:t>
            </a:r>
            <a:r>
              <a:rPr lang="en-US" i="1" dirty="0" smtClean="0"/>
              <a:t>pattern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Values available depends on the type of graphic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3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Values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Bar/block patterns</a:t>
            </a:r>
          </a:p>
          <a:p>
            <a:pPr lvl="1"/>
            <a:r>
              <a:rPr lang="en-US" dirty="0" smtClean="0"/>
              <a:t>Patterns are empty, solid, or diagonal lines</a:t>
            </a:r>
          </a:p>
          <a:p>
            <a:pPr lvl="1"/>
            <a:r>
              <a:rPr lang="en-US" dirty="0" smtClean="0"/>
              <a:t>Values </a:t>
            </a:r>
            <a:r>
              <a:rPr lang="en-US" dirty="0"/>
              <a:t>are of the form An, where A is a letter and n is a number</a:t>
            </a:r>
          </a:p>
          <a:p>
            <a:pPr lvl="2"/>
            <a:r>
              <a:rPr lang="en-US" dirty="0"/>
              <a:t>A = E, S, L, R, </a:t>
            </a:r>
            <a:r>
              <a:rPr lang="en-US" dirty="0" smtClean="0"/>
              <a:t>X</a:t>
            </a:r>
          </a:p>
          <a:p>
            <a:pPr lvl="2"/>
            <a:r>
              <a:rPr lang="en-US" dirty="0" smtClean="0"/>
              <a:t>n = 1 – 5 (line thickness)</a:t>
            </a:r>
            <a:endParaRPr lang="en-US" dirty="0"/>
          </a:p>
          <a:p>
            <a:r>
              <a:rPr lang="en-US" dirty="0" smtClean="0"/>
              <a:t>Map/plot patterns</a:t>
            </a:r>
          </a:p>
          <a:p>
            <a:pPr lvl="1"/>
            <a:r>
              <a:rPr lang="en-US" dirty="0" smtClean="0"/>
              <a:t>ME, MS, </a:t>
            </a:r>
            <a:r>
              <a:rPr lang="en-US" dirty="0" err="1" smtClean="0"/>
              <a:t>M</a:t>
            </a:r>
            <a:r>
              <a:rPr lang="en-US" i="1" dirty="0" err="1" smtClean="0"/>
              <a:t>density</a:t>
            </a:r>
            <a:endParaRPr lang="en-US" i="1" dirty="0" smtClean="0"/>
          </a:p>
          <a:p>
            <a:pPr lvl="1"/>
            <a:r>
              <a:rPr lang="en-US" i="1" dirty="0" smtClean="0"/>
              <a:t>density</a:t>
            </a:r>
            <a:r>
              <a:rPr lang="en-US" dirty="0" smtClean="0"/>
              <a:t> is of the form </a:t>
            </a:r>
            <a:r>
              <a:rPr lang="en-US" dirty="0" err="1" smtClean="0"/>
              <a:t>aLb</a:t>
            </a:r>
            <a:endParaRPr lang="en-US" dirty="0" smtClean="0"/>
          </a:p>
          <a:p>
            <a:pPr lvl="2"/>
            <a:r>
              <a:rPr lang="en-US" dirty="0" smtClean="0"/>
              <a:t>a is line thickness (1 – 5)</a:t>
            </a:r>
          </a:p>
          <a:p>
            <a:pPr lvl="2"/>
            <a:r>
              <a:rPr lang="en-US" dirty="0" smtClean="0"/>
              <a:t>L is ‘N’ (parallel lines) or ‘X’ (crosshatch)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 is line angle ( 0 – 180)</a:t>
            </a:r>
            <a:endParaRPr lang="en-US" dirty="0"/>
          </a:p>
          <a:p>
            <a:r>
              <a:rPr lang="en-US" dirty="0" smtClean="0"/>
              <a:t>Pie/star patterns</a:t>
            </a:r>
          </a:p>
          <a:p>
            <a:pPr lvl="1"/>
            <a:r>
              <a:rPr lang="en-US" dirty="0" smtClean="0"/>
              <a:t>Same as map/plot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Statement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PATTERN1 V=</a:t>
            </a:r>
            <a:r>
              <a:rPr lang="en-US" dirty="0" err="1" smtClean="0"/>
              <a:t>msolid</a:t>
            </a:r>
            <a:r>
              <a:rPr lang="en-US" dirty="0" smtClean="0"/>
              <a:t> C=tan;</a:t>
            </a:r>
          </a:p>
          <a:p>
            <a:endParaRPr lang="en-US" dirty="0"/>
          </a:p>
          <a:p>
            <a:r>
              <a:rPr lang="en-US" dirty="0"/>
              <a:t>PATTERN</a:t>
            </a:r>
            <a:r>
              <a:rPr lang="en-US" dirty="0" smtClean="0"/>
              <a:t>1 V=x3 C=red R=10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PATTERN</a:t>
            </a:r>
            <a:r>
              <a:rPr lang="en-US" dirty="0" smtClean="0"/>
              <a:t>1 C=gold V=</a:t>
            </a:r>
            <a:r>
              <a:rPr lang="en-US" dirty="0" err="1" smtClean="0"/>
              <a:t>msolid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PATTERN</a:t>
            </a:r>
            <a:r>
              <a:rPr lang="en-US" dirty="0" smtClean="0"/>
              <a:t>2 C=yellow V=</a:t>
            </a:r>
            <a:r>
              <a:rPr lang="en-US" dirty="0" err="1" smtClean="0"/>
              <a:t>msolid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PATTERN</a:t>
            </a:r>
            <a:r>
              <a:rPr lang="en-US" dirty="0" smtClean="0"/>
              <a:t>3 C=cyan V=</a:t>
            </a:r>
            <a:r>
              <a:rPr lang="en-US" dirty="0" err="1" smtClean="0"/>
              <a:t>msolid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PATTERN</a:t>
            </a:r>
            <a:r>
              <a:rPr lang="en-US" dirty="0" smtClean="0"/>
              <a:t>4 C=</a:t>
            </a:r>
            <a:r>
              <a:rPr lang="en-US" dirty="0" err="1" smtClean="0"/>
              <a:t>light_blue</a:t>
            </a:r>
            <a:r>
              <a:rPr lang="en-US" dirty="0" smtClean="0"/>
              <a:t> V=</a:t>
            </a:r>
            <a:r>
              <a:rPr lang="en-US" dirty="0" err="1" smtClean="0"/>
              <a:t>msolid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430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LEGEND statements specify characteristics of graph legends, but they DO NOT create legends</a:t>
            </a:r>
          </a:p>
          <a:p>
            <a:endParaRPr lang="en-US" dirty="0"/>
          </a:p>
          <a:p>
            <a:r>
              <a:rPr lang="en-US" dirty="0" smtClean="0"/>
              <a:t>One can specify appearance, position, and text options</a:t>
            </a:r>
          </a:p>
          <a:p>
            <a:endParaRPr lang="en-US" dirty="0"/>
          </a:p>
          <a:p>
            <a:r>
              <a:rPr lang="en-US" dirty="0" smtClean="0"/>
              <a:t>Details of the LEGEND statement are left to you to explore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71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SAS </a:t>
            </a:r>
            <a:r>
              <a:rPr lang="en-US" smtClean="0"/>
              <a:t>documentation on GPLOT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/>
              <a:t>Overview of global graphics statements</a:t>
            </a:r>
            <a:endParaRPr lang="en-US" dirty="0" smtClean="0"/>
          </a:p>
          <a:p>
            <a:r>
              <a:rPr lang="en-US" dirty="0" smtClean="0"/>
              <a:t>AXIS</a:t>
            </a:r>
          </a:p>
          <a:p>
            <a:r>
              <a:rPr lang="en-US" dirty="0" smtClean="0"/>
              <a:t>SYMBOL</a:t>
            </a:r>
          </a:p>
          <a:p>
            <a:r>
              <a:rPr lang="en-US" dirty="0" smtClean="0"/>
              <a:t>PATTERN</a:t>
            </a:r>
          </a:p>
          <a:p>
            <a:r>
              <a:rPr lang="en-US" dirty="0" smtClean="0"/>
              <a:t>LEGEND</a:t>
            </a:r>
          </a:p>
          <a:p>
            <a:r>
              <a:rPr lang="en-US" dirty="0" smtClean="0"/>
              <a:t>Daily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Global Graphics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Global SAS statements can appear anywhere in a program</a:t>
            </a:r>
          </a:p>
          <a:p>
            <a:pPr lvl="1"/>
            <a:r>
              <a:rPr lang="en-US" dirty="0" smtClean="0"/>
              <a:t>DATA step</a:t>
            </a:r>
          </a:p>
          <a:p>
            <a:pPr lvl="1"/>
            <a:r>
              <a:rPr lang="en-US" dirty="0" smtClean="0"/>
              <a:t>PROC</a:t>
            </a:r>
          </a:p>
          <a:p>
            <a:pPr lvl="1"/>
            <a:r>
              <a:rPr lang="en-US" dirty="0" smtClean="0"/>
              <a:t>Outside of DATA or PROC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remain in effect until they are explicitly changed or canceled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7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Graphics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TITLE, </a:t>
            </a:r>
            <a:r>
              <a:rPr lang="en-US" dirty="0" smtClean="0"/>
              <a:t>FOOTNOTE</a:t>
            </a:r>
            <a:endParaRPr lang="en-US" dirty="0"/>
          </a:p>
          <a:p>
            <a:r>
              <a:rPr lang="en-US" dirty="0" smtClean="0"/>
              <a:t>GOPTIONS</a:t>
            </a:r>
            <a:endParaRPr lang="en-US" dirty="0"/>
          </a:p>
          <a:p>
            <a:r>
              <a:rPr lang="en-US" dirty="0"/>
              <a:t>AXIS</a:t>
            </a:r>
          </a:p>
          <a:p>
            <a:r>
              <a:rPr lang="en-US" dirty="0"/>
              <a:t>SYMBOL</a:t>
            </a:r>
          </a:p>
          <a:p>
            <a:r>
              <a:rPr lang="en-US" dirty="0" smtClean="0"/>
              <a:t>PATTERN</a:t>
            </a:r>
          </a:p>
          <a:p>
            <a:r>
              <a:rPr lang="en-US" dirty="0" smtClean="0"/>
              <a:t>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AXIS statement controls characteristics of the axes of plots and charts, including</a:t>
            </a:r>
          </a:p>
          <a:p>
            <a:pPr lvl="1"/>
            <a:r>
              <a:rPr lang="en-US" dirty="0" smtClean="0"/>
              <a:t>axis scale</a:t>
            </a:r>
          </a:p>
          <a:p>
            <a:pPr lvl="1"/>
            <a:r>
              <a:rPr lang="en-US" dirty="0" smtClean="0"/>
              <a:t>value order</a:t>
            </a:r>
          </a:p>
          <a:p>
            <a:pPr lvl="1"/>
            <a:r>
              <a:rPr lang="en-US" dirty="0" smtClean="0"/>
              <a:t>appearance of the axis line</a:t>
            </a:r>
          </a:p>
          <a:p>
            <a:pPr lvl="1"/>
            <a:r>
              <a:rPr lang="en-US" dirty="0" smtClean="0"/>
              <a:t>axis label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have an AXIS statements for each axis in your graph</a:t>
            </a:r>
          </a:p>
          <a:p>
            <a:endParaRPr lang="en-US" dirty="0"/>
          </a:p>
          <a:p>
            <a:r>
              <a:rPr lang="en-US" dirty="0" smtClean="0"/>
              <a:t>AXIS statements are referenced by procedure options – so make sure that you know which axis corresponds to which AXIS statement</a:t>
            </a:r>
          </a:p>
        </p:txBody>
      </p:sp>
    </p:spTree>
    <p:extLst>
      <p:ext uri="{BB962C8B-B14F-4D97-AF65-F5344CB8AC3E}">
        <p14:creationId xmlns:p14="http://schemas.microsoft.com/office/powerpoint/2010/main" val="51008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Statement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AXIS&lt;n&gt;</a:t>
            </a:r>
          </a:p>
          <a:p>
            <a:pPr lvl="1"/>
            <a:r>
              <a:rPr lang="en-US" dirty="0"/>
              <a:t>COLOR = </a:t>
            </a:r>
            <a:r>
              <a:rPr lang="en-US" i="1" dirty="0"/>
              <a:t>color</a:t>
            </a:r>
            <a:endParaRPr lang="en-US" dirty="0"/>
          </a:p>
          <a:p>
            <a:pPr lvl="1"/>
            <a:r>
              <a:rPr lang="en-US" dirty="0"/>
              <a:t>LENGTH = </a:t>
            </a:r>
            <a:r>
              <a:rPr lang="en-US" i="1" dirty="0"/>
              <a:t>n</a:t>
            </a:r>
            <a:r>
              <a:rPr lang="en-US" dirty="0"/>
              <a:t> /* number of units*/</a:t>
            </a:r>
          </a:p>
          <a:p>
            <a:pPr lvl="1"/>
            <a:r>
              <a:rPr lang="en-US" dirty="0"/>
              <a:t>ORDER = (</a:t>
            </a:r>
            <a:r>
              <a:rPr lang="en-US" i="1" dirty="0"/>
              <a:t>value list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LOGBASE = </a:t>
            </a:r>
            <a:r>
              <a:rPr lang="en-US" i="1" dirty="0" smtClean="0"/>
              <a:t>base</a:t>
            </a:r>
            <a:r>
              <a:rPr lang="en-US" dirty="0" smtClean="0"/>
              <a:t> LOGSTYLE = EXPAND | POWER</a:t>
            </a:r>
            <a:endParaRPr lang="en-US" dirty="0"/>
          </a:p>
          <a:p>
            <a:pPr lvl="1"/>
            <a:r>
              <a:rPr lang="en-US" dirty="0"/>
              <a:t>LABEL = (</a:t>
            </a:r>
            <a:r>
              <a:rPr lang="en-US" i="1" dirty="0"/>
              <a:t>text arguments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VALUE = (</a:t>
            </a:r>
            <a:r>
              <a:rPr lang="en-US" i="1" dirty="0"/>
              <a:t>text arguments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MAJOR = (</a:t>
            </a:r>
            <a:r>
              <a:rPr lang="en-US" i="1" dirty="0"/>
              <a:t>tick-mark options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MINOR = (</a:t>
            </a:r>
            <a:r>
              <a:rPr lang="en-US" i="1" dirty="0"/>
              <a:t>tick-mark options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smtClean="0"/>
              <a:t>Text arguments can include color, font, text string, justification, angle, height, rotate, and BYVAR/BYVAL</a:t>
            </a:r>
          </a:p>
          <a:p>
            <a:endParaRPr lang="en-US" dirty="0"/>
          </a:p>
          <a:p>
            <a:r>
              <a:rPr lang="en-US" dirty="0" smtClean="0"/>
              <a:t>Tick-mark options include color, height, number, width</a:t>
            </a:r>
          </a:p>
        </p:txBody>
      </p:sp>
    </p:spTree>
    <p:extLst>
      <p:ext uri="{BB962C8B-B14F-4D97-AF65-F5344CB8AC3E}">
        <p14:creationId xmlns:p14="http://schemas.microsoft.com/office/powerpoint/2010/main" val="137182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Statement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AXIS2 </a:t>
            </a:r>
            <a:r>
              <a:rPr lang="en-US" dirty="0"/>
              <a:t>ORDER </a:t>
            </a:r>
            <a:r>
              <a:rPr lang="en-US" dirty="0" smtClean="0"/>
              <a:t>=(</a:t>
            </a:r>
            <a:r>
              <a:rPr lang="en-US" dirty="0"/>
              <a:t>0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/>
              <a:t>40000 </a:t>
            </a:r>
            <a:r>
              <a:rPr lang="en-US" dirty="0" smtClean="0"/>
              <a:t>BY </a:t>
            </a:r>
            <a:r>
              <a:rPr lang="en-US" dirty="0"/>
              <a:t>10000) </a:t>
            </a:r>
            <a:r>
              <a:rPr lang="en-US" dirty="0" smtClean="0"/>
              <a:t>LABEL=none;</a:t>
            </a:r>
          </a:p>
          <a:p>
            <a:endParaRPr lang="en-US" dirty="0" smtClean="0"/>
          </a:p>
          <a:p>
            <a:r>
              <a:rPr lang="en-US" dirty="0"/>
              <a:t>AXIS</a:t>
            </a:r>
            <a:r>
              <a:rPr lang="en-US" dirty="0" smtClean="0"/>
              <a:t>1 </a:t>
            </a:r>
            <a:r>
              <a:rPr lang="en-US" dirty="0"/>
              <a:t>ORDER </a:t>
            </a:r>
            <a:r>
              <a:rPr lang="en-US" dirty="0" smtClean="0"/>
              <a:t>=(</a:t>
            </a:r>
            <a:r>
              <a:rPr lang="en-US" dirty="0"/>
              <a:t>1955 </a:t>
            </a:r>
            <a:r>
              <a:rPr lang="en-US" dirty="0" smtClean="0"/>
              <a:t>TO </a:t>
            </a:r>
            <a:r>
              <a:rPr lang="en-US" dirty="0"/>
              <a:t>1995 </a:t>
            </a:r>
            <a:r>
              <a:rPr lang="en-US" dirty="0" smtClean="0"/>
              <a:t>BY</a:t>
            </a:r>
            <a:r>
              <a:rPr lang="en-US" dirty="0" smtClean="0"/>
              <a:t> </a:t>
            </a:r>
            <a:r>
              <a:rPr lang="en-US" dirty="0"/>
              <a:t>5) </a:t>
            </a:r>
            <a:r>
              <a:rPr lang="en-US" dirty="0" smtClean="0"/>
              <a:t>MAJOR=(</a:t>
            </a:r>
            <a:r>
              <a:rPr lang="en-US" dirty="0"/>
              <a:t>height=2) </a:t>
            </a:r>
            <a:r>
              <a:rPr lang="en-US" dirty="0" smtClean="0"/>
              <a:t>MINOR=(</a:t>
            </a:r>
            <a:r>
              <a:rPr lang="en-US" dirty="0"/>
              <a:t>height=1) 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AXIS</a:t>
            </a:r>
            <a:r>
              <a:rPr lang="en-US" dirty="0" smtClean="0"/>
              <a:t>2 LABEL=("</a:t>
            </a:r>
            <a:r>
              <a:rPr lang="en-US" dirty="0"/>
              <a:t>Degrees" justify=right "Fahrenheit") ORDER </a:t>
            </a:r>
            <a:r>
              <a:rPr lang="en-US" dirty="0" smtClean="0"/>
              <a:t>=(</a:t>
            </a:r>
            <a:r>
              <a:rPr lang="en-US" dirty="0"/>
              <a:t>0 </a:t>
            </a:r>
            <a:r>
              <a:rPr lang="en-US" dirty="0" smtClean="0"/>
              <a:t>TO </a:t>
            </a:r>
            <a:r>
              <a:rPr lang="en-US" dirty="0"/>
              <a:t>100 </a:t>
            </a:r>
            <a:r>
              <a:rPr lang="en-US" dirty="0" smtClean="0"/>
              <a:t>BY</a:t>
            </a:r>
            <a:r>
              <a:rPr lang="en-US" dirty="0" smtClean="0"/>
              <a:t> </a:t>
            </a:r>
            <a:r>
              <a:rPr lang="en-US" dirty="0"/>
              <a:t>10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/>
              <a:t>AXIS</a:t>
            </a:r>
            <a:r>
              <a:rPr lang="en-US" dirty="0" smtClean="0"/>
              <a:t>1 ORDER=(</a:t>
            </a:r>
            <a:r>
              <a:rPr lang="en-US" dirty="0"/>
              <a:t>0 </a:t>
            </a:r>
            <a:r>
              <a:rPr lang="en-US" dirty="0" smtClean="0"/>
              <a:t>TO </a:t>
            </a:r>
            <a:r>
              <a:rPr lang="en-US" dirty="0"/>
              <a:t>4 </a:t>
            </a:r>
            <a:r>
              <a:rPr lang="en-US" dirty="0" smtClean="0"/>
              <a:t>BY </a:t>
            </a:r>
            <a:r>
              <a:rPr lang="en-US" dirty="0"/>
              <a:t>1) </a:t>
            </a:r>
            <a:r>
              <a:rPr lang="en-US" dirty="0" smtClean="0"/>
              <a:t>LABEL=("</a:t>
            </a:r>
            <a:r>
              <a:rPr lang="en-US" dirty="0"/>
              <a:t>Number of People") </a:t>
            </a:r>
            <a:r>
              <a:rPr lang="en-US" dirty="0" smtClean="0"/>
              <a:t>MINOR=(</a:t>
            </a:r>
            <a:r>
              <a:rPr lang="en-US" dirty="0"/>
              <a:t>number=1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AXIS3 ORDER=(1 TO 5) VALUE=(ANGLE = 45 ‘Strongly </a:t>
            </a:r>
            <a:r>
              <a:rPr lang="en-US" dirty="0"/>
              <a:t>Disagree’ </a:t>
            </a:r>
            <a:r>
              <a:rPr lang="en-US" dirty="0" smtClean="0"/>
              <a:t>ANGLE </a:t>
            </a:r>
            <a:r>
              <a:rPr lang="en-US" dirty="0"/>
              <a:t>= 45 </a:t>
            </a:r>
            <a:r>
              <a:rPr lang="en-US" dirty="0" smtClean="0"/>
              <a:t>‘</a:t>
            </a:r>
            <a:r>
              <a:rPr lang="en-US" dirty="0"/>
              <a:t>Disagree’ </a:t>
            </a:r>
            <a:r>
              <a:rPr lang="en-US" dirty="0" smtClean="0"/>
              <a:t>ANGLE </a:t>
            </a:r>
            <a:r>
              <a:rPr lang="en-US" dirty="0"/>
              <a:t>= 45 </a:t>
            </a:r>
            <a:r>
              <a:rPr lang="en-US" dirty="0" smtClean="0"/>
              <a:t>‘</a:t>
            </a:r>
            <a:r>
              <a:rPr lang="en-US" dirty="0"/>
              <a:t>Neutral’ </a:t>
            </a:r>
            <a:r>
              <a:rPr lang="en-US" dirty="0" smtClean="0"/>
              <a:t>ANGLE </a:t>
            </a:r>
            <a:r>
              <a:rPr lang="en-US" dirty="0"/>
              <a:t>= 45 </a:t>
            </a:r>
            <a:r>
              <a:rPr lang="en-US" dirty="0" smtClean="0"/>
              <a:t>‘</a:t>
            </a:r>
            <a:r>
              <a:rPr lang="en-US" dirty="0"/>
              <a:t>Agree’ </a:t>
            </a:r>
            <a:r>
              <a:rPr lang="en-US" dirty="0" smtClean="0"/>
              <a:t>ANGLE </a:t>
            </a:r>
            <a:r>
              <a:rPr lang="en-US" dirty="0"/>
              <a:t>= 45 </a:t>
            </a:r>
            <a:r>
              <a:rPr lang="en-US" dirty="0" smtClean="0"/>
              <a:t>‘Strongly Agree’);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9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SYMBOL statements specify the characteristics of:</a:t>
            </a:r>
          </a:p>
          <a:p>
            <a:pPr lvl="1"/>
            <a:r>
              <a:rPr lang="en-US" dirty="0" smtClean="0"/>
              <a:t>plotting symbols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ines</a:t>
            </a:r>
          </a:p>
          <a:p>
            <a:pPr lvl="1"/>
            <a:r>
              <a:rPr lang="en-US" dirty="0" smtClean="0"/>
              <a:t>interpolation methods</a:t>
            </a:r>
            <a:endParaRPr lang="en-US" dirty="0" smtClean="0"/>
          </a:p>
          <a:p>
            <a:pPr lvl="1"/>
            <a:r>
              <a:rPr lang="en-US" dirty="0" smtClean="0"/>
              <a:t>out-of-range data handling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70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Statement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SYMBOL&lt;n&gt;</a:t>
            </a:r>
          </a:p>
          <a:p>
            <a:pPr lvl="1"/>
            <a:r>
              <a:rPr lang="en-US" dirty="0" smtClean="0"/>
              <a:t>C = </a:t>
            </a:r>
            <a:r>
              <a:rPr lang="en-US" i="1" dirty="0" smtClean="0"/>
              <a:t>color</a:t>
            </a:r>
            <a:endParaRPr lang="en-US" dirty="0" smtClean="0"/>
          </a:p>
          <a:p>
            <a:pPr lvl="1"/>
            <a:r>
              <a:rPr lang="en-US" dirty="0" smtClean="0"/>
              <a:t>L = </a:t>
            </a:r>
            <a:r>
              <a:rPr lang="en-US" i="1" dirty="0" smtClean="0"/>
              <a:t>line-type number </a:t>
            </a:r>
          </a:p>
          <a:p>
            <a:pPr lvl="1"/>
            <a:r>
              <a:rPr lang="en-US" dirty="0" smtClean="0"/>
              <a:t>W = </a:t>
            </a:r>
            <a:r>
              <a:rPr lang="en-US" i="1" dirty="0" smtClean="0"/>
              <a:t>line width</a:t>
            </a:r>
          </a:p>
          <a:p>
            <a:pPr lvl="1"/>
            <a:r>
              <a:rPr lang="en-US" dirty="0"/>
              <a:t>V = </a:t>
            </a:r>
            <a:r>
              <a:rPr lang="en-US" i="1" dirty="0"/>
              <a:t>symbol value</a:t>
            </a:r>
            <a:endParaRPr lang="en-US" dirty="0"/>
          </a:p>
          <a:p>
            <a:pPr lvl="1"/>
            <a:r>
              <a:rPr lang="en-US" dirty="0" smtClean="0"/>
              <a:t>I = </a:t>
            </a:r>
            <a:r>
              <a:rPr lang="en-US" i="1" dirty="0" smtClean="0"/>
              <a:t>interpolation method</a:t>
            </a:r>
            <a:endParaRPr lang="en-US" dirty="0" smtClean="0"/>
          </a:p>
          <a:p>
            <a:pPr lvl="1"/>
            <a:r>
              <a:rPr lang="en-US" dirty="0" smtClean="0"/>
              <a:t>REPEAT = </a:t>
            </a:r>
            <a:r>
              <a:rPr lang="en-US" i="1" dirty="0" smtClean="0"/>
              <a:t>number of times to repeat symbol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r>
              <a:rPr lang="en-US" dirty="0" smtClean="0"/>
              <a:t>Line-type number is 1 – 46 (1 is solid, others dashed)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79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6931</TotalTime>
  <Words>869</Words>
  <Application>Microsoft Office PowerPoint</Application>
  <PresentationFormat>On-screen Show (4:3)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Georgia</vt:lpstr>
      <vt:lpstr>Wingdings</vt:lpstr>
      <vt:lpstr>Wingdings 2</vt:lpstr>
      <vt:lpstr>Civic</vt:lpstr>
      <vt:lpstr>Global Graphics Statements</vt:lpstr>
      <vt:lpstr>Lecture Outline</vt:lpstr>
      <vt:lpstr>Overview of Global Graphics Statements</vt:lpstr>
      <vt:lpstr>Global Graphics Statements</vt:lpstr>
      <vt:lpstr>AXIS Statement</vt:lpstr>
      <vt:lpstr>AXIS Statement Syntax</vt:lpstr>
      <vt:lpstr>AXIS Statement Examples</vt:lpstr>
      <vt:lpstr>SYMBOL Statement</vt:lpstr>
      <vt:lpstr>SYMBOL Statement Syntax</vt:lpstr>
      <vt:lpstr>SYMBOL Values</vt:lpstr>
      <vt:lpstr>Interpolation</vt:lpstr>
      <vt:lpstr>SYMBOL Statement Examples</vt:lpstr>
      <vt:lpstr>PATTERN Statement</vt:lpstr>
      <vt:lpstr>PATTERN Statement Syntax</vt:lpstr>
      <vt:lpstr>Pattern Values</vt:lpstr>
      <vt:lpstr>PATTERN Statement Examples</vt:lpstr>
      <vt:lpstr>LEGEND Statement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135</cp:revision>
  <dcterms:created xsi:type="dcterms:W3CDTF">2013-08-14T15:28:58Z</dcterms:created>
  <dcterms:modified xsi:type="dcterms:W3CDTF">2015-11-04T19:40:11Z</dcterms:modified>
</cp:coreProperties>
</file>