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3" r:id="rId9"/>
    <p:sldId id="261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620A-BDC7-4C4D-A6E9-EFE03DADA181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3F63B-4269-443F-ABF2-B9B4FFDE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7D8F-0087-43F4-9802-FB40C556FE90}" type="datetime1">
              <a:rPr lang="en-US" smtClean="0"/>
              <a:t>8/31/2015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5624-40BA-483E-A74F-E664769BA916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179A-EE96-4545-90D1-4C55BED93E27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386C-91F3-4A7C-9090-7F4982528B81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19F1-32A1-4237-B03B-D7224BED276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09D215B-30B3-4E8D-9374-9DB79C91BEBD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7A4-E633-4A4B-9474-5C349DBF0A7A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4125-1BF8-4684-B417-9DD10744B70B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A4A-42D1-4610-87F8-49554115911B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5742-765F-45B6-B761-6ABC603DC18F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41E86C-57BF-4E91-A0BB-AC4E88C0EEE9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C62125-43E7-4B30-82B4-07415E94D0F6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AA86AB-A11B-4171-A1DA-ACAD71981F8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r>
              <a:rPr lang="en-US" baseline="30000" dirty="0" smtClean="0"/>
              <a:t>®</a:t>
            </a:r>
            <a:r>
              <a:rPr lang="en-US" dirty="0" smtClean="0"/>
              <a:t> Programming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</a:t>
            </a:r>
            <a:r>
              <a:rPr lang="en-US" dirty="0" smtClean="0"/>
              <a:t>4:  Reading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8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Found in Carmen/Content/Homework</a:t>
            </a:r>
          </a:p>
          <a:p>
            <a:r>
              <a:rPr lang="en-US" dirty="0"/>
              <a:t>T</a:t>
            </a:r>
            <a:r>
              <a:rPr lang="en-US" dirty="0" smtClean="0"/>
              <a:t>hree problems:</a:t>
            </a:r>
          </a:p>
          <a:p>
            <a:pPr lvl="1"/>
            <a:r>
              <a:rPr lang="en-US" dirty="0" smtClean="0"/>
              <a:t>U.S. university data</a:t>
            </a:r>
          </a:p>
          <a:p>
            <a:pPr lvl="1"/>
            <a:r>
              <a:rPr lang="en-US" dirty="0" smtClean="0"/>
              <a:t>laboratory experiment data</a:t>
            </a:r>
          </a:p>
          <a:p>
            <a:pPr lvl="1"/>
            <a:r>
              <a:rPr lang="en-US" dirty="0" smtClean="0"/>
              <a:t>health data</a:t>
            </a:r>
          </a:p>
          <a:p>
            <a:r>
              <a:rPr lang="en-US" dirty="0" smtClean="0"/>
              <a:t>Tasks</a:t>
            </a:r>
            <a:endParaRPr lang="en-US" dirty="0" smtClean="0"/>
          </a:p>
          <a:p>
            <a:pPr lvl="1"/>
            <a:r>
              <a:rPr lang="en-US" dirty="0" smtClean="0"/>
              <a:t>Read data</a:t>
            </a:r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some calculations</a:t>
            </a:r>
            <a:endParaRPr lang="en-US" dirty="0" smtClean="0"/>
          </a:p>
          <a:p>
            <a:pPr lvl="1"/>
            <a:r>
              <a:rPr lang="en-US" dirty="0" smtClean="0"/>
              <a:t>Print out portions of data</a:t>
            </a:r>
          </a:p>
          <a:p>
            <a:r>
              <a:rPr lang="en-US" dirty="0" smtClean="0"/>
              <a:t>Submit for each problem:</a:t>
            </a:r>
            <a:endParaRPr lang="en-US" dirty="0" smtClean="0"/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(</a:t>
            </a:r>
            <a:r>
              <a:rPr lang="en-US" dirty="0" smtClean="0"/>
              <a:t>Name_Program_1A.sas)</a:t>
            </a:r>
            <a:endParaRPr lang="en-US" dirty="0"/>
          </a:p>
          <a:p>
            <a:pPr lvl="1"/>
            <a:r>
              <a:rPr lang="en-US" dirty="0" smtClean="0"/>
              <a:t>logs </a:t>
            </a:r>
            <a:r>
              <a:rPr lang="en-US" dirty="0"/>
              <a:t>(</a:t>
            </a:r>
            <a:r>
              <a:rPr lang="en-US" dirty="0" smtClean="0"/>
              <a:t>Name_Log_1A.log)</a:t>
            </a:r>
            <a:endParaRPr lang="en-US" dirty="0"/>
          </a:p>
          <a:p>
            <a:pPr lvl="1"/>
            <a:r>
              <a:rPr lang="en-US" dirty="0" smtClean="0"/>
              <a:t>output </a:t>
            </a:r>
            <a:r>
              <a:rPr lang="en-US" dirty="0"/>
              <a:t>(</a:t>
            </a:r>
            <a:r>
              <a:rPr lang="en-US" dirty="0" smtClean="0"/>
              <a:t>Name_Output_1A.htm)</a:t>
            </a:r>
            <a:r>
              <a:rPr lang="en-US" dirty="0"/>
              <a:t> </a:t>
            </a:r>
            <a:r>
              <a:rPr lang="en-US" dirty="0" smtClean="0"/>
              <a:t>-- s</a:t>
            </a:r>
            <a:r>
              <a:rPr lang="en-US" dirty="0" smtClean="0"/>
              <a:t>ave </a:t>
            </a:r>
            <a:r>
              <a:rPr lang="en-US" dirty="0" smtClean="0"/>
              <a:t>as HTML only</a:t>
            </a:r>
          </a:p>
          <a:p>
            <a:r>
              <a:rPr lang="en-US" dirty="0" smtClean="0"/>
              <a:t>Upload files to </a:t>
            </a:r>
            <a:r>
              <a:rPr lang="en-US" dirty="0" smtClean="0"/>
              <a:t>Carmen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Due September 11, 2015 (before class)</a:t>
            </a:r>
          </a:p>
        </p:txBody>
      </p:sp>
    </p:spTree>
    <p:extLst>
      <p:ext uri="{BB962C8B-B14F-4D97-AF65-F5344CB8AC3E}">
        <p14:creationId xmlns:p14="http://schemas.microsoft.com/office/powerpoint/2010/main" val="3031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SAS Programming </a:t>
            </a:r>
            <a:r>
              <a:rPr lang="en-US" dirty="0"/>
              <a:t>Basics</a:t>
            </a:r>
          </a:p>
          <a:p>
            <a:pPr lvl="1"/>
            <a:r>
              <a:rPr lang="en-US" dirty="0" smtClean="0"/>
              <a:t>Four </a:t>
            </a:r>
            <a:r>
              <a:rPr lang="en-US" dirty="0"/>
              <a:t>basic </a:t>
            </a:r>
            <a:r>
              <a:rPr lang="en-US" dirty="0" smtClean="0"/>
              <a:t>program organizational </a:t>
            </a:r>
            <a:r>
              <a:rPr lang="en-US" dirty="0"/>
              <a:t>elements</a:t>
            </a:r>
          </a:p>
          <a:p>
            <a:pPr lvl="1"/>
            <a:r>
              <a:rPr lang="en-US" dirty="0"/>
              <a:t>Special characters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names and types</a:t>
            </a:r>
          </a:p>
          <a:p>
            <a:pPr lvl="1"/>
            <a:r>
              <a:rPr lang="en-US" dirty="0" smtClean="0"/>
              <a:t>Expressions</a:t>
            </a:r>
            <a:endParaRPr lang="en-US" dirty="0"/>
          </a:p>
          <a:p>
            <a:pPr lvl="1"/>
            <a:r>
              <a:rPr lang="en-US" dirty="0" smtClean="0"/>
              <a:t>Organizing programs</a:t>
            </a:r>
            <a:endParaRPr lang="en-US" dirty="0"/>
          </a:p>
          <a:p>
            <a:r>
              <a:rPr lang="en-US" dirty="0" smtClean="0"/>
              <a:t>Daily assignment</a:t>
            </a:r>
          </a:p>
          <a:p>
            <a:r>
              <a:rPr lang="en-US" dirty="0" smtClean="0"/>
              <a:t>Homework Assignment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Language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Four types of basic organizational elements</a:t>
            </a:r>
          </a:p>
          <a:p>
            <a:pPr lvl="1"/>
            <a:r>
              <a:rPr lang="en-US" dirty="0" smtClean="0"/>
              <a:t>Data step (DATA)</a:t>
            </a:r>
          </a:p>
          <a:p>
            <a:pPr lvl="2"/>
            <a:r>
              <a:rPr lang="en-US" dirty="0" smtClean="0"/>
              <a:t>Creates </a:t>
            </a:r>
            <a:r>
              <a:rPr lang="en-US" dirty="0" smtClean="0"/>
              <a:t>a </a:t>
            </a:r>
            <a:r>
              <a:rPr lang="en-US" dirty="0" smtClean="0"/>
              <a:t>local dataset</a:t>
            </a:r>
          </a:p>
          <a:p>
            <a:pPr lvl="1"/>
            <a:r>
              <a:rPr lang="en-US" dirty="0" smtClean="0"/>
              <a:t>Procedures (PROC)</a:t>
            </a:r>
          </a:p>
          <a:p>
            <a:pPr lvl="2"/>
            <a:r>
              <a:rPr lang="en-US" dirty="0" smtClean="0"/>
              <a:t>Data manipulation</a:t>
            </a:r>
          </a:p>
          <a:p>
            <a:pPr lvl="2"/>
            <a:r>
              <a:rPr lang="en-US" dirty="0" smtClean="0"/>
              <a:t>Statistical data analysis / graphics</a:t>
            </a:r>
          </a:p>
          <a:p>
            <a:pPr lvl="1"/>
            <a:r>
              <a:rPr lang="en-US" dirty="0" smtClean="0"/>
              <a:t>Macros/macro statements</a:t>
            </a:r>
          </a:p>
          <a:p>
            <a:pPr lvl="2"/>
            <a:r>
              <a:rPr lang="en-US" dirty="0" smtClean="0"/>
              <a:t>Define program-wide variables</a:t>
            </a:r>
          </a:p>
          <a:p>
            <a:pPr lvl="2"/>
            <a:r>
              <a:rPr lang="en-US" dirty="0" smtClean="0"/>
              <a:t>Serve as “subroutines”</a:t>
            </a:r>
            <a:endParaRPr lang="en-US" dirty="0"/>
          </a:p>
          <a:p>
            <a:pPr lvl="1"/>
            <a:r>
              <a:rPr lang="en-US" dirty="0" smtClean="0"/>
              <a:t>Other program statements</a:t>
            </a:r>
          </a:p>
          <a:p>
            <a:pPr lvl="2"/>
            <a:r>
              <a:rPr lang="en-US" dirty="0" smtClean="0"/>
              <a:t>Comments</a:t>
            </a:r>
          </a:p>
          <a:p>
            <a:pPr lvl="2"/>
            <a:r>
              <a:rPr lang="en-US" dirty="0" smtClean="0"/>
              <a:t>Page labels</a:t>
            </a:r>
          </a:p>
          <a:p>
            <a:pPr lvl="2"/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File/library definitions</a:t>
            </a:r>
          </a:p>
          <a:p>
            <a:pPr lvl="2"/>
            <a:r>
              <a:rPr lang="en-US" dirty="0" smtClean="0"/>
              <a:t>Process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; -- end of statement/command</a:t>
            </a:r>
          </a:p>
          <a:p>
            <a:r>
              <a:rPr lang="en-US" dirty="0" smtClean="0"/>
              <a:t>% -- macro operator / function</a:t>
            </a:r>
          </a:p>
          <a:p>
            <a:r>
              <a:rPr lang="en-US" dirty="0" smtClean="0"/>
              <a:t>&amp; -- macro variable  (also AND)</a:t>
            </a:r>
          </a:p>
          <a:p>
            <a:r>
              <a:rPr lang="en-US" dirty="0" smtClean="0"/>
              <a:t>$ -- indicates character </a:t>
            </a:r>
            <a:r>
              <a:rPr lang="en-US" dirty="0" smtClean="0"/>
              <a:t>format</a:t>
            </a:r>
            <a:endParaRPr lang="en-US" dirty="0" smtClean="0"/>
          </a:p>
          <a:p>
            <a:r>
              <a:rPr lang="en-US" dirty="0" smtClean="0"/>
              <a:t>@ -- pointer control character</a:t>
            </a:r>
          </a:p>
          <a:p>
            <a:r>
              <a:rPr lang="en-US" dirty="0" smtClean="0"/>
              <a:t>* -- comment (also multiplication)</a:t>
            </a:r>
          </a:p>
          <a:p>
            <a:r>
              <a:rPr lang="en-US" dirty="0" smtClean="0"/>
              <a:t>/*, */ comment block</a:t>
            </a:r>
          </a:p>
          <a:p>
            <a:r>
              <a:rPr lang="en-US" dirty="0" smtClean="0"/>
              <a:t>‘, “</a:t>
            </a:r>
            <a:r>
              <a:rPr lang="en-US" dirty="0"/>
              <a:t>--</a:t>
            </a:r>
            <a:r>
              <a:rPr lang="en-US" dirty="0" smtClean="0"/>
              <a:t> </a:t>
            </a:r>
            <a:r>
              <a:rPr lang="en-US" dirty="0" smtClean="0"/>
              <a:t>character variable elements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; </a:t>
            </a:r>
            <a:r>
              <a:rPr lang="en-US" dirty="0" smtClean="0"/>
              <a:t>-- end of data step or most procedures (non-interactive)</a:t>
            </a:r>
          </a:p>
          <a:p>
            <a:r>
              <a:rPr lang="en-US" b="1" dirty="0" smtClean="0"/>
              <a:t>QUIT</a:t>
            </a:r>
            <a:r>
              <a:rPr lang="en-US" dirty="0" smtClean="0"/>
              <a:t>; </a:t>
            </a:r>
            <a:r>
              <a:rPr lang="en-US" dirty="0" smtClean="0"/>
              <a:t>-- end of procedure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hav</a:t>
            </a:r>
            <a:r>
              <a:rPr lang="en-US" dirty="0" smtClean="0"/>
              <a:t>e names and values</a:t>
            </a:r>
            <a:endParaRPr lang="en-US" dirty="0" smtClean="0"/>
          </a:p>
          <a:p>
            <a:r>
              <a:rPr lang="en-US" dirty="0" smtClean="0"/>
              <a:t>Variable types (values):</a:t>
            </a:r>
            <a:endParaRPr lang="en-US" dirty="0" smtClean="0"/>
          </a:p>
          <a:p>
            <a:pPr lvl="1"/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Character (uses ‘ or “)</a:t>
            </a:r>
          </a:p>
          <a:p>
            <a:pPr lvl="1"/>
            <a:r>
              <a:rPr lang="en-US" dirty="0" smtClean="0"/>
              <a:t>Date/time</a:t>
            </a:r>
          </a:p>
          <a:p>
            <a:r>
              <a:rPr lang="en-US" dirty="0" smtClean="0"/>
              <a:t>Variable n</a:t>
            </a:r>
            <a:r>
              <a:rPr lang="en-US" dirty="0" smtClean="0"/>
              <a:t>aming conventions:</a:t>
            </a:r>
            <a:endParaRPr lang="en-US" dirty="0" smtClean="0"/>
          </a:p>
          <a:p>
            <a:pPr lvl="1"/>
            <a:r>
              <a:rPr lang="en-US" dirty="0"/>
              <a:t>Up to 32 characters</a:t>
            </a:r>
          </a:p>
          <a:p>
            <a:pPr lvl="1"/>
            <a:r>
              <a:rPr lang="en-US" dirty="0"/>
              <a:t>Must start with letter</a:t>
            </a:r>
          </a:p>
          <a:p>
            <a:pPr lvl="1"/>
            <a:r>
              <a:rPr lang="en-US" dirty="0"/>
              <a:t>No blanks </a:t>
            </a:r>
            <a:r>
              <a:rPr lang="en-US" dirty="0" smtClean="0"/>
              <a:t>(can use </a:t>
            </a:r>
            <a:r>
              <a:rPr lang="en-US" dirty="0"/>
              <a:t>underscore)</a:t>
            </a:r>
          </a:p>
          <a:p>
            <a:pPr lvl="1"/>
            <a:r>
              <a:rPr lang="en-US" dirty="0"/>
              <a:t>No special </a:t>
            </a:r>
            <a:r>
              <a:rPr lang="en-US" dirty="0" smtClean="0"/>
              <a:t>characters / operators</a:t>
            </a:r>
            <a:endParaRPr lang="en-US" dirty="0" smtClean="0"/>
          </a:p>
          <a:p>
            <a:r>
              <a:rPr lang="en-US" dirty="0" smtClean="0"/>
              <a:t>Case does NOT matter in variable names</a:t>
            </a:r>
          </a:p>
          <a:p>
            <a:pPr lvl="1"/>
            <a:r>
              <a:rPr lang="en-US" dirty="0" smtClean="0"/>
              <a:t>AREA = Area = area = </a:t>
            </a:r>
            <a:r>
              <a:rPr lang="en-US" dirty="0" err="1" smtClean="0"/>
              <a:t>aReA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Expressions </a:t>
            </a:r>
            <a:r>
              <a:rPr lang="en-US" dirty="0" smtClean="0"/>
              <a:t>-- Equations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Format:  </a:t>
            </a:r>
            <a:r>
              <a:rPr lang="en-US" i="1" dirty="0" err="1" smtClean="0"/>
              <a:t>vblname</a:t>
            </a:r>
            <a:r>
              <a:rPr lang="en-US" dirty="0" smtClean="0"/>
              <a:t> = </a:t>
            </a:r>
            <a:r>
              <a:rPr lang="en-US" i="1" dirty="0" smtClean="0"/>
              <a:t>function</a:t>
            </a:r>
            <a:r>
              <a:rPr lang="en-US" dirty="0" smtClean="0"/>
              <a:t>(constants, </a:t>
            </a:r>
            <a:r>
              <a:rPr lang="en-US" i="1" dirty="0" err="1" smtClean="0"/>
              <a:t>vblnames</a:t>
            </a:r>
            <a:r>
              <a:rPr lang="en-US" dirty="0" smtClean="0"/>
              <a:t>, SAS functions);</a:t>
            </a:r>
            <a:endParaRPr lang="en-US" i="1" dirty="0" smtClean="0"/>
          </a:p>
          <a:p>
            <a:r>
              <a:rPr lang="en-US" dirty="0" smtClean="0"/>
              <a:t>Mathematical operators:  +, -, *, /, **, ( ), SQRT, EXP, LOG, LOG10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pi = 3.14159265359;</a:t>
            </a:r>
          </a:p>
          <a:p>
            <a:pPr lvl="1"/>
            <a:r>
              <a:rPr lang="en-US" dirty="0" smtClean="0"/>
              <a:t>y = a + b*x;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rea = 3.1416*radius**2;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hi = (sigma*SQRT(2*pi))**-1*EXP((x – mu)**2/(2*sigma**2));</a:t>
            </a:r>
          </a:p>
          <a:p>
            <a:pPr lvl="1"/>
            <a:r>
              <a:rPr lang="en-US" dirty="0" err="1" smtClean="0"/>
              <a:t>lag_x</a:t>
            </a:r>
            <a:r>
              <a:rPr lang="en-US" dirty="0" smtClean="0"/>
              <a:t> = LAG(x);</a:t>
            </a:r>
          </a:p>
          <a:p>
            <a:pPr lvl="1"/>
            <a:r>
              <a:rPr lang="en-US" dirty="0" smtClean="0"/>
              <a:t>month = MONTHPART(date);</a:t>
            </a:r>
          </a:p>
          <a:p>
            <a:pPr lvl="1"/>
            <a:r>
              <a:rPr lang="en-US" dirty="0" smtClean="0"/>
              <a:t>y2 </a:t>
            </a:r>
            <a:r>
              <a:rPr lang="en-US" dirty="0" smtClean="0"/>
              <a:t>= a + </a:t>
            </a:r>
            <a:r>
              <a:rPr lang="en-US" dirty="0" smtClean="0"/>
              <a:t>b*x2 </a:t>
            </a:r>
            <a:r>
              <a:rPr lang="en-US" dirty="0" smtClean="0"/>
              <a:t>+ RANNOR(0);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27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Expressions </a:t>
            </a:r>
            <a:r>
              <a:rPr lang="en-US" dirty="0" smtClean="0"/>
              <a:t>-- Loops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you want to</a:t>
            </a:r>
          </a:p>
          <a:p>
            <a:pPr lvl="1"/>
            <a:r>
              <a:rPr lang="en-US" dirty="0"/>
              <a:t>Run a set of statements as a group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data based on some index</a:t>
            </a:r>
          </a:p>
          <a:p>
            <a:r>
              <a:rPr lang="en-US" dirty="0" smtClean="0"/>
              <a:t>SAS statements:  DO and END (TO, BY, WHILE)</a:t>
            </a:r>
            <a:endParaRPr lang="en-US" dirty="0"/>
          </a:p>
          <a:p>
            <a:r>
              <a:rPr lang="en-US" dirty="0"/>
              <a:t>Can include CONTINUE or LEAVE for control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DO; </a:t>
            </a:r>
            <a:r>
              <a:rPr lang="en-US" dirty="0" smtClean="0"/>
              <a:t>X=1; Y=2; END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=1 TO 10</a:t>
            </a:r>
            <a:r>
              <a:rPr lang="en-US" dirty="0" smtClean="0"/>
              <a:t>; … END;</a:t>
            </a:r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=1 TO 10 BY 3</a:t>
            </a:r>
            <a:r>
              <a:rPr lang="en-US" dirty="0" smtClean="0"/>
              <a:t>; … END;</a:t>
            </a:r>
            <a:endParaRPr lang="en-US" dirty="0"/>
          </a:p>
          <a:p>
            <a:pPr lvl="1"/>
            <a:r>
              <a:rPr lang="en-US" dirty="0"/>
              <a:t>DO WHILE(</a:t>
            </a:r>
            <a:r>
              <a:rPr lang="en-US" dirty="0" err="1"/>
              <a:t>var</a:t>
            </a:r>
            <a:r>
              <a:rPr lang="en-US" dirty="0"/>
              <a:t>&lt;5</a:t>
            </a:r>
            <a:r>
              <a:rPr lang="en-US" dirty="0" smtClean="0"/>
              <a:t>); … END;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Expressions </a:t>
            </a:r>
            <a:r>
              <a:rPr lang="en-US" dirty="0" smtClean="0"/>
              <a:t>-- Logical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A86AB-A11B-4171-A1DA-ACAD71981F86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Performs some function if a condition is met</a:t>
            </a:r>
          </a:p>
          <a:p>
            <a:r>
              <a:rPr lang="en-US" dirty="0" smtClean="0"/>
              <a:t>SAS statements:  IF, THEN, ELSE</a:t>
            </a:r>
          </a:p>
          <a:p>
            <a:r>
              <a:rPr lang="en-US" dirty="0" smtClean="0"/>
              <a:t>SAS logical operators used in the condition:</a:t>
            </a:r>
          </a:p>
          <a:p>
            <a:pPr lvl="1"/>
            <a:r>
              <a:rPr lang="en-US" dirty="0" smtClean="0"/>
              <a:t>AND (&amp;), OR (|), =, NE (^=, ~=), GT (&gt;), LE (&lt;=), IN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IF y = 0 THEN z = a - b;</a:t>
            </a:r>
          </a:p>
          <a:p>
            <a:pPr lvl="1"/>
            <a:r>
              <a:rPr lang="en-US" dirty="0" smtClean="0"/>
              <a:t>IF y &gt; 0 THEN DO; …;  END;</a:t>
            </a:r>
          </a:p>
          <a:p>
            <a:pPr lvl="1"/>
            <a:r>
              <a:rPr lang="en-US" dirty="0" smtClean="0"/>
              <a:t>IF y &gt; 0 THEN OUTPUT a; ELSE OUTPUT b;</a:t>
            </a:r>
          </a:p>
          <a:p>
            <a:pPr lvl="1"/>
            <a:r>
              <a:rPr lang="en-US" dirty="0" smtClean="0"/>
              <a:t>IF y &gt; 0 &amp; x &gt; 0;</a:t>
            </a:r>
          </a:p>
          <a:p>
            <a:pPr lvl="1"/>
            <a:r>
              <a:rPr lang="en-US" dirty="0" smtClean="0"/>
              <a:t>IF state IN (‘OH’, ‘MI’, ‘IN’, ‘IL, ‘WI’) THEN region = ‘Midwest’;</a:t>
            </a:r>
          </a:p>
        </p:txBody>
      </p:sp>
    </p:spTree>
    <p:extLst>
      <p:ext uri="{BB962C8B-B14F-4D97-AF65-F5344CB8AC3E}">
        <p14:creationId xmlns:p14="http://schemas.microsoft.com/office/powerpoint/2010/main" val="301324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9443" y="1807361"/>
            <a:ext cx="7125112" cy="44410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 have multiple commands/statements on a single line</a:t>
            </a:r>
          </a:p>
          <a:p>
            <a:r>
              <a:rPr lang="en-US" dirty="0" smtClean="0"/>
              <a:t>Can split a command across several lines</a:t>
            </a:r>
          </a:p>
          <a:p>
            <a:r>
              <a:rPr lang="en-US" dirty="0" smtClean="0"/>
              <a:t>Can have several program opened simultaneously</a:t>
            </a:r>
          </a:p>
          <a:p>
            <a:pPr lvl="1"/>
            <a:r>
              <a:rPr lang="en-US" dirty="0" smtClean="0"/>
              <a:t>All log and output go to the same place</a:t>
            </a:r>
          </a:p>
          <a:p>
            <a:r>
              <a:rPr lang="en-US" dirty="0" smtClean="0"/>
              <a:t>Strongly recommend liberal use of comments</a:t>
            </a:r>
          </a:p>
          <a:p>
            <a:pPr lvl="1"/>
            <a:r>
              <a:rPr lang="en-US" dirty="0" smtClean="0"/>
              <a:t>Describe program operations</a:t>
            </a:r>
          </a:p>
          <a:p>
            <a:pPr lvl="1"/>
            <a:r>
              <a:rPr lang="en-US" dirty="0" smtClean="0"/>
              <a:t>Highlight important variables/calculations</a:t>
            </a:r>
          </a:p>
          <a:p>
            <a:pPr lvl="1"/>
            <a:r>
              <a:rPr lang="en-US" dirty="0" smtClean="0"/>
              <a:t>Block off sections of code to exclude</a:t>
            </a:r>
            <a:endParaRPr lang="en-US" dirty="0"/>
          </a:p>
          <a:p>
            <a:r>
              <a:rPr lang="en-US" dirty="0" smtClean="0"/>
              <a:t>Recommend use of “structured” programming</a:t>
            </a:r>
          </a:p>
          <a:p>
            <a:pPr lvl="1"/>
            <a:r>
              <a:rPr lang="en-US" dirty="0" smtClean="0"/>
              <a:t>Introductory comments about purpose, programmer, date</a:t>
            </a:r>
          </a:p>
          <a:p>
            <a:pPr lvl="1"/>
            <a:r>
              <a:rPr lang="en-US" dirty="0" smtClean="0"/>
              <a:t>Spacing line between DATA/PROCs</a:t>
            </a:r>
          </a:p>
          <a:p>
            <a:pPr lvl="1"/>
            <a:r>
              <a:rPr lang="en-US" dirty="0" smtClean="0"/>
              <a:t>Indentation of subcommands, loops</a:t>
            </a:r>
          </a:p>
          <a:p>
            <a:pPr lvl="1"/>
            <a:r>
              <a:rPr lang="en-US" dirty="0" smtClean="0"/>
              <a:t>Descriptive </a:t>
            </a:r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Use RUN statement </a:t>
            </a:r>
            <a:r>
              <a:rPr lang="en-US" dirty="0" smtClean="0"/>
              <a:t>to end every </a:t>
            </a:r>
            <a:r>
              <a:rPr lang="en-US" dirty="0" smtClean="0"/>
              <a:t>DATA step and PROC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4C147-A077-40FA-83CF-3226DF9211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0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918</TotalTime>
  <Words>653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Civic</vt:lpstr>
      <vt:lpstr>SAS® Programming Elements</vt:lpstr>
      <vt:lpstr>Lecture Outline</vt:lpstr>
      <vt:lpstr>SAS Language Elements</vt:lpstr>
      <vt:lpstr>Special Characters</vt:lpstr>
      <vt:lpstr>Overview of Variables</vt:lpstr>
      <vt:lpstr>SAS Expressions -- Equations</vt:lpstr>
      <vt:lpstr>SAS Expressions -- Loops</vt:lpstr>
      <vt:lpstr>SAS Expressions -- Logical </vt:lpstr>
      <vt:lpstr>Program Organization</vt:lpstr>
      <vt:lpstr>Daily Assignment</vt:lpstr>
      <vt:lpstr>Homework Assignment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SAS® Programming Elements</dc:title>
  <dc:creator>Steven J Naber</dc:creator>
  <cp:lastModifiedBy>Steve Naber</cp:lastModifiedBy>
  <cp:revision>42</cp:revision>
  <dcterms:created xsi:type="dcterms:W3CDTF">2013-08-14T18:31:05Z</dcterms:created>
  <dcterms:modified xsi:type="dcterms:W3CDTF">2015-08-31T18:46:34Z</dcterms:modified>
</cp:coreProperties>
</file>