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11/5/2014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30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PROC GPLOT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 at SAS documentation for PROC GCHART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/>
              <a:t>Overview of </a:t>
            </a:r>
            <a:r>
              <a:rPr lang="en-US" dirty="0" smtClean="0"/>
              <a:t>GPLOT</a:t>
            </a:r>
          </a:p>
          <a:p>
            <a:r>
              <a:rPr lang="en-US" dirty="0" smtClean="0"/>
              <a:t>Syntax</a:t>
            </a:r>
            <a:endParaRPr lang="en-US" dirty="0" smtClean="0"/>
          </a:p>
          <a:p>
            <a:r>
              <a:rPr lang="en-US" dirty="0" smtClean="0"/>
              <a:t>PLOT options</a:t>
            </a:r>
          </a:p>
          <a:p>
            <a:r>
              <a:rPr lang="en-US" dirty="0" smtClean="0"/>
              <a:t>BUBBLE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Using AXIS and </a:t>
            </a:r>
            <a:r>
              <a:rPr lang="en-US" smtClean="0"/>
              <a:t>SYMBOL statements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PROC GPLOT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Plots values of 2 or more variables on a set of coordinates</a:t>
            </a:r>
          </a:p>
          <a:p>
            <a:pPr lvl="1"/>
            <a:r>
              <a:rPr lang="en-US" dirty="0" smtClean="0"/>
              <a:t>Scatterplots</a:t>
            </a:r>
          </a:p>
          <a:p>
            <a:pPr lvl="1"/>
            <a:r>
              <a:rPr lang="en-US" dirty="0" err="1" smtClean="0"/>
              <a:t>Bubbleplots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overlay several plots on the same set of axes</a:t>
            </a:r>
            <a:endParaRPr lang="en-US" dirty="0"/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coordinate system</a:t>
            </a:r>
          </a:p>
          <a:p>
            <a:pPr lvl="1"/>
            <a:r>
              <a:rPr lang="en-US" dirty="0" smtClean="0"/>
              <a:t>Two different y coordinate systems</a:t>
            </a:r>
          </a:p>
          <a:p>
            <a:endParaRPr lang="en-US" dirty="0" smtClean="0"/>
          </a:p>
          <a:p>
            <a:r>
              <a:rPr lang="en-US" dirty="0" smtClean="0"/>
              <a:t>Appearance of “points” controlled by SYMBOL statements</a:t>
            </a:r>
          </a:p>
          <a:p>
            <a:endParaRPr lang="en-US" dirty="0"/>
          </a:p>
          <a:p>
            <a:r>
              <a:rPr lang="en-US" dirty="0" smtClean="0"/>
              <a:t>All variables must be numeric, but they can be categorical</a:t>
            </a:r>
          </a:p>
        </p:txBody>
      </p:sp>
    </p:spTree>
    <p:extLst>
      <p:ext uri="{BB962C8B-B14F-4D97-AF65-F5344CB8AC3E}">
        <p14:creationId xmlns:p14="http://schemas.microsoft.com/office/powerpoint/2010/main" val="249607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PROC GPLOT &lt;options&gt;;</a:t>
            </a:r>
          </a:p>
          <a:p>
            <a:pPr marL="0" indent="0">
              <a:buNone/>
            </a:pPr>
            <a:r>
              <a:rPr lang="en-US" dirty="0"/>
              <a:t>	PLOT </a:t>
            </a:r>
            <a:r>
              <a:rPr lang="en-US" i="1" dirty="0" smtClean="0"/>
              <a:t>plot-request </a:t>
            </a:r>
            <a:r>
              <a:rPr lang="en-US" dirty="0"/>
              <a:t>&lt;/ options&gt;;</a:t>
            </a:r>
          </a:p>
          <a:p>
            <a:pPr marL="0" indent="0">
              <a:buNone/>
            </a:pPr>
            <a:r>
              <a:rPr lang="en-US" dirty="0"/>
              <a:t>	PLOT2 </a:t>
            </a:r>
            <a:r>
              <a:rPr lang="en-US" i="1" dirty="0" smtClean="0"/>
              <a:t>plot-request</a:t>
            </a:r>
            <a:r>
              <a:rPr lang="en-US" dirty="0" smtClean="0"/>
              <a:t> </a:t>
            </a:r>
            <a:r>
              <a:rPr lang="en-US" dirty="0"/>
              <a:t>&lt;/ options&gt;;</a:t>
            </a:r>
          </a:p>
          <a:p>
            <a:pPr marL="0" indent="0">
              <a:buNone/>
            </a:pPr>
            <a:r>
              <a:rPr lang="en-US" dirty="0"/>
              <a:t>	BUBBLE </a:t>
            </a:r>
            <a:r>
              <a:rPr lang="en-US" i="1" dirty="0" smtClean="0"/>
              <a:t>plot-request</a:t>
            </a:r>
            <a:r>
              <a:rPr lang="en-US" dirty="0" smtClean="0"/>
              <a:t> </a:t>
            </a:r>
            <a:r>
              <a:rPr lang="en-US" dirty="0"/>
              <a:t>&lt;/ options&gt;;</a:t>
            </a:r>
          </a:p>
          <a:p>
            <a:pPr marL="0" indent="0">
              <a:buNone/>
            </a:pPr>
            <a:r>
              <a:rPr lang="en-US" dirty="0"/>
              <a:t>	BUBBLE2 </a:t>
            </a:r>
            <a:r>
              <a:rPr lang="en-US" i="1" dirty="0" smtClean="0"/>
              <a:t>plot-request</a:t>
            </a:r>
            <a:r>
              <a:rPr lang="en-US" dirty="0" smtClean="0"/>
              <a:t> </a:t>
            </a:r>
            <a:r>
              <a:rPr lang="en-US" dirty="0"/>
              <a:t>&lt;/ options&gt;;</a:t>
            </a:r>
          </a:p>
          <a:p>
            <a:endParaRPr lang="en-US" dirty="0"/>
          </a:p>
          <a:p>
            <a:r>
              <a:rPr lang="en-US" dirty="0" smtClean="0"/>
              <a:t>Plot-requests are of the form</a:t>
            </a:r>
          </a:p>
          <a:p>
            <a:pPr lvl="1"/>
            <a:r>
              <a:rPr lang="en-US" i="1" dirty="0" err="1"/>
              <a:t>yvar</a:t>
            </a:r>
            <a:r>
              <a:rPr lang="en-US" i="1" dirty="0"/>
              <a:t>*</a:t>
            </a:r>
            <a:r>
              <a:rPr lang="en-US" i="1" dirty="0" err="1"/>
              <a:t>xvar</a:t>
            </a:r>
            <a:endParaRPr lang="en-US" i="1" dirty="0"/>
          </a:p>
          <a:p>
            <a:pPr lvl="1"/>
            <a:r>
              <a:rPr lang="en-US" dirty="0"/>
              <a:t>(</a:t>
            </a:r>
            <a:r>
              <a:rPr lang="en-US" i="1" dirty="0"/>
              <a:t>yvar1 yvar2</a:t>
            </a:r>
            <a:r>
              <a:rPr lang="en-US" dirty="0"/>
              <a:t>)*</a:t>
            </a:r>
            <a:r>
              <a:rPr lang="en-US" i="1" dirty="0" err="1"/>
              <a:t>xvar</a:t>
            </a:r>
            <a:endParaRPr lang="en-US" i="1" dirty="0"/>
          </a:p>
          <a:p>
            <a:pPr lvl="1"/>
            <a:r>
              <a:rPr lang="en-US" dirty="0"/>
              <a:t>(</a:t>
            </a:r>
            <a:r>
              <a:rPr lang="en-US" i="1" dirty="0"/>
              <a:t>yvar1 yvar2 …</a:t>
            </a:r>
            <a:r>
              <a:rPr lang="en-US" dirty="0"/>
              <a:t>)*(</a:t>
            </a:r>
            <a:r>
              <a:rPr lang="en-US" i="1" dirty="0"/>
              <a:t>xvar1 xvar2 …</a:t>
            </a:r>
            <a:r>
              <a:rPr lang="en-US" dirty="0"/>
              <a:t>)</a:t>
            </a:r>
            <a:endParaRPr lang="en-US" i="1" dirty="0"/>
          </a:p>
          <a:p>
            <a:pPr lvl="1"/>
            <a:r>
              <a:rPr lang="en-US" i="1" dirty="0" err="1"/>
              <a:t>yvar</a:t>
            </a:r>
            <a:r>
              <a:rPr lang="en-US" i="1" dirty="0"/>
              <a:t>*</a:t>
            </a:r>
            <a:r>
              <a:rPr lang="en-US" i="1" dirty="0" err="1"/>
              <a:t>xvar</a:t>
            </a:r>
            <a:r>
              <a:rPr lang="en-US" dirty="0"/>
              <a:t>=</a:t>
            </a:r>
            <a:r>
              <a:rPr lang="en-US" dirty="0" err="1"/>
              <a:t>z</a:t>
            </a:r>
            <a:r>
              <a:rPr lang="en-US" i="1" dirty="0" err="1"/>
              <a:t>var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For PLOT </a:t>
            </a:r>
            <a:r>
              <a:rPr lang="en-US" i="1" dirty="0" err="1" smtClean="0"/>
              <a:t>zvar</a:t>
            </a:r>
            <a:r>
              <a:rPr lang="en-US" dirty="0" smtClean="0"/>
              <a:t> is categorical; for BUBBLE it is </a:t>
            </a:r>
            <a:r>
              <a:rPr lang="en-US" dirty="0" smtClean="0"/>
              <a:t>numeric</a:t>
            </a:r>
          </a:p>
          <a:p>
            <a:endParaRPr lang="en-US" dirty="0"/>
          </a:p>
          <a:p>
            <a:r>
              <a:rPr lang="en-US" dirty="0" smtClean="0"/>
              <a:t>GPLOT options include DATA=, ANNOTATE=, GOUT=, UNIFORM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8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Appearance</a:t>
            </a:r>
          </a:p>
          <a:p>
            <a:pPr lvl="1"/>
            <a:r>
              <a:rPr lang="en-US" dirty="0" smtClean="0"/>
              <a:t>Color: CAXIS=, CFRAME=, CTEXT=</a:t>
            </a:r>
          </a:p>
          <a:p>
            <a:pPr lvl="1"/>
            <a:r>
              <a:rPr lang="en-US" dirty="0" smtClean="0"/>
              <a:t>Others:  FRAME|NOFRAME, NOAXIS</a:t>
            </a:r>
          </a:p>
          <a:p>
            <a:endParaRPr lang="en-US" dirty="0" smtClean="0"/>
          </a:p>
          <a:p>
            <a:r>
              <a:rPr lang="en-US" dirty="0" smtClean="0"/>
              <a:t>Horizontal axis</a:t>
            </a:r>
          </a:p>
          <a:p>
            <a:pPr lvl="1"/>
            <a:r>
              <a:rPr lang="en-US" dirty="0" smtClean="0"/>
              <a:t>HAXIS = </a:t>
            </a:r>
            <a:r>
              <a:rPr lang="en-US" dirty="0" err="1" smtClean="0"/>
              <a:t>AXIS</a:t>
            </a:r>
            <a:r>
              <a:rPr lang="en-US" i="1" dirty="0" err="1" smtClean="0"/>
              <a:t>n</a:t>
            </a:r>
            <a:r>
              <a:rPr lang="en-US" dirty="0" smtClean="0"/>
              <a:t> or </a:t>
            </a:r>
            <a:r>
              <a:rPr lang="en-US" i="1" dirty="0" smtClean="0"/>
              <a:t>value-list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HREF=</a:t>
            </a:r>
            <a:r>
              <a:rPr lang="en-US" i="1" dirty="0" smtClean="0"/>
              <a:t>value-list</a:t>
            </a:r>
            <a:r>
              <a:rPr lang="en-US" dirty="0" smtClean="0"/>
              <a:t>, LHREF = </a:t>
            </a:r>
            <a:r>
              <a:rPr lang="en-US" i="1" dirty="0" smtClean="0"/>
              <a:t>n</a:t>
            </a:r>
            <a:r>
              <a:rPr lang="en-US" dirty="0" smtClean="0"/>
              <a:t>, HZERO, HMINOR = </a:t>
            </a:r>
            <a:r>
              <a:rPr lang="en-US" i="1" dirty="0" smtClean="0"/>
              <a:t>n</a:t>
            </a:r>
            <a:r>
              <a:rPr lang="en-US" dirty="0" smtClean="0"/>
              <a:t>, HREVERSE</a:t>
            </a:r>
          </a:p>
          <a:p>
            <a:endParaRPr lang="en-US" dirty="0" smtClean="0"/>
          </a:p>
          <a:p>
            <a:r>
              <a:rPr lang="en-US" dirty="0" smtClean="0"/>
              <a:t>Vertical axis</a:t>
            </a:r>
          </a:p>
          <a:p>
            <a:pPr lvl="1"/>
            <a:r>
              <a:rPr lang="en-US" dirty="0" smtClean="0"/>
              <a:t>VAXIS </a:t>
            </a:r>
            <a:r>
              <a:rPr lang="en-US" dirty="0"/>
              <a:t>= </a:t>
            </a:r>
            <a:r>
              <a:rPr lang="en-US" dirty="0" err="1" smtClean="0"/>
              <a:t>AXIS</a:t>
            </a:r>
            <a:r>
              <a:rPr lang="en-US" i="1" dirty="0" err="1" smtClean="0"/>
              <a:t>n</a:t>
            </a:r>
            <a:r>
              <a:rPr lang="en-US" dirty="0" smtClean="0"/>
              <a:t> or </a:t>
            </a:r>
            <a:r>
              <a:rPr lang="en-US" i="1" dirty="0" smtClean="0"/>
              <a:t>value-list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VREF=</a:t>
            </a:r>
            <a:r>
              <a:rPr lang="en-US" i="1" dirty="0" smtClean="0"/>
              <a:t>value-list</a:t>
            </a:r>
            <a:r>
              <a:rPr lang="en-US" dirty="0"/>
              <a:t>, </a:t>
            </a:r>
            <a:r>
              <a:rPr lang="en-US" dirty="0" smtClean="0"/>
              <a:t>VHREF </a:t>
            </a:r>
            <a:r>
              <a:rPr lang="en-US" dirty="0"/>
              <a:t>=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dirty="0" smtClean="0"/>
              <a:t>VZERO</a:t>
            </a:r>
            <a:r>
              <a:rPr lang="en-US" dirty="0"/>
              <a:t>, </a:t>
            </a:r>
            <a:r>
              <a:rPr lang="en-US" dirty="0" smtClean="0"/>
              <a:t>VMINOR </a:t>
            </a:r>
            <a:r>
              <a:rPr lang="en-US" dirty="0"/>
              <a:t>=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V</a:t>
            </a:r>
            <a:r>
              <a:rPr lang="en-US" dirty="0" smtClean="0"/>
              <a:t>REVERSE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options</a:t>
            </a:r>
          </a:p>
          <a:p>
            <a:pPr lvl="1"/>
            <a:r>
              <a:rPr lang="en-US" dirty="0" smtClean="0"/>
              <a:t>LEGEND or LEGEND=</a:t>
            </a:r>
            <a:r>
              <a:rPr lang="en-US" dirty="0" err="1" smtClean="0"/>
              <a:t>LEGEND</a:t>
            </a:r>
            <a:r>
              <a:rPr lang="en-US" i="1" dirty="0" err="1" smtClean="0"/>
              <a:t>n</a:t>
            </a:r>
            <a:r>
              <a:rPr lang="en-US" dirty="0" smtClean="0"/>
              <a:t>, NOLEGEND</a:t>
            </a:r>
          </a:p>
          <a:p>
            <a:pPr lvl="1"/>
            <a:r>
              <a:rPr lang="en-US" dirty="0"/>
              <a:t>GRID</a:t>
            </a:r>
            <a:r>
              <a:rPr lang="en-US" dirty="0" smtClean="0"/>
              <a:t>, OVERLAY, </a:t>
            </a:r>
            <a:r>
              <a:rPr lang="en-US" dirty="0" smtClean="0"/>
              <a:t>REGEQN</a:t>
            </a:r>
          </a:p>
          <a:p>
            <a:pPr lvl="1"/>
            <a:r>
              <a:rPr lang="en-US" dirty="0" smtClean="0"/>
              <a:t>AREAS=n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675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PLOT2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appearance, vertical axis, and plot options</a:t>
            </a:r>
          </a:p>
          <a:p>
            <a:endParaRPr lang="en-US" dirty="0" smtClean="0"/>
          </a:p>
          <a:p>
            <a:r>
              <a:rPr lang="en-US" dirty="0" smtClean="0"/>
              <a:t>NO horizontal axis options (uses the same horizontal axis as the PLOT statement)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Bubble appearance</a:t>
            </a:r>
          </a:p>
          <a:p>
            <a:pPr lvl="1"/>
            <a:r>
              <a:rPr lang="en-US" dirty="0" smtClean="0"/>
              <a:t>BCOLOR=, BFILL=SOLID|GRADIENT, BLABEL</a:t>
            </a:r>
          </a:p>
          <a:p>
            <a:pPr lvl="1"/>
            <a:r>
              <a:rPr lang="en-US" dirty="0" smtClean="0"/>
              <a:t>BSCALE=AREA|RADIUS, BSIZE=</a:t>
            </a:r>
            <a:r>
              <a:rPr lang="en-US" i="1" dirty="0" smtClean="0"/>
              <a:t>multiplier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Horizontal axis</a:t>
            </a:r>
          </a:p>
          <a:p>
            <a:pPr lvl="1"/>
            <a:r>
              <a:rPr lang="en-US" dirty="0" smtClean="0"/>
              <a:t>HAXIS, HREF, HREVERSE, HZERO, HMINOR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Vertical axis</a:t>
            </a:r>
          </a:p>
          <a:p>
            <a:pPr lvl="1"/>
            <a:r>
              <a:rPr lang="en-US" dirty="0" smtClean="0"/>
              <a:t>VAXIS</a:t>
            </a:r>
            <a:r>
              <a:rPr lang="en-US" dirty="0"/>
              <a:t>, </a:t>
            </a:r>
            <a:r>
              <a:rPr lang="en-US" dirty="0" smtClean="0"/>
              <a:t>VREF</a:t>
            </a:r>
            <a:r>
              <a:rPr lang="en-US" dirty="0"/>
              <a:t>, </a:t>
            </a:r>
            <a:r>
              <a:rPr lang="en-US" dirty="0" smtClean="0"/>
              <a:t>VREVERSE</a:t>
            </a:r>
            <a:r>
              <a:rPr lang="en-US" dirty="0"/>
              <a:t>, </a:t>
            </a:r>
            <a:r>
              <a:rPr lang="en-US" dirty="0" smtClean="0"/>
              <a:t>VZERO</a:t>
            </a:r>
            <a:r>
              <a:rPr lang="en-US" dirty="0"/>
              <a:t>, V</a:t>
            </a:r>
            <a:r>
              <a:rPr lang="en-US" dirty="0" smtClean="0"/>
              <a:t>MINOR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appearance</a:t>
            </a:r>
          </a:p>
          <a:p>
            <a:pPr lvl="1"/>
            <a:r>
              <a:rPr lang="en-US" dirty="0" smtClean="0"/>
              <a:t>CAXIS, CFRAME, CTEXT, FRAME, GRID, NOAXIS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BUBBLE2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bubble appearance, plot appearance, and vertical axis options as BUBBLE statement</a:t>
            </a:r>
          </a:p>
          <a:p>
            <a:endParaRPr lang="en-US" dirty="0"/>
          </a:p>
          <a:p>
            <a:r>
              <a:rPr lang="en-US" dirty="0" smtClean="0"/>
              <a:t>NO horizontal axis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8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AXIS and SYMBOL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AXIS statements define axis characteristics;  SYMBOL statements define plotted symbol characteristics</a:t>
            </a:r>
          </a:p>
          <a:p>
            <a:endParaRPr lang="en-US" dirty="0" smtClean="0"/>
          </a:p>
          <a:p>
            <a:r>
              <a:rPr lang="en-US" dirty="0" smtClean="0"/>
              <a:t>AXIS statements are referenced and assigned in PLOT/BUBBLE options; SYMBOL statements are not directly referenced in GPLOT</a:t>
            </a:r>
          </a:p>
          <a:p>
            <a:endParaRPr lang="en-US" dirty="0" smtClean="0"/>
          </a:p>
          <a:p>
            <a:r>
              <a:rPr lang="en-US" dirty="0" smtClean="0"/>
              <a:t>Different symbols for</a:t>
            </a:r>
          </a:p>
          <a:p>
            <a:pPr lvl="1"/>
            <a:r>
              <a:rPr lang="en-US" dirty="0" smtClean="0"/>
              <a:t>PLOT and PLOT2 y variables</a:t>
            </a:r>
          </a:p>
          <a:p>
            <a:pPr lvl="1"/>
            <a:r>
              <a:rPr lang="en-US" dirty="0"/>
              <a:t>Each different y variable overlaid -- PLOT (y1 y2)*x / OVERLAY</a:t>
            </a:r>
          </a:p>
          <a:p>
            <a:pPr lvl="1"/>
            <a:r>
              <a:rPr lang="en-US" dirty="0" smtClean="0"/>
              <a:t>Each different value of z – PLOT y*x=z</a:t>
            </a:r>
          </a:p>
        </p:txBody>
      </p:sp>
    </p:spTree>
    <p:extLst>
      <p:ext uri="{BB962C8B-B14F-4D97-AF65-F5344CB8AC3E}">
        <p14:creationId xmlns:p14="http://schemas.microsoft.com/office/powerpoint/2010/main" val="118485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7228</TotalTime>
  <Words>335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Wingdings</vt:lpstr>
      <vt:lpstr>Wingdings 2</vt:lpstr>
      <vt:lpstr>Civic</vt:lpstr>
      <vt:lpstr>PROC GPLOT</vt:lpstr>
      <vt:lpstr>Lecture Outline</vt:lpstr>
      <vt:lpstr>Overview of PROC GPLOT</vt:lpstr>
      <vt:lpstr>Basic Syntax</vt:lpstr>
      <vt:lpstr>PLOT Options</vt:lpstr>
      <vt:lpstr>PLOT2 Options</vt:lpstr>
      <vt:lpstr>BUBBLE Options</vt:lpstr>
      <vt:lpstr>BUBBLE2 Options</vt:lpstr>
      <vt:lpstr>Including AXIS and SYMBOL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144</cp:revision>
  <dcterms:created xsi:type="dcterms:W3CDTF">2013-08-14T15:28:58Z</dcterms:created>
  <dcterms:modified xsi:type="dcterms:W3CDTF">2014-11-05T18:03:33Z</dcterms:modified>
</cp:coreProperties>
</file>