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70" r:id="rId7"/>
    <p:sldId id="267" r:id="rId8"/>
    <p:sldId id="268" r:id="rId9"/>
    <p:sldId id="271" r:id="rId10"/>
    <p:sldId id="269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4"/>
            <p14:sldId id="265"/>
            <p14:sldId id="266"/>
            <p14:sldId id="270"/>
            <p14:sldId id="267"/>
            <p14:sldId id="268"/>
            <p14:sldId id="271"/>
            <p14:sldId id="26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11/7/2014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PROC GCHART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Mostly same options as pie charts</a:t>
            </a:r>
          </a:p>
          <a:p>
            <a:pPr lvl="1"/>
            <a:r>
              <a:rPr lang="en-US" dirty="0" smtClean="0"/>
              <a:t>No slice options</a:t>
            </a:r>
          </a:p>
          <a:p>
            <a:endParaRPr lang="en-US" dirty="0"/>
          </a:p>
          <a:p>
            <a:r>
              <a:rPr lang="en-US" dirty="0" smtClean="0"/>
              <a:t>Labeling options</a:t>
            </a:r>
          </a:p>
          <a:p>
            <a:pPr lvl="1"/>
            <a:r>
              <a:rPr lang="en-US" dirty="0" smtClean="0"/>
              <a:t>NOHEADING, NOGROUPHEADING</a:t>
            </a:r>
          </a:p>
          <a:p>
            <a:pPr lvl="1"/>
            <a:r>
              <a:rPr lang="en-US" dirty="0" smtClean="0"/>
              <a:t>PERCENT=ARROW|INSIDE|OUTSIDE|NONE</a:t>
            </a:r>
          </a:p>
          <a:p>
            <a:pPr lvl="1"/>
            <a:r>
              <a:rPr lang="en-US" dirty="0" smtClean="0"/>
              <a:t>SLICE=ARROW|INSIDE|OUTSIDE|NONE</a:t>
            </a:r>
            <a:endParaRPr lang="en-US" dirty="0"/>
          </a:p>
          <a:p>
            <a:pPr lvl="1"/>
            <a:r>
              <a:rPr lang="en-US" dirty="0" smtClean="0"/>
              <a:t>VALUE=ARROW|INSIDE|OUTSIDE|NONE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8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SAS documentation for G3GRID, G3D, GCONTOUR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/>
              <a:t>Overview of </a:t>
            </a:r>
            <a:r>
              <a:rPr lang="en-US" dirty="0" smtClean="0"/>
              <a:t>GCHART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VBAR/HBAR statements and options</a:t>
            </a:r>
          </a:p>
          <a:p>
            <a:r>
              <a:rPr lang="en-US" dirty="0" smtClean="0"/>
              <a:t>BLOCK statement and options</a:t>
            </a:r>
          </a:p>
          <a:p>
            <a:r>
              <a:rPr lang="en-US" dirty="0" smtClean="0"/>
              <a:t>PIE statement and options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PROC GPLOT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Produces 4 types of charts</a:t>
            </a:r>
          </a:p>
          <a:p>
            <a:pPr lvl="1"/>
            <a:r>
              <a:rPr lang="en-US" dirty="0"/>
              <a:t>Bar (horizontal, vertical)</a:t>
            </a:r>
          </a:p>
          <a:p>
            <a:pPr lvl="1"/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Pie/Donut</a:t>
            </a:r>
          </a:p>
          <a:p>
            <a:pPr lvl="1"/>
            <a:r>
              <a:rPr lang="en-US" dirty="0" smtClean="0"/>
              <a:t>Star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produce frequency charts and also charts that shows sums and means</a:t>
            </a:r>
          </a:p>
          <a:p>
            <a:endParaRPr lang="en-US" dirty="0" smtClean="0"/>
          </a:p>
          <a:p>
            <a:r>
              <a:rPr lang="en-US" dirty="0" smtClean="0"/>
              <a:t>Can include groups and subgroups to look at relative contributions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07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 GCHART &lt;options</a:t>
            </a:r>
            <a:r>
              <a:rPr lang="en-US" dirty="0" smtClean="0"/>
              <a:t>&gt;;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BY </a:t>
            </a:r>
            <a:r>
              <a:rPr lang="en-US" i="1" dirty="0" smtClean="0"/>
              <a:t>variables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VBAR </a:t>
            </a:r>
            <a:r>
              <a:rPr lang="en-US" dirty="0" smtClean="0"/>
              <a:t>or VBAR3D </a:t>
            </a:r>
            <a:r>
              <a:rPr lang="en-US" i="1" dirty="0"/>
              <a:t>chart-variables </a:t>
            </a:r>
            <a:r>
              <a:rPr lang="en-US" dirty="0"/>
              <a:t>&lt;/ options&gt;;</a:t>
            </a:r>
          </a:p>
          <a:p>
            <a:pPr marL="0" indent="0">
              <a:buNone/>
            </a:pPr>
            <a:r>
              <a:rPr lang="en-US" dirty="0" smtClean="0"/>
              <a:t>	HBAR or HBAR3D </a:t>
            </a:r>
            <a:r>
              <a:rPr lang="en-US" i="1" dirty="0" smtClean="0"/>
              <a:t>chart-variables </a:t>
            </a:r>
            <a:r>
              <a:rPr lang="en-US" dirty="0" smtClean="0"/>
              <a:t>&lt;/ options&gt;;</a:t>
            </a:r>
          </a:p>
          <a:p>
            <a:pPr marL="0" indent="0">
              <a:buNone/>
            </a:pPr>
            <a:r>
              <a:rPr lang="en-US" dirty="0"/>
              <a:t>	BLOCK </a:t>
            </a:r>
            <a:r>
              <a:rPr lang="en-US" i="1" dirty="0"/>
              <a:t>chart-variables </a:t>
            </a:r>
            <a:r>
              <a:rPr lang="en-US" dirty="0"/>
              <a:t>&lt;/ options&gt;;</a:t>
            </a:r>
          </a:p>
          <a:p>
            <a:pPr marL="0" indent="0">
              <a:buNone/>
            </a:pPr>
            <a:r>
              <a:rPr lang="en-US" dirty="0" smtClean="0"/>
              <a:t>	PIE </a:t>
            </a:r>
            <a:r>
              <a:rPr lang="en-US" i="1" dirty="0"/>
              <a:t>chart-variables </a:t>
            </a:r>
            <a:r>
              <a:rPr lang="en-US" dirty="0"/>
              <a:t>&lt;/ options&gt;;</a:t>
            </a:r>
          </a:p>
          <a:p>
            <a:pPr marL="0" indent="0">
              <a:buNone/>
            </a:pPr>
            <a:r>
              <a:rPr lang="en-US" dirty="0"/>
              <a:t>	DONUT </a:t>
            </a:r>
            <a:r>
              <a:rPr lang="en-US" i="1" dirty="0"/>
              <a:t>chart-variables </a:t>
            </a:r>
            <a:r>
              <a:rPr lang="en-US" dirty="0"/>
              <a:t>&lt;/ options&gt;;</a:t>
            </a:r>
          </a:p>
          <a:p>
            <a:pPr marL="0" indent="0">
              <a:buNone/>
            </a:pPr>
            <a:r>
              <a:rPr lang="en-US" dirty="0"/>
              <a:t>	STAR </a:t>
            </a:r>
            <a:r>
              <a:rPr lang="en-US" i="1" dirty="0"/>
              <a:t>chart-variables </a:t>
            </a:r>
            <a:r>
              <a:rPr lang="en-US" dirty="0"/>
              <a:t>&lt;/ options&gt;;</a:t>
            </a:r>
          </a:p>
          <a:p>
            <a:endParaRPr lang="en-US" dirty="0"/>
          </a:p>
          <a:p>
            <a:r>
              <a:rPr lang="en-US" dirty="0" smtClean="0"/>
              <a:t>GCHART options include </a:t>
            </a:r>
          </a:p>
          <a:p>
            <a:pPr lvl="1"/>
            <a:r>
              <a:rPr lang="en-US" dirty="0" smtClean="0"/>
              <a:t>DATA =</a:t>
            </a:r>
          </a:p>
          <a:p>
            <a:pPr lvl="1"/>
            <a:r>
              <a:rPr lang="en-US" dirty="0"/>
              <a:t>ANNOTATE =</a:t>
            </a:r>
          </a:p>
          <a:p>
            <a:pPr lvl="1"/>
            <a:r>
              <a:rPr lang="en-US" dirty="0" smtClean="0"/>
              <a:t>GOUT =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28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VBAR/HBAR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Appearance</a:t>
            </a:r>
          </a:p>
          <a:p>
            <a:pPr lvl="1"/>
            <a:r>
              <a:rPr lang="en-US" dirty="0" smtClean="0"/>
              <a:t>Color: CAXIS=, CFRAME=, CTEXT=, CREF=</a:t>
            </a:r>
          </a:p>
          <a:p>
            <a:pPr lvl="1"/>
            <a:r>
              <a:rPr lang="en-US" dirty="0" smtClean="0"/>
              <a:t>Pattern: PATTERNID=BY|GROUP|MIDPOINT|SUBGROUP, </a:t>
            </a:r>
          </a:p>
          <a:p>
            <a:pPr lvl="1"/>
            <a:r>
              <a:rPr lang="en-US" dirty="0" smtClean="0"/>
              <a:t>Others:  FRAME|NOFRAME, SPACE=, GSPACE=, SHAPE=, WIDTH=</a:t>
            </a:r>
          </a:p>
          <a:p>
            <a:endParaRPr lang="en-US" dirty="0" smtClean="0"/>
          </a:p>
          <a:p>
            <a:r>
              <a:rPr lang="en-US" dirty="0" smtClean="0"/>
              <a:t>Axes</a:t>
            </a:r>
          </a:p>
          <a:p>
            <a:pPr lvl="1"/>
            <a:r>
              <a:rPr lang="en-US" dirty="0"/>
              <a:t>MAXIS= </a:t>
            </a:r>
            <a:r>
              <a:rPr lang="en-US" dirty="0" err="1"/>
              <a:t>AXIS</a:t>
            </a:r>
            <a:r>
              <a:rPr lang="en-US" i="1" dirty="0" err="1"/>
              <a:t>n</a:t>
            </a:r>
            <a:r>
              <a:rPr lang="en-US" dirty="0"/>
              <a:t>, GAXIS= </a:t>
            </a:r>
            <a:r>
              <a:rPr lang="en-US" dirty="0" err="1" smtClean="0"/>
              <a:t>AXIS</a:t>
            </a:r>
            <a:r>
              <a:rPr lang="en-US" i="1" dirty="0" err="1" smtClean="0"/>
              <a:t>n</a:t>
            </a:r>
            <a:endParaRPr lang="en-US" dirty="0"/>
          </a:p>
          <a:p>
            <a:pPr lvl="1"/>
            <a:r>
              <a:rPr lang="en-US" dirty="0" smtClean="0"/>
              <a:t>RAXIS</a:t>
            </a:r>
            <a:r>
              <a:rPr lang="en-US" dirty="0"/>
              <a:t>= </a:t>
            </a:r>
            <a:r>
              <a:rPr lang="en-US" dirty="0" err="1" smtClean="0"/>
              <a:t>AXIS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/>
              <a:t>or </a:t>
            </a:r>
            <a:r>
              <a:rPr lang="en-US" i="1" dirty="0"/>
              <a:t>value-list</a:t>
            </a:r>
            <a:r>
              <a:rPr lang="en-US" dirty="0" smtClean="0"/>
              <a:t>, AXIS= </a:t>
            </a:r>
            <a:r>
              <a:rPr lang="en-US" dirty="0" err="1" smtClean="0"/>
              <a:t>AXIS</a:t>
            </a:r>
            <a:r>
              <a:rPr lang="en-US" i="1" dirty="0" err="1" smtClean="0"/>
              <a:t>n</a:t>
            </a:r>
            <a:r>
              <a:rPr lang="en-US" dirty="0" smtClean="0"/>
              <a:t> or </a:t>
            </a:r>
            <a:r>
              <a:rPr lang="en-US" i="1" dirty="0" smtClean="0"/>
              <a:t>value-list</a:t>
            </a:r>
            <a:r>
              <a:rPr lang="en-US" dirty="0" smtClean="0"/>
              <a:t>, NOAXIS</a:t>
            </a:r>
          </a:p>
          <a:p>
            <a:pPr lvl="1"/>
            <a:r>
              <a:rPr lang="en-US" dirty="0" smtClean="0"/>
              <a:t>REF=</a:t>
            </a:r>
            <a:r>
              <a:rPr lang="en-US" i="1" dirty="0" smtClean="0"/>
              <a:t>value-list</a:t>
            </a:r>
            <a:r>
              <a:rPr lang="en-US" dirty="0" smtClean="0"/>
              <a:t>, </a:t>
            </a:r>
            <a:r>
              <a:rPr lang="en-US" dirty="0" smtClean="0"/>
              <a:t>MINOR </a:t>
            </a:r>
            <a:r>
              <a:rPr lang="en-US" dirty="0" smtClean="0"/>
              <a:t>= </a:t>
            </a:r>
            <a:r>
              <a:rPr lang="en-US" i="1" dirty="0" smtClean="0"/>
              <a:t>n</a:t>
            </a:r>
            <a:r>
              <a:rPr lang="en-US" dirty="0" smtClean="0"/>
              <a:t>, RANGE</a:t>
            </a:r>
          </a:p>
          <a:p>
            <a:pPr lvl="1"/>
            <a:r>
              <a:rPr lang="en-US" dirty="0" smtClean="0"/>
              <a:t>ASCENDING, DESCENDING</a:t>
            </a:r>
          </a:p>
          <a:p>
            <a:endParaRPr lang="en-US" dirty="0" smtClean="0"/>
          </a:p>
          <a:p>
            <a:r>
              <a:rPr lang="en-US" dirty="0" smtClean="0"/>
              <a:t>Midpoint</a:t>
            </a:r>
          </a:p>
          <a:p>
            <a:pPr lvl="1"/>
            <a:r>
              <a:rPr lang="en-US" dirty="0" smtClean="0"/>
              <a:t>GROUP</a:t>
            </a:r>
            <a:r>
              <a:rPr lang="en-US" i="1" dirty="0" smtClean="0"/>
              <a:t>=</a:t>
            </a:r>
            <a:r>
              <a:rPr lang="en-US" i="1" dirty="0" err="1" smtClean="0"/>
              <a:t>vbl</a:t>
            </a:r>
            <a:r>
              <a:rPr lang="en-US" i="1" dirty="0" smtClean="0"/>
              <a:t>,</a:t>
            </a:r>
            <a:r>
              <a:rPr lang="en-US" dirty="0" smtClean="0"/>
              <a:t> SUBGROUP=</a:t>
            </a:r>
            <a:r>
              <a:rPr lang="en-US" i="1" dirty="0" err="1" smtClean="0"/>
              <a:t>vbl</a:t>
            </a:r>
            <a:endParaRPr lang="en-US" dirty="0"/>
          </a:p>
          <a:p>
            <a:pPr lvl="1"/>
            <a:r>
              <a:rPr lang="en-US" dirty="0" smtClean="0"/>
              <a:t>MIDPOINTS=</a:t>
            </a:r>
            <a:r>
              <a:rPr lang="en-US" i="1" dirty="0" smtClean="0"/>
              <a:t>value-list</a:t>
            </a:r>
            <a:r>
              <a:rPr lang="en-US" dirty="0" smtClean="0"/>
              <a:t>, LEVELS=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DISCRETE, MISSING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675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VBAR/HBAR </a:t>
            </a:r>
            <a:r>
              <a:rPr lang="en-US" dirty="0" smtClean="0"/>
              <a:t>Options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Plot options</a:t>
            </a:r>
          </a:p>
          <a:p>
            <a:pPr lvl="1"/>
            <a:r>
              <a:rPr lang="en-US" dirty="0"/>
              <a:t>LEGEND=</a:t>
            </a:r>
            <a:r>
              <a:rPr lang="en-US" dirty="0" err="1"/>
              <a:t>LEGEND</a:t>
            </a:r>
            <a:r>
              <a:rPr lang="en-US" i="1" dirty="0" err="1"/>
              <a:t>n</a:t>
            </a:r>
            <a:r>
              <a:rPr lang="en-US" dirty="0"/>
              <a:t>, </a:t>
            </a:r>
            <a:r>
              <a:rPr lang="en-US" dirty="0" smtClean="0"/>
              <a:t>NOLEGEND, NOSYMBOL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FREQ, CFREQ, PERCENT, CPERCENT</a:t>
            </a:r>
          </a:p>
          <a:p>
            <a:pPr lvl="1"/>
            <a:r>
              <a:rPr lang="en-US" dirty="0"/>
              <a:t>TYPE=</a:t>
            </a:r>
            <a:r>
              <a:rPr lang="en-US" i="1" dirty="0"/>
              <a:t>statistic</a:t>
            </a:r>
            <a:r>
              <a:rPr lang="en-US" dirty="0"/>
              <a:t>, </a:t>
            </a:r>
            <a:r>
              <a:rPr lang="en-US" dirty="0" smtClean="0"/>
              <a:t>SUMVAR=</a:t>
            </a:r>
            <a:r>
              <a:rPr lang="en-US" i="1" dirty="0" err="1" smtClean="0"/>
              <a:t>vbl</a:t>
            </a:r>
            <a:r>
              <a:rPr lang="en-US" dirty="0" smtClean="0"/>
              <a:t>, PERCENTSUM</a:t>
            </a:r>
            <a:endParaRPr lang="en-US" dirty="0"/>
          </a:p>
          <a:p>
            <a:pPr lvl="1"/>
            <a:r>
              <a:rPr lang="en-US" dirty="0" smtClean="0"/>
              <a:t>MEAN</a:t>
            </a:r>
            <a:r>
              <a:rPr lang="en-US" dirty="0"/>
              <a:t>, </a:t>
            </a:r>
            <a:r>
              <a:rPr lang="en-US" dirty="0" smtClean="0"/>
              <a:t>SUM, INSIDE=</a:t>
            </a:r>
            <a:r>
              <a:rPr lang="en-US" i="1" dirty="0" smtClean="0"/>
              <a:t>statistic</a:t>
            </a:r>
            <a:r>
              <a:rPr lang="en-US" dirty="0"/>
              <a:t>,</a:t>
            </a:r>
            <a:r>
              <a:rPr lang="en-US" dirty="0" smtClean="0"/>
              <a:t> OUTSIDE=</a:t>
            </a:r>
            <a:r>
              <a:rPr lang="en-US" i="1" dirty="0" smtClean="0"/>
              <a:t>statistic</a:t>
            </a:r>
            <a:endParaRPr lang="en-US" dirty="0" smtClean="0"/>
          </a:p>
          <a:p>
            <a:pPr lvl="1"/>
            <a:r>
              <a:rPr lang="en-US" dirty="0" smtClean="0"/>
              <a:t>G100, ERRORBAR=BARS|BOTH|TOP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Appearance</a:t>
            </a:r>
          </a:p>
          <a:p>
            <a:pPr lvl="1"/>
            <a:r>
              <a:rPr lang="en-US" dirty="0"/>
              <a:t>CAXIS, C TEXT</a:t>
            </a:r>
          </a:p>
          <a:p>
            <a:pPr lvl="1"/>
            <a:r>
              <a:rPr lang="en-US" dirty="0"/>
              <a:t>LEGEND = </a:t>
            </a:r>
            <a:r>
              <a:rPr lang="en-US" dirty="0" err="1"/>
              <a:t>LEGEND</a:t>
            </a:r>
            <a:r>
              <a:rPr lang="en-US" i="1" dirty="0" err="1"/>
              <a:t>n</a:t>
            </a:r>
            <a:r>
              <a:rPr lang="en-US" dirty="0"/>
              <a:t>, NOLEGEND, NOHEADING</a:t>
            </a:r>
          </a:p>
          <a:p>
            <a:pPr lvl="1"/>
            <a:r>
              <a:rPr lang="en-US" dirty="0"/>
              <a:t>PATTERNID=BY|GROUP|MIDPOINT|SUBGROUP</a:t>
            </a:r>
          </a:p>
          <a:p>
            <a:endParaRPr lang="en-US" dirty="0"/>
          </a:p>
          <a:p>
            <a:r>
              <a:rPr lang="en-US" dirty="0" smtClean="0"/>
              <a:t>Midpoint</a:t>
            </a:r>
            <a:endParaRPr lang="en-US" dirty="0"/>
          </a:p>
          <a:p>
            <a:pPr lvl="1"/>
            <a:r>
              <a:rPr lang="en-US" dirty="0" smtClean="0"/>
              <a:t>GROUP=</a:t>
            </a:r>
            <a:r>
              <a:rPr lang="en-US" i="1" dirty="0" err="1" smtClean="0"/>
              <a:t>vbl</a:t>
            </a:r>
            <a:r>
              <a:rPr lang="en-US" dirty="0" smtClean="0"/>
              <a:t>, SUBGROUP=</a:t>
            </a:r>
            <a:r>
              <a:rPr lang="en-US" i="1" dirty="0" err="1" smtClean="0"/>
              <a:t>vbl</a:t>
            </a:r>
            <a:endParaRPr lang="en-US" dirty="0" smtClean="0"/>
          </a:p>
          <a:p>
            <a:pPr lvl="1"/>
            <a:r>
              <a:rPr lang="en-US" dirty="0" smtClean="0"/>
              <a:t>MIDPOINTS=</a:t>
            </a:r>
            <a:r>
              <a:rPr lang="en-US" i="1" dirty="0" smtClean="0"/>
              <a:t>value-list</a:t>
            </a:r>
            <a:r>
              <a:rPr lang="en-US" dirty="0" smtClean="0"/>
              <a:t>, LEVELS=</a:t>
            </a:r>
            <a:r>
              <a:rPr lang="en-US" i="1" dirty="0" smtClean="0"/>
              <a:t>n</a:t>
            </a:r>
            <a:r>
              <a:rPr lang="en-US" dirty="0" smtClean="0"/>
              <a:t>, DISCRETE</a:t>
            </a:r>
          </a:p>
          <a:p>
            <a:endParaRPr lang="en-US" dirty="0" smtClean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TYPE=</a:t>
            </a:r>
            <a:r>
              <a:rPr lang="en-US" i="1" dirty="0" smtClean="0"/>
              <a:t>statistics</a:t>
            </a:r>
            <a:r>
              <a:rPr lang="en-US" dirty="0" smtClean="0"/>
              <a:t>, SUMVAR=</a:t>
            </a:r>
            <a:r>
              <a:rPr lang="en-US" i="1" dirty="0" err="1" smtClean="0"/>
              <a:t>vbl</a:t>
            </a:r>
            <a:endParaRPr lang="en-US" dirty="0"/>
          </a:p>
          <a:p>
            <a:pPr lvl="1"/>
            <a:r>
              <a:rPr lang="en-US" dirty="0" smtClean="0"/>
              <a:t>G100, FREQ=</a:t>
            </a:r>
            <a:r>
              <a:rPr lang="en-US" i="1" dirty="0" err="1" smtClean="0"/>
              <a:t>vbl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95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PIE/PIE3D/DONUT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ppearance</a:t>
            </a:r>
          </a:p>
          <a:p>
            <a:pPr lvl="1"/>
            <a:r>
              <a:rPr lang="en-US" dirty="0" smtClean="0"/>
              <a:t>CFILL=</a:t>
            </a:r>
            <a:r>
              <a:rPr lang="en-US" i="1" dirty="0" smtClean="0"/>
              <a:t>color</a:t>
            </a:r>
            <a:r>
              <a:rPr lang="en-US" dirty="0" smtClean="0"/>
              <a:t>, FILL=SOLID|X</a:t>
            </a:r>
          </a:p>
          <a:p>
            <a:pPr lvl="1"/>
            <a:r>
              <a:rPr lang="en-US" dirty="0" smtClean="0"/>
              <a:t>NOHEADING</a:t>
            </a:r>
          </a:p>
          <a:p>
            <a:pPr lvl="1"/>
            <a:r>
              <a:rPr lang="en-US" dirty="0" smtClean="0"/>
              <a:t>RADIUS=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EXPLODE=</a:t>
            </a:r>
            <a:r>
              <a:rPr lang="en-US" i="1" dirty="0" smtClean="0"/>
              <a:t>value-list</a:t>
            </a:r>
          </a:p>
          <a:p>
            <a:pPr lvl="1"/>
            <a:r>
              <a:rPr lang="en-US" dirty="0" smtClean="0"/>
              <a:t>DONUTPCT=</a:t>
            </a:r>
            <a:r>
              <a:rPr lang="en-US" i="1" dirty="0" smtClean="0"/>
              <a:t>percent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GROUP=</a:t>
            </a:r>
            <a:r>
              <a:rPr lang="en-US" i="1" dirty="0" err="1" smtClean="0"/>
              <a:t>vbl</a:t>
            </a:r>
            <a:r>
              <a:rPr lang="en-US" dirty="0" smtClean="0"/>
              <a:t>, SUBGROUP=</a:t>
            </a:r>
            <a:r>
              <a:rPr lang="en-US" i="1" dirty="0" err="1" smtClean="0"/>
              <a:t>vbl</a:t>
            </a:r>
            <a:endParaRPr lang="en-US" dirty="0" smtClean="0"/>
          </a:p>
          <a:p>
            <a:pPr lvl="1"/>
            <a:r>
              <a:rPr lang="en-US" dirty="0" smtClean="0"/>
              <a:t>ACROSS=</a:t>
            </a:r>
            <a:r>
              <a:rPr lang="en-US" i="1" dirty="0" smtClean="0"/>
              <a:t>n</a:t>
            </a:r>
            <a:r>
              <a:rPr lang="en-US" dirty="0" smtClean="0"/>
              <a:t>, DOWN=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NOGROUPHEADING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98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PIE/PIE3D/DONUT </a:t>
            </a:r>
            <a:r>
              <a:rPr lang="en-US" dirty="0" smtClean="0"/>
              <a:t>Options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Midpoint</a:t>
            </a:r>
          </a:p>
          <a:p>
            <a:pPr lvl="1"/>
            <a:r>
              <a:rPr lang="en-US" dirty="0" smtClean="0"/>
              <a:t>MIDPOINTS=</a:t>
            </a:r>
            <a:r>
              <a:rPr lang="en-US" i="1" dirty="0" smtClean="0"/>
              <a:t>value-list</a:t>
            </a:r>
            <a:r>
              <a:rPr lang="en-US" dirty="0" smtClean="0"/>
              <a:t>, LEVELS=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DISCRETE, MISSING, OTHER=</a:t>
            </a:r>
            <a:r>
              <a:rPr lang="en-US" i="1" dirty="0" smtClean="0"/>
              <a:t>percent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Slice ordering</a:t>
            </a:r>
          </a:p>
          <a:p>
            <a:pPr lvl="1"/>
            <a:r>
              <a:rPr lang="en-US" dirty="0" smtClean="0"/>
              <a:t>ANGLE=</a:t>
            </a:r>
            <a:r>
              <a:rPr lang="en-US" i="1" dirty="0" smtClean="0"/>
              <a:t>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ASCENDING, DESCENDING</a:t>
            </a:r>
          </a:p>
          <a:p>
            <a:pPr lvl="1"/>
            <a:r>
              <a:rPr lang="en-US" dirty="0" smtClean="0"/>
              <a:t>CLOCKWISE, JSTYLE</a:t>
            </a:r>
          </a:p>
          <a:p>
            <a:endParaRPr lang="en-US" dirty="0"/>
          </a:p>
          <a:p>
            <a:r>
              <a:rPr lang="en-US" dirty="0" smtClean="0"/>
              <a:t>Statistics</a:t>
            </a:r>
            <a:endParaRPr lang="en-US" dirty="0"/>
          </a:p>
          <a:p>
            <a:pPr lvl="1"/>
            <a:r>
              <a:rPr lang="en-US" dirty="0" smtClean="0"/>
              <a:t>TYPE=</a:t>
            </a:r>
            <a:r>
              <a:rPr lang="en-US" i="1" dirty="0" smtClean="0"/>
              <a:t>statistic</a:t>
            </a:r>
            <a:r>
              <a:rPr lang="en-US" dirty="0" smtClean="0"/>
              <a:t>, SUMVAR=</a:t>
            </a:r>
            <a:r>
              <a:rPr lang="en-US" i="1" dirty="0" err="1" smtClean="0"/>
              <a:t>vbl</a:t>
            </a:r>
            <a:r>
              <a:rPr lang="en-US" dirty="0" smtClean="0"/>
              <a:t>, FREQ=</a:t>
            </a:r>
            <a:r>
              <a:rPr lang="en-US" i="1" dirty="0" err="1" smtClean="0"/>
              <a:t>vbl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45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7372</TotalTime>
  <Words>299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Wingdings</vt:lpstr>
      <vt:lpstr>Wingdings 2</vt:lpstr>
      <vt:lpstr>Civic</vt:lpstr>
      <vt:lpstr>PROC GCHART</vt:lpstr>
      <vt:lpstr>Lecture Outline</vt:lpstr>
      <vt:lpstr>Overview of PROC GPLOT</vt:lpstr>
      <vt:lpstr>Basic Syntax</vt:lpstr>
      <vt:lpstr>VBAR/HBAR Options</vt:lpstr>
      <vt:lpstr>VBAR/HBAR Options (cont)</vt:lpstr>
      <vt:lpstr>BLOCK Options</vt:lpstr>
      <vt:lpstr>PIE/PIE3D/DONUT Options</vt:lpstr>
      <vt:lpstr>PIE/PIE3D/DONUT Options (cont)</vt:lpstr>
      <vt:lpstr>STAR Options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148</cp:revision>
  <dcterms:created xsi:type="dcterms:W3CDTF">2013-08-14T15:28:58Z</dcterms:created>
  <dcterms:modified xsi:type="dcterms:W3CDTF">2014-11-07T15:47:59Z</dcterms:modified>
</cp:coreProperties>
</file>