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4"/>
            <p14:sldId id="265"/>
            <p14:sldId id="266"/>
            <p14:sldId id="267"/>
            <p14:sldId id="268"/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11/16/2015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33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PROC SGPLOT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/>
              <a:t>Overview of </a:t>
            </a:r>
            <a:r>
              <a:rPr lang="en-US" dirty="0" smtClean="0"/>
              <a:t>SGPLOT</a:t>
            </a:r>
          </a:p>
          <a:p>
            <a:r>
              <a:rPr lang="en-US" dirty="0" smtClean="0"/>
              <a:t>SGPLOT </a:t>
            </a:r>
            <a:r>
              <a:rPr lang="en-US" dirty="0" smtClean="0"/>
              <a:t>syntax</a:t>
            </a:r>
            <a:endParaRPr lang="en-US" dirty="0" smtClean="0"/>
          </a:p>
          <a:p>
            <a:r>
              <a:rPr lang="en-US" dirty="0" smtClean="0"/>
              <a:t>Plot types / statements</a:t>
            </a:r>
          </a:p>
          <a:p>
            <a:r>
              <a:rPr lang="en-US" dirty="0" smtClean="0"/>
              <a:t>Additional statements</a:t>
            </a:r>
          </a:p>
          <a:p>
            <a:r>
              <a:rPr lang="en-US" dirty="0" smtClean="0"/>
              <a:t>Plot syntax</a:t>
            </a:r>
          </a:p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 smtClean="0"/>
              <a:t>plot options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PROC SGPLOT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Creates and overlays plots on a single set of axes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have multiple plotting statements within a single PROC, as long as they are of similar types</a:t>
            </a:r>
          </a:p>
          <a:p>
            <a:endParaRPr lang="en-US" dirty="0"/>
          </a:p>
          <a:p>
            <a:r>
              <a:rPr lang="en-US" dirty="0" smtClean="0"/>
              <a:t>SGPLOT includes a wide variety of plots</a:t>
            </a:r>
          </a:p>
          <a:p>
            <a:pPr lvl="1"/>
            <a:r>
              <a:rPr lang="en-US" dirty="0" smtClean="0"/>
              <a:t>Scatterplots, bar charts, bubble plots</a:t>
            </a:r>
          </a:p>
          <a:p>
            <a:pPr lvl="1"/>
            <a:r>
              <a:rPr lang="en-US" dirty="0" smtClean="0"/>
              <a:t>Histograms, density curves</a:t>
            </a:r>
          </a:p>
          <a:p>
            <a:pPr lvl="1"/>
            <a:r>
              <a:rPr lang="en-US" dirty="0" smtClean="0"/>
              <a:t>Regression plots, confidence ellipsoids and bands</a:t>
            </a:r>
          </a:p>
          <a:p>
            <a:pPr lvl="1"/>
            <a:r>
              <a:rPr lang="en-US" dirty="0" smtClean="0"/>
              <a:t>Vector plots</a:t>
            </a:r>
          </a:p>
          <a:p>
            <a:pPr lvl="1"/>
            <a:r>
              <a:rPr lang="en-US" dirty="0" smtClean="0"/>
              <a:t>Series of </a:t>
            </a:r>
            <a:r>
              <a:rPr lang="en-US" dirty="0" smtClean="0"/>
              <a:t>line plots</a:t>
            </a:r>
            <a:endParaRPr lang="en-US" dirty="0" smtClean="0"/>
          </a:p>
          <a:p>
            <a:pPr lvl="1"/>
            <a:r>
              <a:rPr lang="en-US" dirty="0" smtClean="0"/>
              <a:t>Boxplots</a:t>
            </a:r>
          </a:p>
          <a:p>
            <a:pPr lvl="1"/>
            <a:r>
              <a:rPr lang="en-US" dirty="0" smtClean="0"/>
              <a:t>Others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0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SGPLOT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 SGPLOT &lt;options&gt;;</a:t>
            </a:r>
          </a:p>
          <a:p>
            <a:pPr marL="0" indent="0">
              <a:buNone/>
            </a:pPr>
            <a:r>
              <a:rPr lang="en-US" dirty="0"/>
              <a:t>	BY </a:t>
            </a:r>
            <a:r>
              <a:rPr lang="en-US" i="1" dirty="0" err="1"/>
              <a:t>vbls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logical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plot-type1 </a:t>
            </a:r>
            <a:r>
              <a:rPr lang="en-US" i="1" dirty="0"/>
              <a:t>plot-request1</a:t>
            </a:r>
            <a:r>
              <a:rPr lang="en-US" dirty="0"/>
              <a:t> &lt;/options&gt;;</a:t>
            </a:r>
          </a:p>
          <a:p>
            <a:pPr marL="0" indent="0">
              <a:buNone/>
            </a:pPr>
            <a:r>
              <a:rPr lang="en-US" dirty="0"/>
              <a:t>	plot-type2 </a:t>
            </a:r>
            <a:r>
              <a:rPr lang="en-US" i="1" dirty="0"/>
              <a:t>plot-request2</a:t>
            </a:r>
            <a:r>
              <a:rPr lang="en-US" dirty="0"/>
              <a:t> &lt;/options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additional </a:t>
            </a:r>
            <a:r>
              <a:rPr lang="en-US" dirty="0" smtClean="0"/>
              <a:t>statements;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PROC SGPLOT options:</a:t>
            </a:r>
          </a:p>
          <a:p>
            <a:pPr lvl="1"/>
            <a:r>
              <a:rPr lang="en-US" dirty="0" smtClean="0"/>
              <a:t>DATA=, SGANNO=, TMPLOUT=</a:t>
            </a:r>
          </a:p>
          <a:p>
            <a:pPr lvl="1"/>
            <a:r>
              <a:rPr lang="en-US" dirty="0" smtClean="0"/>
              <a:t>UNIFORM=</a:t>
            </a:r>
          </a:p>
          <a:p>
            <a:pPr lvl="2"/>
            <a:r>
              <a:rPr lang="en-US" sz="1600" dirty="0" smtClean="0"/>
              <a:t>GROUP|SCALE|ALL|XSCALE|YSCALE|XSCALEGROUP|YSCALEGROUP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Types /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BUBBLE </a:t>
            </a:r>
          </a:p>
          <a:p>
            <a:r>
              <a:rPr lang="en-US" dirty="0" smtClean="0"/>
              <a:t>DENSITY</a:t>
            </a:r>
          </a:p>
          <a:p>
            <a:r>
              <a:rPr lang="en-US" dirty="0" smtClean="0"/>
              <a:t>DOT</a:t>
            </a:r>
          </a:p>
          <a:p>
            <a:r>
              <a:rPr lang="en-US" dirty="0" smtClean="0"/>
              <a:t>ELLIPSE</a:t>
            </a:r>
          </a:p>
          <a:p>
            <a:r>
              <a:rPr lang="en-US" dirty="0" smtClean="0"/>
              <a:t>HBAR</a:t>
            </a:r>
          </a:p>
          <a:p>
            <a:r>
              <a:rPr lang="en-US" dirty="0" smtClean="0"/>
              <a:t>HBARPARM</a:t>
            </a:r>
          </a:p>
          <a:p>
            <a:r>
              <a:rPr lang="en-US" dirty="0" smtClean="0"/>
              <a:t>HBOX</a:t>
            </a:r>
          </a:p>
          <a:p>
            <a:r>
              <a:rPr lang="en-US" dirty="0" smtClean="0"/>
              <a:t>HIGHLOW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HLINE</a:t>
            </a:r>
          </a:p>
          <a:p>
            <a:r>
              <a:rPr lang="en-US" dirty="0" smtClean="0"/>
              <a:t>LINEPARM</a:t>
            </a:r>
          </a:p>
          <a:p>
            <a:r>
              <a:rPr lang="en-US" dirty="0" smtClean="0"/>
              <a:t>LOESS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NEEDLE</a:t>
            </a:r>
          </a:p>
          <a:p>
            <a:r>
              <a:rPr lang="en-US" dirty="0" smtClean="0"/>
              <a:t>PBSPLINE</a:t>
            </a:r>
            <a:endParaRPr lang="en-US" dirty="0"/>
          </a:p>
          <a:p>
            <a:r>
              <a:rPr lang="en-US" dirty="0" smtClean="0"/>
              <a:t>REG</a:t>
            </a:r>
          </a:p>
          <a:p>
            <a:r>
              <a:rPr lang="en-US" dirty="0" smtClean="0"/>
              <a:t>SCATTER</a:t>
            </a:r>
          </a:p>
          <a:p>
            <a:r>
              <a:rPr lang="en-US" dirty="0" smtClean="0"/>
              <a:t>SERIES</a:t>
            </a:r>
          </a:p>
          <a:p>
            <a:r>
              <a:rPr lang="en-US" dirty="0" smtClean="0"/>
              <a:t>STEP</a:t>
            </a:r>
          </a:p>
          <a:p>
            <a:r>
              <a:rPr lang="en-US" dirty="0" smtClean="0"/>
              <a:t>VBAR</a:t>
            </a:r>
          </a:p>
          <a:p>
            <a:r>
              <a:rPr lang="en-US" dirty="0" smtClean="0"/>
              <a:t>VBARPARM</a:t>
            </a:r>
          </a:p>
          <a:p>
            <a:r>
              <a:rPr lang="en-US" dirty="0" smtClean="0"/>
              <a:t>VBOX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VLINE</a:t>
            </a:r>
          </a:p>
          <a:p>
            <a:r>
              <a:rPr lang="en-US" dirty="0" smtClean="0"/>
              <a:t>WATERFALL</a:t>
            </a:r>
          </a:p>
        </p:txBody>
      </p:sp>
    </p:spTree>
    <p:extLst>
      <p:ext uri="{BB962C8B-B14F-4D97-AF65-F5344CB8AC3E}">
        <p14:creationId xmlns:p14="http://schemas.microsoft.com/office/powerpoint/2010/main" val="416245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BAND – creates a band that highlights part of plot</a:t>
            </a:r>
          </a:p>
          <a:p>
            <a:r>
              <a:rPr lang="en-US" dirty="0" smtClean="0"/>
              <a:t>INSET – adds a text box inside the axes</a:t>
            </a:r>
          </a:p>
          <a:p>
            <a:r>
              <a:rPr lang="en-US" dirty="0" smtClean="0"/>
              <a:t>KEYLEGEND – adds a legend to the plot</a:t>
            </a:r>
          </a:p>
          <a:p>
            <a:r>
              <a:rPr lang="en-US" dirty="0" smtClean="0"/>
              <a:t>REFLINE – creates reference lines </a:t>
            </a:r>
          </a:p>
          <a:p>
            <a:r>
              <a:rPr lang="en-US" dirty="0" smtClean="0"/>
              <a:t>XAXIS – specifies x axis options</a:t>
            </a:r>
          </a:p>
          <a:p>
            <a:r>
              <a:rPr lang="en-US" dirty="0" smtClean="0"/>
              <a:t>XAXIS2</a:t>
            </a:r>
            <a:r>
              <a:rPr lang="en-US" dirty="0"/>
              <a:t> – specifies </a:t>
            </a:r>
            <a:r>
              <a:rPr lang="en-US" dirty="0" smtClean="0"/>
              <a:t>x axis </a:t>
            </a:r>
            <a:r>
              <a:rPr lang="en-US" dirty="0"/>
              <a:t>options</a:t>
            </a:r>
            <a:endParaRPr lang="en-US" dirty="0" smtClean="0"/>
          </a:p>
          <a:p>
            <a:r>
              <a:rPr lang="en-US" dirty="0" smtClean="0"/>
              <a:t>YAXIS</a:t>
            </a:r>
            <a:r>
              <a:rPr lang="en-US" dirty="0"/>
              <a:t> – specifies </a:t>
            </a:r>
            <a:r>
              <a:rPr lang="en-US" dirty="0" smtClean="0"/>
              <a:t>y axis </a:t>
            </a:r>
            <a:r>
              <a:rPr lang="en-US" dirty="0"/>
              <a:t>options</a:t>
            </a:r>
            <a:endParaRPr lang="en-US" dirty="0" smtClean="0"/>
          </a:p>
          <a:p>
            <a:r>
              <a:rPr lang="en-US" dirty="0" smtClean="0"/>
              <a:t>YAXIS2</a:t>
            </a:r>
            <a:r>
              <a:rPr lang="en-US" dirty="0"/>
              <a:t> – specifies </a:t>
            </a:r>
            <a:r>
              <a:rPr lang="en-US" dirty="0" smtClean="0"/>
              <a:t>y axis options</a:t>
            </a:r>
          </a:p>
          <a:p>
            <a:endParaRPr lang="en-US" dirty="0"/>
          </a:p>
          <a:p>
            <a:r>
              <a:rPr lang="en-US" dirty="0" smtClean="0"/>
              <a:t>Note:  AXIS statements do not work with SGPLOT, so you need to define axis characteristics with XAXIS and YAXIS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3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Specific syntax for plot request depends on type of plot</a:t>
            </a:r>
          </a:p>
          <a:p>
            <a:endParaRPr lang="en-US" dirty="0"/>
          </a:p>
          <a:p>
            <a:r>
              <a:rPr lang="en-US" dirty="0" smtClean="0"/>
              <a:t>Type:</a:t>
            </a:r>
          </a:p>
          <a:p>
            <a:pPr lvl="1"/>
            <a:r>
              <a:rPr lang="en-US" dirty="0" smtClean="0"/>
              <a:t>One categorical variable:</a:t>
            </a:r>
          </a:p>
          <a:p>
            <a:pPr lvl="2"/>
            <a:r>
              <a:rPr lang="en-US" dirty="0" smtClean="0"/>
              <a:t>DOT, HBAR, HLINE, VBAR, VLINE</a:t>
            </a:r>
          </a:p>
          <a:p>
            <a:pPr lvl="2"/>
            <a:r>
              <a:rPr lang="en-US" dirty="0" smtClean="0"/>
              <a:t>HBAR ca</a:t>
            </a:r>
            <a:r>
              <a:rPr lang="en-US" i="1" dirty="0" smtClean="0"/>
              <a:t>t-variable</a:t>
            </a:r>
            <a:r>
              <a:rPr lang="en-US" dirty="0" smtClean="0"/>
              <a:t> &lt;/ options&gt;;</a:t>
            </a:r>
          </a:p>
          <a:p>
            <a:pPr lvl="1"/>
            <a:r>
              <a:rPr lang="en-US" dirty="0" smtClean="0"/>
              <a:t>One continuous numerical variable:</a:t>
            </a:r>
          </a:p>
          <a:p>
            <a:pPr lvl="2"/>
            <a:r>
              <a:rPr lang="en-US" dirty="0" smtClean="0"/>
              <a:t>DENSITY, HBOX, </a:t>
            </a:r>
            <a:r>
              <a:rPr lang="en-US" dirty="0" smtClean="0"/>
              <a:t>HISTOGRAM</a:t>
            </a:r>
            <a:r>
              <a:rPr lang="en-US" dirty="0" smtClean="0"/>
              <a:t>, VBOX</a:t>
            </a:r>
          </a:p>
          <a:p>
            <a:pPr lvl="2"/>
            <a:r>
              <a:rPr lang="en-US" dirty="0" smtClean="0"/>
              <a:t>HBOX </a:t>
            </a:r>
            <a:r>
              <a:rPr lang="en-US" i="1" dirty="0" err="1" smtClean="0"/>
              <a:t>num</a:t>
            </a:r>
            <a:r>
              <a:rPr lang="en-US" i="1" dirty="0" smtClean="0"/>
              <a:t>-variable</a:t>
            </a:r>
            <a:r>
              <a:rPr lang="en-US" dirty="0" smtClean="0"/>
              <a:t> &lt;/ options&gt;;</a:t>
            </a:r>
          </a:p>
          <a:p>
            <a:pPr lvl="1"/>
            <a:r>
              <a:rPr lang="en-US" dirty="0" smtClean="0"/>
              <a:t>One discrete numeric variable</a:t>
            </a:r>
          </a:p>
          <a:p>
            <a:pPr lvl="2"/>
            <a:r>
              <a:rPr lang="en-US" dirty="0" smtClean="0"/>
              <a:t>HIGHLOW</a:t>
            </a:r>
          </a:p>
          <a:p>
            <a:pPr lvl="2"/>
            <a:r>
              <a:rPr lang="en-US" dirty="0" smtClean="0"/>
              <a:t>HIGHLOW X =</a:t>
            </a:r>
            <a:r>
              <a:rPr lang="en-US" i="1" dirty="0" err="1" smtClean="0"/>
              <a:t>num</a:t>
            </a:r>
            <a:r>
              <a:rPr lang="en-US" i="1" dirty="0" smtClean="0"/>
              <a:t>-variable</a:t>
            </a:r>
            <a:r>
              <a:rPr lang="en-US" dirty="0" smtClean="0"/>
              <a:t> &lt;/options&gt;;</a:t>
            </a:r>
            <a:endParaRPr lang="en-US" dirty="0"/>
          </a:p>
          <a:p>
            <a:pPr lvl="1"/>
            <a:r>
              <a:rPr lang="en-US" dirty="0" smtClean="0"/>
              <a:t>Two </a:t>
            </a:r>
            <a:r>
              <a:rPr lang="en-US" dirty="0" smtClean="0"/>
              <a:t>numeric variables</a:t>
            </a:r>
            <a:endParaRPr lang="en-US" i="1" dirty="0" smtClean="0"/>
          </a:p>
          <a:p>
            <a:pPr lvl="2"/>
            <a:r>
              <a:rPr lang="en-US" dirty="0" smtClean="0"/>
              <a:t>BUBBLE, ELLIPSE, </a:t>
            </a:r>
            <a:r>
              <a:rPr lang="en-US" dirty="0" smtClean="0"/>
              <a:t>LOESS</a:t>
            </a:r>
            <a:r>
              <a:rPr lang="en-US" dirty="0" smtClean="0"/>
              <a:t>, NEEDLE, PBSPLINE, REG, SCATTER, SERIES, STEP, VECTOR </a:t>
            </a:r>
          </a:p>
          <a:p>
            <a:pPr lvl="2"/>
            <a:r>
              <a:rPr lang="en-US" dirty="0" smtClean="0"/>
              <a:t>SCATTER X </a:t>
            </a:r>
            <a:r>
              <a:rPr lang="en-US" dirty="0"/>
              <a:t>= </a:t>
            </a:r>
            <a:r>
              <a:rPr lang="en-US" i="1" dirty="0" smtClean="0"/>
              <a:t>num-variable1</a:t>
            </a:r>
            <a:r>
              <a:rPr lang="en-US" dirty="0" smtClean="0"/>
              <a:t> </a:t>
            </a:r>
            <a:r>
              <a:rPr lang="en-US" dirty="0"/>
              <a:t>Y = </a:t>
            </a:r>
            <a:r>
              <a:rPr lang="en-US" i="1" dirty="0" smtClean="0"/>
              <a:t>num-variable2</a:t>
            </a:r>
            <a:r>
              <a:rPr lang="en-US" dirty="0" smtClean="0"/>
              <a:t> &lt;/ options&gt;;</a:t>
            </a:r>
          </a:p>
          <a:p>
            <a:pPr lvl="1"/>
            <a:r>
              <a:rPr lang="en-US" dirty="0" smtClean="0"/>
              <a:t>One categorical variable with continuous response variable</a:t>
            </a:r>
            <a:endParaRPr lang="en-US" i="1" dirty="0" smtClean="0"/>
          </a:p>
          <a:p>
            <a:pPr lvl="2"/>
            <a:r>
              <a:rPr lang="en-US" dirty="0" smtClean="0"/>
              <a:t>HBARPARM, VBARPARM, WATERFALL</a:t>
            </a:r>
          </a:p>
          <a:p>
            <a:pPr lvl="2"/>
            <a:r>
              <a:rPr lang="en-US" dirty="0" smtClean="0"/>
              <a:t>WATERFALL CATEGORY </a:t>
            </a:r>
            <a:r>
              <a:rPr lang="en-US" dirty="0"/>
              <a:t>= </a:t>
            </a:r>
            <a:r>
              <a:rPr lang="en-US" i="1" dirty="0" smtClean="0"/>
              <a:t>cat-variable</a:t>
            </a:r>
            <a:r>
              <a:rPr lang="en-US" dirty="0" smtClean="0"/>
              <a:t> RESPONSE=</a:t>
            </a:r>
            <a:r>
              <a:rPr lang="en-US" i="1" dirty="0" err="1" smtClean="0"/>
              <a:t>resp</a:t>
            </a:r>
            <a:r>
              <a:rPr lang="en-US" i="1" dirty="0" smtClean="0"/>
              <a:t>-variable</a:t>
            </a:r>
            <a:r>
              <a:rPr lang="en-US" dirty="0"/>
              <a:t> </a:t>
            </a:r>
            <a:r>
              <a:rPr lang="en-US" dirty="0" smtClean="0"/>
              <a:t>&lt;/ options</a:t>
            </a:r>
            <a:r>
              <a:rPr lang="en-US" dirty="0"/>
              <a:t>&gt;;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28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smtClean="0"/>
              <a:t>Plot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GROUP=</a:t>
            </a:r>
            <a:r>
              <a:rPr lang="en-US" i="1" dirty="0" smtClean="0"/>
              <a:t>variable</a:t>
            </a:r>
          </a:p>
          <a:p>
            <a:r>
              <a:rPr lang="en-US" dirty="0" smtClean="0"/>
              <a:t>STAT</a:t>
            </a:r>
            <a:r>
              <a:rPr lang="en-US" dirty="0" smtClean="0"/>
              <a:t>=</a:t>
            </a:r>
          </a:p>
          <a:p>
            <a:r>
              <a:rPr lang="en-US" dirty="0" smtClean="0"/>
              <a:t>FREQ=</a:t>
            </a:r>
            <a:r>
              <a:rPr lang="en-US" i="1" dirty="0" smtClean="0"/>
              <a:t>variable</a:t>
            </a:r>
            <a:endParaRPr lang="en-US" dirty="0" smtClean="0"/>
          </a:p>
          <a:p>
            <a:r>
              <a:rPr lang="en-US" dirty="0" smtClean="0"/>
              <a:t>ALPHA=</a:t>
            </a:r>
          </a:p>
          <a:p>
            <a:r>
              <a:rPr lang="en-US" dirty="0" smtClean="0"/>
              <a:t>RESPONSE=</a:t>
            </a:r>
            <a:r>
              <a:rPr lang="en-US" i="1" dirty="0"/>
              <a:t>variable</a:t>
            </a:r>
          </a:p>
          <a:p>
            <a:r>
              <a:rPr lang="en-US" dirty="0" smtClean="0"/>
              <a:t>X2AXIS, Y2AXIS</a:t>
            </a:r>
          </a:p>
          <a:p>
            <a:r>
              <a:rPr lang="en-US" dirty="0" smtClean="0"/>
              <a:t>LINEATTRS=, FILLATTRS=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</a:t>
            </a:r>
            <a:r>
              <a:rPr lang="en-US" dirty="0" smtClean="0"/>
              <a:t>BOXPLOT</a:t>
            </a:r>
          </a:p>
          <a:p>
            <a:r>
              <a:rPr lang="en-US" dirty="0" smtClean="0"/>
              <a:t>PROCs SGPANEL and </a:t>
            </a:r>
            <a:r>
              <a:rPr lang="en-US" dirty="0" smtClean="0"/>
              <a:t>SGSCATTER</a:t>
            </a:r>
          </a:p>
          <a:p>
            <a:r>
              <a:rPr lang="en-US" dirty="0" smtClean="0"/>
              <a:t>PROC GMAP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7899</TotalTime>
  <Words>358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PROC SGPLOT</vt:lpstr>
      <vt:lpstr>Lecture Outline</vt:lpstr>
      <vt:lpstr>Overview of PROC SGPLOT</vt:lpstr>
      <vt:lpstr>SGPLOT Syntax</vt:lpstr>
      <vt:lpstr>Plot Types / Statements</vt:lpstr>
      <vt:lpstr>Additional Statements</vt:lpstr>
      <vt:lpstr>Plot Syntax</vt:lpstr>
      <vt:lpstr>Common Plot Options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178</cp:revision>
  <dcterms:created xsi:type="dcterms:W3CDTF">2013-08-14T15:28:58Z</dcterms:created>
  <dcterms:modified xsi:type="dcterms:W3CDTF">2015-11-16T18:43:51Z</dcterms:modified>
</cp:coreProperties>
</file>