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8" r:id="rId6"/>
    <p:sldId id="269" r:id="rId7"/>
    <p:sldId id="270" r:id="rId8"/>
    <p:sldId id="266" r:id="rId9"/>
    <p:sldId id="26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5"/>
            <p14:sldId id="268"/>
            <p14:sldId id="269"/>
            <p14:sldId id="270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11/18/2015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34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More Graphics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Homework 5</a:t>
            </a:r>
          </a:p>
          <a:p>
            <a:endParaRPr lang="en-US" dirty="0"/>
          </a:p>
          <a:p>
            <a:r>
              <a:rPr lang="en-US" dirty="0" smtClean="0"/>
              <a:t>Investigate </a:t>
            </a:r>
            <a:r>
              <a:rPr lang="en-US" dirty="0" smtClean="0"/>
              <a:t>PROC GMAP</a:t>
            </a:r>
          </a:p>
          <a:p>
            <a:pPr lvl="1"/>
            <a:r>
              <a:rPr lang="en-US" dirty="0" smtClean="0"/>
              <a:t>On Monday, we will look at </a:t>
            </a:r>
            <a:r>
              <a:rPr lang="en-US" dirty="0" smtClean="0"/>
              <a:t>second </a:t>
            </a:r>
            <a:r>
              <a:rPr lang="en-US" dirty="0" smtClean="0"/>
              <a:t>GMAP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of PROC BOXPLOT</a:t>
            </a:r>
          </a:p>
          <a:p>
            <a:r>
              <a:rPr lang="en-US" dirty="0"/>
              <a:t>Overview of </a:t>
            </a:r>
            <a:r>
              <a:rPr lang="en-US" dirty="0" smtClean="0"/>
              <a:t>2 other SG plotting procedures</a:t>
            </a:r>
          </a:p>
          <a:p>
            <a:r>
              <a:rPr lang="en-US" dirty="0" smtClean="0"/>
              <a:t>PROC GMAP Case </a:t>
            </a:r>
            <a:r>
              <a:rPr lang="en-US" dirty="0"/>
              <a:t>Study 1:  Child Care Market Rate Survey</a:t>
            </a:r>
          </a:p>
          <a:p>
            <a:r>
              <a:rPr lang="en-US" dirty="0" smtClean="0"/>
              <a:t>Daily </a:t>
            </a:r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PROC BOXPLOT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Creates side-by-side boxplots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PROC </a:t>
            </a:r>
            <a:r>
              <a:rPr lang="en-US" dirty="0"/>
              <a:t>BOXPLOT &lt;options&gt;;</a:t>
            </a:r>
          </a:p>
          <a:p>
            <a:pPr marL="274320" lvl="1" indent="0">
              <a:buNone/>
            </a:pPr>
            <a:r>
              <a:rPr lang="en-US" dirty="0" smtClean="0"/>
              <a:t>    BY </a:t>
            </a:r>
            <a:r>
              <a:rPr lang="en-US" i="1" dirty="0"/>
              <a:t>variables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/>
              <a:t>logical expression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 smtClean="0"/>
              <a:t>    PLOT </a:t>
            </a:r>
            <a:r>
              <a:rPr lang="en-US" dirty="0"/>
              <a:t>(</a:t>
            </a:r>
            <a:r>
              <a:rPr lang="en-US" i="1" dirty="0"/>
              <a:t>analysis-variables</a:t>
            </a:r>
            <a:r>
              <a:rPr lang="en-US" dirty="0"/>
              <a:t>)*</a:t>
            </a:r>
            <a:r>
              <a:rPr lang="en-US" i="1" dirty="0"/>
              <a:t>group-variable</a:t>
            </a:r>
            <a:r>
              <a:rPr lang="en-US" dirty="0"/>
              <a:t> &lt;</a:t>
            </a:r>
            <a:r>
              <a:rPr lang="en-US" i="1" dirty="0"/>
              <a:t>block-variable</a:t>
            </a:r>
            <a:r>
              <a:rPr lang="en-US" dirty="0"/>
              <a:t>&gt; &lt;/options&gt;</a:t>
            </a:r>
            <a:r>
              <a:rPr lang="en-US" i="1" dirty="0"/>
              <a:t>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  INSET </a:t>
            </a:r>
            <a:r>
              <a:rPr lang="en-US" i="1" dirty="0"/>
              <a:t>keywords</a:t>
            </a:r>
            <a:r>
              <a:rPr lang="en-US" dirty="0"/>
              <a:t> &lt;/options&gt;;</a:t>
            </a:r>
          </a:p>
          <a:p>
            <a:pPr marL="274320" lvl="1" indent="0">
              <a:buNone/>
            </a:pPr>
            <a:r>
              <a:rPr lang="en-US" dirty="0" smtClean="0"/>
              <a:t>    INSETGROUP </a:t>
            </a:r>
            <a:r>
              <a:rPr lang="en-US" i="1" dirty="0"/>
              <a:t>keywords</a:t>
            </a:r>
            <a:r>
              <a:rPr lang="en-US" dirty="0"/>
              <a:t> &lt;/options&gt;;</a:t>
            </a:r>
          </a:p>
          <a:p>
            <a:endParaRPr lang="en-US" dirty="0"/>
          </a:p>
          <a:p>
            <a:r>
              <a:rPr lang="en-US" dirty="0" smtClean="0"/>
              <a:t>Options control appearance, labels, layout, overlay, clipping, graphical enhancement</a:t>
            </a:r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More SG </a:t>
            </a:r>
            <a:r>
              <a:rPr lang="en-US" dirty="0" smtClean="0"/>
              <a:t>Plotting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SGPANEL creates a panel of graph cells for the values of one of more classification variables (define the panel)</a:t>
            </a:r>
          </a:p>
          <a:p>
            <a:pPr lvl="1"/>
            <a:r>
              <a:rPr lang="en-US" dirty="0" smtClean="0"/>
              <a:t>Can use most of the SGPLOT plotting types</a:t>
            </a:r>
          </a:p>
          <a:p>
            <a:endParaRPr lang="en-US" dirty="0"/>
          </a:p>
          <a:p>
            <a:r>
              <a:rPr lang="en-US" dirty="0" smtClean="0"/>
              <a:t>SGSCATTER creates a paneled graph of scatterplots for multiple combinations of variables</a:t>
            </a:r>
          </a:p>
          <a:p>
            <a:pPr lvl="1"/>
            <a:r>
              <a:rPr lang="en-US" dirty="0" smtClean="0"/>
              <a:t>Optional placement of </a:t>
            </a:r>
            <a:r>
              <a:rPr lang="en-US" dirty="0" smtClean="0"/>
              <a:t>additional figures </a:t>
            </a:r>
            <a:r>
              <a:rPr lang="en-US" dirty="0" smtClean="0"/>
              <a:t>along diagonal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SGPANEL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SGPANEL &lt;options&gt;;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i="1" dirty="0"/>
              <a:t>variables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WHERE logical statement;</a:t>
            </a:r>
          </a:p>
          <a:p>
            <a:pPr marL="0" indent="0">
              <a:buNone/>
            </a:pPr>
            <a:r>
              <a:rPr lang="en-US" dirty="0"/>
              <a:t>	PANELBY </a:t>
            </a:r>
            <a:r>
              <a:rPr lang="en-US" i="1" dirty="0"/>
              <a:t>variables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plot-type plot-request &lt;/options&gt;;</a:t>
            </a:r>
          </a:p>
          <a:p>
            <a:endParaRPr lang="en-US" dirty="0"/>
          </a:p>
          <a:p>
            <a:r>
              <a:rPr lang="en-US" dirty="0" smtClean="0"/>
              <a:t>Plot types, plot requests, options are similar to those in SGPLOT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620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SGSCATTER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 SGSCATTER &lt;options&gt;;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i="1" dirty="0" smtClean="0"/>
              <a:t>variables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logical expression;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COMPARE X=</a:t>
            </a:r>
            <a:r>
              <a:rPr lang="en-US" i="1" dirty="0" smtClean="0"/>
              <a:t>variable</a:t>
            </a:r>
            <a:r>
              <a:rPr lang="en-US" dirty="0" smtClean="0"/>
              <a:t> Y=</a:t>
            </a:r>
            <a:r>
              <a:rPr lang="en-US" i="1" dirty="0" smtClean="0"/>
              <a:t>variable</a:t>
            </a:r>
            <a:r>
              <a:rPr lang="en-US" dirty="0" smtClean="0"/>
              <a:t> &lt;/options&gt;;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MATRIX </a:t>
            </a:r>
            <a:r>
              <a:rPr lang="en-US" i="1" dirty="0" smtClean="0"/>
              <a:t>variable1 variable2</a:t>
            </a:r>
            <a:r>
              <a:rPr lang="en-US" dirty="0" smtClean="0"/>
              <a:t> &lt;/options&gt;;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PLOT plot-request &lt;/options&gt;;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shows panels with regression fits and confidence ellipsoids for multiple Y and/or X variables</a:t>
            </a:r>
          </a:p>
          <a:p>
            <a:endParaRPr lang="en-US" dirty="0"/>
          </a:p>
          <a:p>
            <a:r>
              <a:rPr lang="en-US" dirty="0" smtClean="0"/>
              <a:t>MATRIX shows matrix of scatterplots with optional histograms/density curves on diagonal</a:t>
            </a:r>
          </a:p>
          <a:p>
            <a:endParaRPr lang="en-US" dirty="0"/>
          </a:p>
          <a:p>
            <a:r>
              <a:rPr lang="en-US" dirty="0" smtClean="0"/>
              <a:t>PLOT gives scatterplots with optional overlays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maps of geographic areas that can show grouping/values for a response variable by sub-region</a:t>
            </a:r>
          </a:p>
          <a:p>
            <a:endParaRPr lang="en-US" dirty="0"/>
          </a:p>
          <a:p>
            <a:r>
              <a:rPr lang="en-US" dirty="0" smtClean="0"/>
              <a:t>Several different types of plots</a:t>
            </a:r>
          </a:p>
          <a:p>
            <a:pPr lvl="1"/>
            <a:r>
              <a:rPr lang="en-US" dirty="0" smtClean="0"/>
              <a:t>BLOCK – shows blocks that represent values of a response variable within each sub-region</a:t>
            </a:r>
          </a:p>
          <a:p>
            <a:pPr lvl="1"/>
            <a:r>
              <a:rPr lang="en-US" dirty="0" smtClean="0"/>
              <a:t>AREA – shows sub-regions in different colors</a:t>
            </a:r>
          </a:p>
          <a:p>
            <a:pPr lvl="1"/>
            <a:r>
              <a:rPr lang="en-US" dirty="0" smtClean="0"/>
              <a:t>CHORO – choropleth map that shows different sub-regions in different colors</a:t>
            </a:r>
          </a:p>
          <a:p>
            <a:pPr lvl="1"/>
            <a:r>
              <a:rPr lang="en-US" dirty="0" smtClean="0"/>
              <a:t>PRISM – produces map with raised sub-regions</a:t>
            </a:r>
          </a:p>
          <a:p>
            <a:pPr lvl="1"/>
            <a:r>
              <a:rPr lang="en-US" dirty="0" smtClean="0"/>
              <a:t>SURFACE – produces surface plot (net)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2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GMAP Case </a:t>
            </a:r>
            <a:r>
              <a:rPr lang="en-US" dirty="0" smtClean="0"/>
              <a:t>Study 1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Federal regulations require that State agencies that are responsible for overseeing Child Care must perform Market Rate Analysis every two years in order to determine fair rates for subsidies</a:t>
            </a:r>
          </a:p>
          <a:p>
            <a:endParaRPr lang="en-US" dirty="0"/>
          </a:p>
          <a:p>
            <a:r>
              <a:rPr lang="en-US" dirty="0" smtClean="0"/>
              <a:t>Data regarding rates are collected from child care providers around the state</a:t>
            </a:r>
          </a:p>
          <a:p>
            <a:pPr lvl="1"/>
            <a:r>
              <a:rPr lang="en-US" dirty="0" smtClean="0"/>
              <a:t>Rates </a:t>
            </a:r>
            <a:r>
              <a:rPr lang="en-US" dirty="0"/>
              <a:t>vary depending on type of provider, age of child, hours in child care, geographic location</a:t>
            </a:r>
          </a:p>
          <a:p>
            <a:endParaRPr lang="en-US" dirty="0"/>
          </a:p>
          <a:p>
            <a:r>
              <a:rPr lang="en-US" dirty="0" smtClean="0"/>
              <a:t>Data analysis consists of grouping counties into “clusters” that have similar </a:t>
            </a:r>
            <a:r>
              <a:rPr lang="en-US" dirty="0" smtClean="0"/>
              <a:t>rate structures, </a:t>
            </a:r>
            <a:r>
              <a:rPr lang="en-US" dirty="0" smtClean="0"/>
              <a:t>then combining data within the clusters to calculate the distribution of market rates by age, hours, and provider type</a:t>
            </a:r>
          </a:p>
        </p:txBody>
      </p:sp>
    </p:spTree>
    <p:extLst>
      <p:ext uri="{BB962C8B-B14F-4D97-AF65-F5344CB8AC3E}">
        <p14:creationId xmlns:p14="http://schemas.microsoft.com/office/powerpoint/2010/main" val="311582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Objective:  Produce a plot of Ohio that shows which counties are in which clusters</a:t>
            </a:r>
          </a:p>
          <a:p>
            <a:endParaRPr lang="en-US" dirty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Identify, obtain, and process map data</a:t>
            </a:r>
          </a:p>
          <a:p>
            <a:pPr lvl="1"/>
            <a:r>
              <a:rPr lang="en-US" dirty="0" smtClean="0"/>
              <a:t>Combine cluster data with map data</a:t>
            </a:r>
          </a:p>
          <a:p>
            <a:pPr lvl="1"/>
            <a:r>
              <a:rPr lang="en-US" dirty="0" smtClean="0"/>
              <a:t>Produce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7979</TotalTime>
  <Words>398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More Graphics Procedures</vt:lpstr>
      <vt:lpstr>Lecture Outline</vt:lpstr>
      <vt:lpstr>Overview of PROC BOXPLOT</vt:lpstr>
      <vt:lpstr>Two More SG Plotting Procedures</vt:lpstr>
      <vt:lpstr>SGPANEL Syntax</vt:lpstr>
      <vt:lpstr>SGSCATTER Syntax</vt:lpstr>
      <vt:lpstr>PROC GMAP</vt:lpstr>
      <vt:lpstr>GMAP Case Study 1 Overview</vt:lpstr>
      <vt:lpstr>Mapping the Results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181</cp:revision>
  <dcterms:created xsi:type="dcterms:W3CDTF">2013-08-14T15:28:58Z</dcterms:created>
  <dcterms:modified xsi:type="dcterms:W3CDTF">2015-11-18T16:50:28Z</dcterms:modified>
</cp:coreProperties>
</file>